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86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8" r:id="rId17"/>
    <p:sldId id="271" r:id="rId18"/>
    <p:sldId id="277" r:id="rId19"/>
    <p:sldId id="279" r:id="rId20"/>
    <p:sldId id="280" r:id="rId21"/>
    <p:sldId id="281" r:id="rId22"/>
    <p:sldId id="270" r:id="rId23"/>
    <p:sldId id="282" r:id="rId24"/>
    <p:sldId id="283" r:id="rId25"/>
    <p:sldId id="284" r:id="rId26"/>
    <p:sldId id="285" r:id="rId27"/>
    <p:sldId id="273" r:id="rId28"/>
    <p:sldId id="288" r:id="rId29"/>
    <p:sldId id="274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9" r:id="rId39"/>
    <p:sldId id="301" r:id="rId40"/>
    <p:sldId id="300" r:id="rId41"/>
    <p:sldId id="302" r:id="rId4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CCD61-643D-44A5-A450-3A42A50CBC1E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4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rseinn.org/" TargetMode="External"/><Relationship Id="rId2" Type="http://schemas.openxmlformats.org/officeDocument/2006/relationships/hyperlink" Target="http://www.ligoni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r.org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0688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2017 SUMMER SEMINARS AT HOSPERS PCA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sz="2400" dirty="0" smtClean="0"/>
              <a:t>June </a:t>
            </a:r>
            <a:r>
              <a:rPr lang="en-US" sz="2400" dirty="0" smtClean="0"/>
              <a:t>20 	“</a:t>
            </a:r>
            <a:r>
              <a:rPr lang="en-US" sz="2400" dirty="0" smtClean="0"/>
              <a:t>Beyond the Blame Game: Moving Past the 				Failures of Others”</a:t>
            </a:r>
          </a:p>
          <a:p>
            <a:r>
              <a:rPr lang="en-US" sz="2400" dirty="0" smtClean="0"/>
              <a:t>July 18	</a:t>
            </a:r>
            <a:r>
              <a:rPr lang="en-US" sz="2400" dirty="0" smtClean="0"/>
              <a:t>	“</a:t>
            </a:r>
            <a:r>
              <a:rPr lang="en-US" sz="2400" dirty="0" smtClean="0"/>
              <a:t>Share Jesus Without Fear: A Practical </a:t>
            </a:r>
            <a:r>
              <a:rPr lang="en-US" sz="2400" dirty="0" smtClean="0"/>
              <a:t>Method </a:t>
            </a:r>
          </a:p>
          <a:p>
            <a:r>
              <a:rPr lang="en-US" sz="2400" dirty="0" smtClean="0"/>
              <a:t>	</a:t>
            </a:r>
            <a:r>
              <a:rPr lang="en-US" sz="2400" dirty="0" smtClean="0"/>
              <a:t>		of </a:t>
            </a:r>
            <a:r>
              <a:rPr lang="en-US" sz="2400" dirty="0" smtClean="0"/>
              <a:t>Personal Evangelism” </a:t>
            </a:r>
          </a:p>
          <a:p>
            <a:r>
              <a:rPr lang="en-US" sz="2400" dirty="0" smtClean="0"/>
              <a:t>July 25 	</a:t>
            </a:r>
            <a:r>
              <a:rPr lang="en-US" sz="2400" dirty="0" smtClean="0"/>
              <a:t>	“</a:t>
            </a:r>
            <a:r>
              <a:rPr lang="en-US" sz="2400" dirty="0" smtClean="0"/>
              <a:t>Apologetics 101: Dealing with Difficult 				Objections to the Christian Faith”	</a:t>
            </a:r>
          </a:p>
          <a:p>
            <a:r>
              <a:rPr lang="en-US" sz="2400" dirty="0" smtClean="0"/>
              <a:t>August </a:t>
            </a:r>
            <a:r>
              <a:rPr lang="en-US" sz="2400" dirty="0" smtClean="0"/>
              <a:t>22	“Depression</a:t>
            </a:r>
            <a:r>
              <a:rPr lang="en-US" sz="2400" dirty="0" smtClean="0"/>
              <a:t>: A Biblical Look at the Fastest 				Growing Mood Disorder Today”  </a:t>
            </a:r>
          </a:p>
          <a:p>
            <a:r>
              <a:rPr lang="en-US" sz="2400" dirty="0" smtClean="0"/>
              <a:t> </a:t>
            </a:r>
          </a:p>
          <a:p>
            <a:pPr algn="ctr"/>
            <a:r>
              <a:rPr lang="en-US" sz="2400" dirty="0" smtClean="0"/>
              <a:t>(All seminars are at the church and begin at 7:00 p.m.)</a:t>
            </a:r>
          </a:p>
          <a:p>
            <a:pPr algn="ctr"/>
            <a:r>
              <a:rPr lang="en-US" sz="2400" dirty="0" smtClean="0"/>
              <a:t> </a:t>
            </a:r>
          </a:p>
          <a:p>
            <a:pPr algn="ctr"/>
            <a:r>
              <a:rPr lang="en-US" sz="2400" dirty="0" smtClean="0"/>
              <a:t>Review of each is available at www.hosperspca.org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II. THE PURPOSE OF APOLOGETICS.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sz="2000" dirty="0" smtClean="0"/>
              <a:t>Ephesians 2:1-7</a:t>
            </a:r>
          </a:p>
          <a:p>
            <a:r>
              <a:rPr lang="en-US" sz="2000" dirty="0" smtClean="0"/>
              <a:t>	</a:t>
            </a:r>
            <a:r>
              <a:rPr lang="en-US" sz="2000" i="1" dirty="0" smtClean="0"/>
              <a:t>“</a:t>
            </a:r>
            <a:r>
              <a:rPr lang="en-US" sz="2000" i="1" baseline="30000" dirty="0" smtClean="0"/>
              <a:t>4</a:t>
            </a:r>
            <a:r>
              <a:rPr lang="en-US" sz="2000" i="1" dirty="0" smtClean="0"/>
              <a:t>But God, being rich in mercy, because of the great love </a:t>
            </a:r>
            <a:endParaRPr lang="en-US" sz="2000" i="1" dirty="0" smtClean="0"/>
          </a:p>
          <a:p>
            <a:r>
              <a:rPr lang="en-US" sz="2000" i="1" dirty="0" smtClean="0"/>
              <a:t>with </a:t>
            </a:r>
            <a:r>
              <a:rPr lang="en-US" sz="2000" i="1" dirty="0" smtClean="0"/>
              <a:t>which he loved us, </a:t>
            </a:r>
            <a:r>
              <a:rPr lang="en-US" sz="2000" i="1" baseline="30000" dirty="0" smtClean="0"/>
              <a:t>5</a:t>
            </a:r>
            <a:r>
              <a:rPr lang="en-US" sz="2000" i="1" dirty="0" smtClean="0"/>
              <a:t>even when we were dead in our trespasses, made us alive together with Christ—by grace you have been saved— </a:t>
            </a:r>
            <a:r>
              <a:rPr lang="en-US" sz="2000" i="1" baseline="30000" dirty="0" smtClean="0"/>
              <a:t>6</a:t>
            </a:r>
            <a:r>
              <a:rPr lang="en-US" sz="2000" i="1" dirty="0" smtClean="0"/>
              <a:t>and raised us up with him and seated us with him in the heavenly places in Christ Jesus, </a:t>
            </a:r>
            <a:r>
              <a:rPr lang="en-US" sz="2000" i="1" baseline="30000" dirty="0" smtClean="0"/>
              <a:t>7</a:t>
            </a:r>
            <a:r>
              <a:rPr lang="en-US" sz="2000" i="1" dirty="0" smtClean="0"/>
              <a:t>so that in the coming ages he might show </a:t>
            </a:r>
            <a:endParaRPr lang="en-US" sz="2000" i="1" dirty="0" smtClean="0"/>
          </a:p>
          <a:p>
            <a:r>
              <a:rPr lang="en-US" sz="2000" i="1" dirty="0" smtClean="0"/>
              <a:t>the </a:t>
            </a:r>
            <a:r>
              <a:rPr lang="en-US" sz="2000" i="1" dirty="0" smtClean="0"/>
              <a:t>immeasurable riches of his grace in kindness toward us in Christ Jesus.”</a:t>
            </a:r>
            <a:endParaRPr lang="en-US" sz="2000" dirty="0" smtClean="0"/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II. THE PURPOSE OF APOLOGETICS.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sz="2000" dirty="0" smtClean="0"/>
              <a:t>Much of the work of apologetics is bringing to the surface what 	people already know to be true in their hearts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ko-KR" sz="2000" dirty="0" smtClean="0"/>
              <a:t>Many may be “convinced but not converted.” </a:t>
            </a:r>
          </a:p>
          <a:p>
            <a:r>
              <a:rPr lang="en-US" altLang="ko-KR" sz="2000" dirty="0" smtClean="0"/>
              <a:t>We cannot argue someone into the kingdom.</a:t>
            </a:r>
          </a:p>
          <a:p>
            <a:r>
              <a:rPr lang="en-US" altLang="ko-KR" sz="2000" dirty="0" smtClean="0"/>
              <a:t>We have zero power to effect the new birth.</a:t>
            </a:r>
          </a:p>
          <a:p>
            <a:r>
              <a:rPr lang="en-US" altLang="ko-KR" sz="2000" dirty="0" smtClean="0"/>
              <a:t>God ordinarily uses the means of the gospel and prayer.</a:t>
            </a:r>
          </a:p>
          <a:p>
            <a:r>
              <a:rPr lang="en-US" altLang="ko-KR" sz="2000" dirty="0" smtClean="0"/>
              <a:t>Apologetics keeps the unbeliever going forward through the gospel.</a:t>
            </a:r>
          </a:p>
          <a:p>
            <a:r>
              <a:rPr lang="en-US" altLang="ko-KR" sz="2000" dirty="0" smtClean="0"/>
              <a:t>Like Adam, unbelievers hide from God behind flimsy arguments.</a:t>
            </a:r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III. THE USES OF APOLOGETICS.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altLang="ko-KR" sz="2000" dirty="0" smtClean="0"/>
              <a:t>Apologetics for Christians—to bolster their faith.</a:t>
            </a:r>
          </a:p>
          <a:p>
            <a:pPr marL="457200" indent="-457200"/>
            <a:r>
              <a:rPr lang="en-US" altLang="ko-KR" sz="2000" dirty="0" smtClean="0"/>
              <a:t>		Christianity is not only helpful but TRUE</a:t>
            </a:r>
          </a:p>
          <a:p>
            <a:pPr marL="457200" indent="-457200">
              <a:buAutoNum type="arabicPeriod" startAt="2"/>
            </a:pPr>
            <a:r>
              <a:rPr lang="en-US" altLang="ko-KR" sz="2000" dirty="0" smtClean="0"/>
              <a:t>Apologetics for non-Christians—to keep them on the gospel 	track.</a:t>
            </a:r>
          </a:p>
          <a:p>
            <a:pPr marL="457200" indent="-457200">
              <a:buAutoNum type="arabicPeriod" startAt="2"/>
            </a:pPr>
            <a:r>
              <a:rPr lang="en-US" altLang="ko-KR" sz="2000" dirty="0" smtClean="0"/>
              <a:t>Apologetics for non-Christians—to take away their excuses.</a:t>
            </a:r>
          </a:p>
          <a:p>
            <a:pPr marL="457200" indent="-457200">
              <a:buAutoNum type="arabicPeriod"/>
            </a:pPr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IV. THE ANSWERS FIRST: H-A-P-P-Y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altLang="ko-KR" sz="2000" dirty="0" smtClean="0"/>
              <a:t>H-stands for “Humility”</a:t>
            </a:r>
          </a:p>
          <a:p>
            <a:pPr marL="457200" indent="-457200">
              <a:buAutoNum type="arabicPeriod" startAt="2"/>
            </a:pPr>
            <a:r>
              <a:rPr lang="en-US" altLang="ko-KR" sz="2000" dirty="0" smtClean="0"/>
              <a:t>A-stands for “Accuracy”</a:t>
            </a:r>
          </a:p>
          <a:p>
            <a:pPr marL="457200" indent="-457200">
              <a:buAutoNum type="arabicPeriod" startAt="2"/>
            </a:pPr>
            <a:r>
              <a:rPr lang="en-US" altLang="ko-KR" sz="2000" dirty="0" smtClean="0"/>
              <a:t>P-stands for “Prudence” or “Pascal”</a:t>
            </a:r>
          </a:p>
          <a:p>
            <a:pPr marL="457200" indent="-457200">
              <a:buAutoNum type="arabicPeriod" startAt="2"/>
            </a:pPr>
            <a:r>
              <a:rPr lang="en-US" altLang="ko-KR" sz="2000" dirty="0" smtClean="0"/>
              <a:t>P-stands for “Popularity”</a:t>
            </a:r>
          </a:p>
          <a:p>
            <a:pPr marL="457200" indent="-457200">
              <a:buAutoNum type="arabicPeriod" startAt="2"/>
            </a:pPr>
            <a:r>
              <a:rPr lang="en-US" altLang="ko-KR" sz="2000" dirty="0" smtClean="0"/>
              <a:t>Y-stands for “Yes! Positive Effects” </a:t>
            </a:r>
          </a:p>
          <a:p>
            <a:pPr marL="457200" indent="-457200">
              <a:buAutoNum type="arabicPeriod"/>
            </a:pPr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IV. THE ANSWERS FIRST: H-A-P-P-Y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altLang="ko-KR" sz="2000" dirty="0" smtClean="0"/>
              <a:t>H-stands for “Humility”</a:t>
            </a:r>
          </a:p>
          <a:p>
            <a:pPr marL="457200" indent="-457200"/>
            <a:r>
              <a:rPr lang="en-US" altLang="ko-KR" sz="2000" dirty="0" smtClean="0"/>
              <a:t>		Unbelievers also claim that they are right and that others are 		wrong. “How do you know you’re right?”</a:t>
            </a:r>
          </a:p>
          <a:p>
            <a:pPr marL="457200" indent="-457200"/>
            <a:r>
              <a:rPr lang="en-US" altLang="ko-KR" sz="2000" dirty="0" smtClean="0"/>
              <a:t>		“Two Circles” demonstration: what we know and what we 		don’t—could God be in the “what we don’t know”?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Helps to explain why you can’t prove a negative.</a:t>
            </a:r>
          </a:p>
          <a:p>
            <a:pPr marL="457200" indent="-457200">
              <a:buAutoNum type="arabicPeriod"/>
            </a:pPr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IV. THE ANSWERS FIRST: H-A-P-P-Y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/>
            <a:r>
              <a:rPr lang="en-US" altLang="ko-KR" sz="2000" dirty="0" smtClean="0"/>
              <a:t>2.   A-stands for “Accuracy”</a:t>
            </a:r>
          </a:p>
          <a:p>
            <a:pPr marL="457200" indent="-457200"/>
            <a:r>
              <a:rPr lang="en-US" altLang="ko-KR" sz="2000" dirty="0" smtClean="0"/>
              <a:t>		Unbelievers must deny the accuracy of God’s Word 			(otherwise they would believe it!)</a:t>
            </a:r>
          </a:p>
          <a:p>
            <a:pPr marL="457200" indent="-457200"/>
            <a:r>
              <a:rPr lang="en-US" altLang="ko-KR" sz="2000" dirty="0" smtClean="0"/>
              <a:t>		Increasing disrespect/disbelief in the Scriptures Why?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	1. Because of the unbelief we hear from our pulpits.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	2. Because the Bible is so “politically incorrect.” 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When it comes to reliability, the Bible is in a class by itself!</a:t>
            </a:r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74" y="764704"/>
            <a:ext cx="8758214" cy="53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27963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IV. THE ANSWERS FIRST: H-A-P-P-Y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/>
            <a:r>
              <a:rPr lang="en-US" altLang="ko-KR" sz="2000" dirty="0" smtClean="0"/>
              <a:t>3</a:t>
            </a:r>
            <a:r>
              <a:rPr lang="en-US" altLang="ko-KR" sz="2000" dirty="0" smtClean="0"/>
              <a:t>.   P-stands for “Prudence” or “Pascal”</a:t>
            </a:r>
          </a:p>
          <a:p>
            <a:pPr marL="457200" indent="-457200"/>
            <a:r>
              <a:rPr lang="en-US" altLang="ko-KR" sz="2000" dirty="0" smtClean="0"/>
              <a:t>		</a:t>
            </a:r>
            <a:r>
              <a:rPr lang="en-US" altLang="ko-KR" sz="2000" dirty="0" err="1" smtClean="0"/>
              <a:t>Blaise</a:t>
            </a:r>
            <a:r>
              <a:rPr lang="en-US" altLang="ko-KR" sz="2000" dirty="0" smtClean="0"/>
              <a:t> Pascal—17</a:t>
            </a:r>
            <a:r>
              <a:rPr lang="en-US" altLang="ko-KR" sz="2000" baseline="30000" dirty="0" smtClean="0"/>
              <a:t>th</a:t>
            </a:r>
            <a:r>
              <a:rPr lang="en-US" altLang="ko-KR" sz="2000" dirty="0" smtClean="0"/>
              <a:t> Century French, Christian Philosopher</a:t>
            </a:r>
          </a:p>
          <a:p>
            <a:pPr marL="457200" indent="-457200"/>
            <a:r>
              <a:rPr lang="en-US" altLang="ko-KR" sz="2000" dirty="0" smtClean="0"/>
              <a:t>		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pas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0648"/>
            <a:ext cx="8465063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Summer Seminars 2017 Hospers PCA Church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487615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DEALING WITH DIFFICULT OBJECTIONS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 THE CHRISTIAN FAITH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0" y="491155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APOLOGETICS 101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IV. THE ANSWERS FIRST: H-A-P-P-Y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/>
            <a:r>
              <a:rPr lang="en-US" altLang="ko-KR" sz="2000" dirty="0" smtClean="0"/>
              <a:t>3</a:t>
            </a:r>
            <a:r>
              <a:rPr lang="en-US" altLang="ko-KR" sz="2000" dirty="0" smtClean="0"/>
              <a:t>.   P-stands for “Prudence” or “Pascal”</a:t>
            </a:r>
          </a:p>
          <a:p>
            <a:pPr marL="457200" indent="-457200"/>
            <a:r>
              <a:rPr lang="en-US" altLang="ko-KR" sz="2000" dirty="0" smtClean="0"/>
              <a:t>		</a:t>
            </a:r>
            <a:r>
              <a:rPr lang="en-US" altLang="ko-KR" sz="2000" dirty="0" err="1" smtClean="0"/>
              <a:t>Blaise</a:t>
            </a:r>
            <a:r>
              <a:rPr lang="en-US" altLang="ko-KR" sz="2000" dirty="0" smtClean="0"/>
              <a:t> Pascal—17</a:t>
            </a:r>
            <a:r>
              <a:rPr lang="en-US" altLang="ko-KR" sz="2000" baseline="30000" dirty="0" smtClean="0"/>
              <a:t>th</a:t>
            </a:r>
            <a:r>
              <a:rPr lang="en-US" altLang="ko-KR" sz="2000" dirty="0" smtClean="0"/>
              <a:t> Century French, Christian Philosopher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	“It is in your best interest to believe.”</a:t>
            </a:r>
          </a:p>
          <a:p>
            <a:pPr marL="457200" indent="-457200"/>
            <a:r>
              <a:rPr lang="en-US" altLang="ko-KR" sz="2000" dirty="0" smtClean="0"/>
              <a:t>		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scal's wa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1"/>
            <a:ext cx="8064896" cy="5262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IV. THE ANSWERS FIRST: H-A-P-P-Y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ko-KR" sz="2000" dirty="0" smtClean="0"/>
              <a:t>3</a:t>
            </a:r>
            <a:r>
              <a:rPr lang="en-US" altLang="ko-KR" sz="2000" dirty="0" smtClean="0"/>
              <a:t>.   P-stands for “Prudence” or “Pascal”</a:t>
            </a:r>
          </a:p>
          <a:p>
            <a:pPr marL="457200" indent="-457200"/>
            <a:r>
              <a:rPr lang="en-US" altLang="ko-KR" sz="2000" dirty="0" smtClean="0"/>
              <a:t>		</a:t>
            </a:r>
            <a:r>
              <a:rPr lang="en-US" altLang="ko-KR" sz="2000" dirty="0" err="1" smtClean="0"/>
              <a:t>Blaise</a:t>
            </a:r>
            <a:r>
              <a:rPr lang="en-US" altLang="ko-KR" sz="2000" dirty="0" smtClean="0"/>
              <a:t> Pascal—17</a:t>
            </a:r>
            <a:r>
              <a:rPr lang="en-US" altLang="ko-KR" sz="2000" baseline="30000" dirty="0" smtClean="0"/>
              <a:t>th</a:t>
            </a:r>
            <a:r>
              <a:rPr lang="en-US" altLang="ko-KR" sz="2000" dirty="0" smtClean="0"/>
              <a:t> Century French, Christian Philosopher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	“It is in your best interest to believe.”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The best the unbeliever can hope for is “eternal nothing”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	--the worst is “eternal loss”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The worst a believer faces is “eternal nothing”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	--the best is “eternal gain”</a:t>
            </a:r>
          </a:p>
          <a:p>
            <a:pPr marL="457200" indent="-457200"/>
            <a:r>
              <a:rPr lang="en-US" altLang="ko-KR" sz="2000" i="1" dirty="0" smtClean="0"/>
              <a:t>	So if you were wagering, the only prudent course is to believe!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IV. THE ANSWERS FIRST: H-A-P-P-Y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altLang="ko-KR" sz="2000" dirty="0" smtClean="0"/>
              <a:t>4.   P-stands for “Popularity”</a:t>
            </a:r>
          </a:p>
          <a:p>
            <a:pPr marL="457200" indent="-457200"/>
            <a:r>
              <a:rPr lang="en-US" altLang="ko-KR" sz="2000" dirty="0" smtClean="0"/>
              <a:t>		The Bible is the most popular book ever, and the Christian 		faith is the most followed religion today</a:t>
            </a:r>
          </a:p>
          <a:p>
            <a:pPr marL="457200" indent="-457200"/>
            <a:r>
              <a:rPr lang="en-US" altLang="ko-KR" sz="2000" dirty="0" smtClean="0"/>
              <a:t>		In the last fifty years, almost 4 billion Bibles sold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	Second place? 800 million (Quotations from Mao)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Almost one-third are Christian world-wide. (33.32%)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Just under one-fourth Muslim. (21.01%)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Hindus 13%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Buddhists 6%</a:t>
            </a:r>
            <a:endParaRPr lang="en-US" altLang="ko-KR" sz="2000" i="1" dirty="0" smtClean="0"/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result for world relig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36904" cy="6495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IV. THE ANSWERS FIRST: H-A-P-P-Y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ko-KR" sz="2000" dirty="0" smtClean="0"/>
              <a:t>5.   Y-stands for “Yes! Positive Effects”</a:t>
            </a:r>
          </a:p>
          <a:p>
            <a:pPr marL="457200" indent="-457200"/>
            <a:r>
              <a:rPr lang="en-US" altLang="ko-KR" sz="2000" dirty="0" smtClean="0"/>
              <a:t>		“S-H-O-W” Everywhere Christians have created: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	Schools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	Hospitals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	Orphanages, and other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	Works of Charity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Atheism (under  Fascism/Communism) has </a:t>
            </a:r>
            <a:r>
              <a:rPr lang="en-US" altLang="ko-KR" sz="2000" b="1" i="1" dirty="0" smtClean="0"/>
              <a:t>destroyed</a:t>
            </a:r>
            <a:r>
              <a:rPr lang="en-US" altLang="ko-KR" sz="2000" dirty="0" smtClean="0"/>
              <a:t> 			nearly 100 million people in the 20</a:t>
            </a:r>
            <a:r>
              <a:rPr lang="en-US" altLang="ko-KR" sz="2000" baseline="30000" dirty="0" smtClean="0"/>
              <a:t>th</a:t>
            </a:r>
            <a:r>
              <a:rPr lang="en-US" altLang="ko-KR" sz="2000" dirty="0" smtClean="0"/>
              <a:t> century alone.</a:t>
            </a:r>
          </a:p>
          <a:p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IV. THE ANSWERS FIRST: H-A-P-P-Y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/>
            <a:r>
              <a:rPr lang="en-US" altLang="ko-KR" sz="2000" dirty="0" smtClean="0"/>
              <a:t>Summary:</a:t>
            </a:r>
          </a:p>
          <a:p>
            <a:pPr marL="457200" indent="-457200">
              <a:buAutoNum type="arabicPeriod"/>
            </a:pPr>
            <a:r>
              <a:rPr lang="en-US" altLang="ko-KR" sz="2000" dirty="0" smtClean="0"/>
              <a:t>H-stands for “Humility”</a:t>
            </a:r>
          </a:p>
          <a:p>
            <a:pPr marL="457200" indent="-457200">
              <a:buAutoNum type="arabicPeriod" startAt="2"/>
            </a:pPr>
            <a:r>
              <a:rPr lang="en-US" altLang="ko-KR" sz="2000" dirty="0" smtClean="0"/>
              <a:t>A-stands for “Accuracy”</a:t>
            </a:r>
          </a:p>
          <a:p>
            <a:pPr marL="457200" indent="-457200">
              <a:buAutoNum type="arabicPeriod" startAt="2"/>
            </a:pPr>
            <a:r>
              <a:rPr lang="en-US" altLang="ko-KR" sz="2000" dirty="0" smtClean="0"/>
              <a:t>P-stands for “Prudence” or “Pascal”</a:t>
            </a:r>
          </a:p>
          <a:p>
            <a:pPr marL="457200" indent="-457200">
              <a:buAutoNum type="arabicPeriod" startAt="2"/>
            </a:pPr>
            <a:r>
              <a:rPr lang="en-US" altLang="ko-KR" sz="2000" dirty="0" smtClean="0"/>
              <a:t>P-stands for “Popularity”</a:t>
            </a:r>
          </a:p>
          <a:p>
            <a:pPr marL="457200" indent="-457200">
              <a:buAutoNum type="arabicPeriod" startAt="2"/>
            </a:pPr>
            <a:r>
              <a:rPr lang="en-US" altLang="ko-KR" sz="2000" dirty="0" smtClean="0"/>
              <a:t>Y-stands for “Yes! Positive Effects” </a:t>
            </a:r>
          </a:p>
          <a:p>
            <a:pPr marL="457200" indent="-457200">
              <a:buAutoNum type="arabicPeriod"/>
            </a:pPr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0688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2017 SUMMER SEMINARS AT HOSPERS PCA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sz="2400" dirty="0" smtClean="0"/>
              <a:t>June </a:t>
            </a:r>
            <a:r>
              <a:rPr lang="en-US" sz="2400" dirty="0" smtClean="0"/>
              <a:t>20 	“</a:t>
            </a:r>
            <a:r>
              <a:rPr lang="en-US" sz="2400" dirty="0" smtClean="0"/>
              <a:t>Beyond the Blame Game: Moving Past the 			</a:t>
            </a:r>
            <a:r>
              <a:rPr lang="en-US" sz="2400" dirty="0" smtClean="0"/>
              <a:t>Failures </a:t>
            </a:r>
            <a:r>
              <a:rPr lang="en-US" sz="2400" dirty="0" smtClean="0"/>
              <a:t>of Others”</a:t>
            </a:r>
          </a:p>
          <a:p>
            <a:r>
              <a:rPr lang="en-US" sz="2400" dirty="0" smtClean="0"/>
              <a:t>July 18	</a:t>
            </a:r>
            <a:r>
              <a:rPr lang="en-US" sz="2400" dirty="0" smtClean="0"/>
              <a:t>“</a:t>
            </a:r>
            <a:r>
              <a:rPr lang="en-US" sz="2400" dirty="0" smtClean="0"/>
              <a:t>Share Jesus Without Fear: A Practical </a:t>
            </a:r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dirty="0" smtClean="0"/>
              <a:t>		Method of </a:t>
            </a:r>
            <a:r>
              <a:rPr lang="en-US" sz="2400" dirty="0" smtClean="0"/>
              <a:t>Personal Evangelism” </a:t>
            </a:r>
          </a:p>
          <a:p>
            <a:r>
              <a:rPr lang="en-US" sz="2400" dirty="0" smtClean="0"/>
              <a:t>July 25 	</a:t>
            </a:r>
            <a:r>
              <a:rPr lang="en-US" sz="2400" dirty="0" smtClean="0"/>
              <a:t>“</a:t>
            </a:r>
            <a:r>
              <a:rPr lang="en-US" sz="2400" dirty="0" smtClean="0"/>
              <a:t>Apologetics 101: Dealing with Difficult 			Objections to the Christian Faith</a:t>
            </a:r>
            <a:r>
              <a:rPr lang="en-US" sz="2400" dirty="0" smtClean="0"/>
              <a:t>”</a:t>
            </a:r>
            <a:endParaRPr lang="en-US" sz="2400" dirty="0" smtClean="0"/>
          </a:p>
          <a:p>
            <a:r>
              <a:rPr lang="en-US" sz="2400" dirty="0" smtClean="0"/>
              <a:t>August </a:t>
            </a:r>
            <a:r>
              <a:rPr lang="en-US" sz="2400" dirty="0" smtClean="0"/>
              <a:t>22	“Depression</a:t>
            </a:r>
            <a:r>
              <a:rPr lang="en-US" sz="2400" dirty="0" smtClean="0"/>
              <a:t>: A Biblical Look at the Fastest 			</a:t>
            </a:r>
            <a:r>
              <a:rPr lang="en-US" sz="2400" dirty="0" smtClean="0"/>
              <a:t>Growing </a:t>
            </a:r>
            <a:r>
              <a:rPr lang="en-US" sz="2400" dirty="0" smtClean="0"/>
              <a:t>Mood Disorder Today”  </a:t>
            </a:r>
          </a:p>
          <a:p>
            <a:r>
              <a:rPr lang="en-US" sz="2400" dirty="0" smtClean="0"/>
              <a:t> </a:t>
            </a:r>
          </a:p>
          <a:p>
            <a:pPr algn="ctr"/>
            <a:r>
              <a:rPr lang="en-US" sz="2400" dirty="0" smtClean="0"/>
              <a:t>(All seminars are at the church and begin at 7:00 p.m.)</a:t>
            </a:r>
          </a:p>
          <a:p>
            <a:pPr algn="ctr"/>
            <a:r>
              <a:rPr lang="en-US" sz="2400" dirty="0" smtClean="0"/>
              <a:t> </a:t>
            </a:r>
          </a:p>
          <a:p>
            <a:pPr algn="ctr"/>
            <a:r>
              <a:rPr lang="en-US" sz="2400" dirty="0" smtClean="0"/>
              <a:t>Review of each is available at www.hosperspca.org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V. COMMON OBJECTIONS TO THE CHRISTIAN FAITH.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altLang="ko-KR" sz="2000" dirty="0" smtClean="0"/>
              <a:t>Authority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“How do you know the Bible’s true?”</a:t>
            </a:r>
            <a:br>
              <a:rPr lang="en-US" altLang="ko-KR" sz="2000" dirty="0" smtClean="0"/>
            </a:br>
            <a:r>
              <a:rPr lang="en-US" altLang="ko-KR" sz="2000" dirty="0" smtClean="0"/>
              <a:t>	“The Bible is full of errors.”</a:t>
            </a:r>
            <a:br>
              <a:rPr lang="en-US" altLang="ko-KR" sz="2000" dirty="0" smtClean="0"/>
            </a:br>
            <a:r>
              <a:rPr lang="en-US" altLang="ko-KR" sz="2000" dirty="0" smtClean="0"/>
              <a:t>	“I don’t believe the Bible.” 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Which H-A-P-P-Y arguments would you employ?</a:t>
            </a:r>
          </a:p>
          <a:p>
            <a:pPr marL="457200" indent="-457200">
              <a:buAutoNum type="arabicPeriod"/>
            </a:pPr>
            <a:endParaRPr lang="en-US" altLang="ko-KR" sz="2000" dirty="0" smtClean="0"/>
          </a:p>
          <a:p>
            <a:pPr marL="457200" indent="-457200"/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V. COMMON OBJECTIONS TO THE CHRISTIAN FAITH.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AutoNum type="arabicPeriod" startAt="2"/>
            </a:pPr>
            <a:r>
              <a:rPr lang="en-US" altLang="ko-KR" sz="2000" dirty="0" smtClean="0"/>
              <a:t>Atheism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“I don’t believe in God.”</a:t>
            </a:r>
          </a:p>
          <a:p>
            <a:pPr marL="457200" indent="-457200"/>
            <a:r>
              <a:rPr lang="en-US" altLang="ko-KR" sz="2000" dirty="0" smtClean="0"/>
              <a:t>	 Which H-A-P-P-Y arguments would you employ?</a:t>
            </a:r>
            <a:endParaRPr lang="en-US" altLang="ko-KR" sz="2000" dirty="0" smtClean="0"/>
          </a:p>
          <a:p>
            <a:pPr marL="457200" indent="-457200">
              <a:buAutoNum type="arabicPeriod"/>
            </a:pPr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INTRODUCTION TO APOLOGETICS.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Apologetics is that branch of Christian theology concerned with a rational defense of the faith.</a:t>
            </a:r>
          </a:p>
          <a:p>
            <a:r>
              <a:rPr lang="en-US" altLang="ko-KR" sz="2000" dirty="0" smtClean="0"/>
              <a:t>	</a:t>
            </a:r>
            <a:r>
              <a:rPr lang="en-US" altLang="ko-KR" sz="2000" dirty="0" smtClean="0"/>
              <a:t>The meaning of “Apologetics”</a:t>
            </a:r>
          </a:p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The reason for giving a rational defense</a:t>
            </a:r>
          </a:p>
          <a:p>
            <a:r>
              <a:rPr lang="en-US" altLang="ko-KR" sz="2000" dirty="0" smtClean="0"/>
              <a:t>	</a:t>
            </a:r>
            <a:r>
              <a:rPr lang="en-US" altLang="ko-KR" sz="2000" dirty="0" smtClean="0"/>
              <a:t>The limits of the effectiveness of Apologetics</a:t>
            </a:r>
          </a:p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The proper use of Apologetics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What rational challenges or objections to the faith have you heard? </a:t>
            </a:r>
          </a:p>
          <a:p>
            <a:r>
              <a:rPr lang="en-US" altLang="ko-KR" sz="2000" dirty="0" smtClean="0"/>
              <a:t>	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V. COMMON OBJECTIONS TO THE CHRISTIAN FAITH.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AutoNum type="arabicPeriod" startAt="3"/>
            </a:pPr>
            <a:r>
              <a:rPr lang="en-US" altLang="ko-KR" sz="2000" dirty="0" smtClean="0"/>
              <a:t>Agnosticism 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“I do not know and cannot know if there is a God.”</a:t>
            </a:r>
          </a:p>
          <a:p>
            <a:pPr marL="457200" indent="-457200"/>
            <a:r>
              <a:rPr lang="en-US" altLang="ko-KR" sz="2000" dirty="0" smtClean="0"/>
              <a:t>	Which </a:t>
            </a:r>
            <a:r>
              <a:rPr lang="en-US" altLang="ko-KR" sz="2000" dirty="0" smtClean="0"/>
              <a:t>H-A-P-P-Y arguments would you employ?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</a:t>
            </a:r>
          </a:p>
          <a:p>
            <a:pPr marL="514350" indent="-514350">
              <a:buAutoNum type="arabicPeriod" startAt="3"/>
            </a:pPr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V. COMMON OBJECTIONS TO THE CHRISTIAN FAITH.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/>
            <a:r>
              <a:rPr lang="en-US" altLang="ko-KR" sz="2000" dirty="0" smtClean="0"/>
              <a:t>4.    Absence of Proof</a:t>
            </a:r>
          </a:p>
          <a:p>
            <a:pPr marL="457200" indent="-457200"/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“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If God is there, why doesn’t he just show himself?”</a:t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	“Why doesn’t God just write it in the sky?”</a:t>
            </a:r>
          </a:p>
          <a:p>
            <a:pPr marL="457200" indent="-457200"/>
            <a:r>
              <a:rPr lang="en-US" altLang="ko-KR" sz="2000" dirty="0" smtClean="0"/>
              <a:t>	Which </a:t>
            </a:r>
            <a:r>
              <a:rPr lang="en-US" altLang="ko-KR" sz="2000" dirty="0" smtClean="0"/>
              <a:t>H-A-P-P-Y arguments would you employ? </a:t>
            </a:r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V. COMMON OBJECTIONS TO THE CHRISTIAN FAITH.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AutoNum type="arabicPeriod" startAt="5"/>
            </a:pPr>
            <a:r>
              <a:rPr lang="en-US" altLang="ko-KR" sz="2000" dirty="0" smtClean="0"/>
              <a:t>Age of the Earth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“What about evolution?”</a:t>
            </a:r>
            <a:br>
              <a:rPr lang="en-US" altLang="ko-KR" sz="2000" dirty="0" smtClean="0"/>
            </a:br>
            <a:r>
              <a:rPr lang="en-US" altLang="ko-KR" sz="2000" dirty="0" smtClean="0"/>
              <a:t>	“Doesn’t evolution prove there is no God?”</a:t>
            </a:r>
          </a:p>
          <a:p>
            <a:pPr marL="457200" indent="-457200"/>
            <a:r>
              <a:rPr lang="en-US" altLang="ko-KR" sz="2000" dirty="0" smtClean="0"/>
              <a:t>	 Which H-A-P-P-Y arguments would you employ?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	</a:t>
            </a:r>
            <a:endParaRPr lang="en-US" altLang="ko-KR" sz="2000" dirty="0" smtClean="0"/>
          </a:p>
          <a:p>
            <a:pPr marL="514350" indent="-514350">
              <a:buAutoNum type="arabicPeriod" startAt="5"/>
            </a:pPr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V. COMMON OBJECTIONS TO THE CHRISTIAN FAITH.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/>
            <a:r>
              <a:rPr lang="en-US" altLang="ko-KR" sz="2000" dirty="0" smtClean="0"/>
              <a:t> 6.   Agony—the Problem of Human Suffering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“Why does God allow such suffering?”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The classic “problem of evil.”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1. God is all-powerful.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2. God is all-good.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3. Evil exists.</a:t>
            </a:r>
          </a:p>
          <a:p>
            <a:pPr marL="457200" indent="-457200"/>
            <a:r>
              <a:rPr lang="en-US" altLang="ko-KR" sz="2000" dirty="0" smtClean="0"/>
              <a:t>	 Which H-A-P-P-Y arguments would you employ?</a:t>
            </a:r>
            <a:endParaRPr lang="en-US" altLang="ko-KR" sz="2000" dirty="0" smtClean="0"/>
          </a:p>
          <a:p>
            <a:pPr marL="457200" indent="-457200">
              <a:buAutoNum type="arabicPeriod"/>
            </a:pPr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V. COMMON OBJECTIONS TO THE CHRISTIAN FAITH.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AutoNum type="arabicPeriod" startAt="7"/>
            </a:pPr>
            <a:r>
              <a:rPr lang="en-US" altLang="ko-KR" sz="2000" dirty="0" smtClean="0"/>
              <a:t>Amoral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No arguments work well, the problem isn’t rational, but moral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	Their real god is immorality/ sinful pleasure</a:t>
            </a:r>
          </a:p>
          <a:p>
            <a:pPr marL="457200" indent="-457200"/>
            <a:r>
              <a:rPr lang="en-US" altLang="ko-KR" sz="2000" dirty="0" smtClean="0"/>
              <a:t>	Which </a:t>
            </a:r>
            <a:r>
              <a:rPr lang="en-US" altLang="ko-KR" sz="2000" dirty="0" smtClean="0"/>
              <a:t>H-A-P-P-Y arguments would you employ</a:t>
            </a:r>
            <a:r>
              <a:rPr lang="en-US" altLang="ko-KR" sz="2000" dirty="0" smtClean="0"/>
              <a:t>?</a:t>
            </a:r>
          </a:p>
          <a:p>
            <a:pPr marL="457200" indent="-457200"/>
            <a:r>
              <a:rPr lang="en-US" altLang="ko-KR" sz="2000" dirty="0" smtClean="0"/>
              <a:t>	</a:t>
            </a:r>
            <a:r>
              <a:rPr lang="en-US" altLang="ko-KR" sz="2000" dirty="0" smtClean="0"/>
              <a:t>“If I could  answer all of your questions and objections to your complete satisfaction, would you then put your faith in Christ?”</a:t>
            </a:r>
          </a:p>
          <a:p>
            <a:pPr marL="1200150" lvl="1" indent="-457200">
              <a:buAutoNum type="arabicPeriod" startAt="7"/>
            </a:pPr>
            <a:endParaRPr lang="en-US" altLang="ko-KR" sz="3400" dirty="0" smtClean="0"/>
          </a:p>
          <a:p>
            <a:pPr marL="514350" indent="-514350">
              <a:buAutoNum type="arabicPeriod" startAt="7"/>
            </a:pPr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VI. WITH GENTLENESS AND RESPECT.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 smtClean="0"/>
              <a:t>“</a:t>
            </a:r>
            <a:r>
              <a:rPr lang="en-US" sz="2000" i="1" baseline="30000" dirty="0" smtClean="0"/>
              <a:t>13</a:t>
            </a:r>
            <a:r>
              <a:rPr lang="en-US" sz="2000" i="1" dirty="0" smtClean="0"/>
              <a:t>Now who is there to harm you if you are zealous for what </a:t>
            </a:r>
          </a:p>
          <a:p>
            <a:r>
              <a:rPr lang="en-US" sz="2000" i="1" dirty="0" smtClean="0"/>
              <a:t>is good? </a:t>
            </a:r>
            <a:r>
              <a:rPr lang="en-US" sz="2000" i="1" baseline="30000" dirty="0" smtClean="0"/>
              <a:t>14</a:t>
            </a:r>
            <a:r>
              <a:rPr lang="en-US" sz="2000" i="1" dirty="0" smtClean="0"/>
              <a:t>But even if you should suffer for righteousness’ sake, you will be blessed. Have no fear of them, nor be troubled, </a:t>
            </a:r>
            <a:r>
              <a:rPr lang="en-US" sz="2000" i="1" baseline="30000" dirty="0" smtClean="0"/>
              <a:t>15</a:t>
            </a:r>
            <a:r>
              <a:rPr lang="en-US" sz="2000" i="1" dirty="0" smtClean="0"/>
              <a:t>but in your </a:t>
            </a:r>
          </a:p>
          <a:p>
            <a:r>
              <a:rPr lang="en-US" sz="2000" i="1" dirty="0" smtClean="0"/>
              <a:t>hearts regard Christ the Lord as holy, always being prepared to </a:t>
            </a:r>
          </a:p>
          <a:p>
            <a:r>
              <a:rPr lang="en-US" sz="2000" i="1" u="sng" dirty="0" smtClean="0"/>
              <a:t>make a defense</a:t>
            </a:r>
            <a:r>
              <a:rPr lang="en-US" sz="2000" i="1" dirty="0" smtClean="0"/>
              <a:t> to anyone who asks you for a reason for the hope </a:t>
            </a:r>
          </a:p>
          <a:p>
            <a:r>
              <a:rPr lang="en-US" sz="2000" i="1" dirty="0" smtClean="0"/>
              <a:t>that is in you; </a:t>
            </a:r>
            <a:r>
              <a:rPr lang="en-US" sz="2000" i="1" baseline="30000" dirty="0" smtClean="0"/>
              <a:t>16</a:t>
            </a:r>
            <a:r>
              <a:rPr lang="en-US" sz="2000" i="1" dirty="0" smtClean="0"/>
              <a:t>yet do it with gentleness and respect, having a good conscience, so that, when you are slandered, those who revile your good behavior in Christ may be put to shame. </a:t>
            </a:r>
            <a:r>
              <a:rPr lang="en-US" sz="2000" i="1" baseline="30000" dirty="0" smtClean="0"/>
              <a:t>17</a:t>
            </a:r>
            <a:r>
              <a:rPr lang="en-US" sz="2000" i="1" dirty="0" smtClean="0"/>
              <a:t>For it is better to </a:t>
            </a:r>
          </a:p>
          <a:p>
            <a:r>
              <a:rPr lang="en-US" sz="2000" i="1" dirty="0" smtClean="0"/>
              <a:t>suffer for doing good, if that should be God’s will, than for doing evil.” 				</a:t>
            </a:r>
            <a:r>
              <a:rPr lang="en-US" sz="2000" dirty="0" smtClean="0"/>
              <a:t>(1 Peter 3:13-17)</a:t>
            </a:r>
            <a:r>
              <a:rPr lang="en-US" sz="3600" dirty="0" smtClean="0"/>
              <a:t> </a:t>
            </a:r>
          </a:p>
          <a:p>
            <a:pPr marL="457200" indent="-457200"/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VI. WITH GENTLENESS AND RESPECT.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000" dirty="0" smtClean="0"/>
              <a:t>Have no fear of them.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Fear/respect the Lord.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Make your defense “with gentleness and respect.”</a:t>
            </a:r>
          </a:p>
          <a:p>
            <a:pPr marL="457200" indent="-457200"/>
            <a:r>
              <a:rPr lang="en-US" sz="2000" dirty="0" smtClean="0"/>
              <a:t>	</a:t>
            </a:r>
            <a:endParaRPr lang="en-US" sz="2000" dirty="0" smtClean="0"/>
          </a:p>
          <a:p>
            <a:pPr marL="457200" indent="-457200"/>
            <a:r>
              <a:rPr lang="en-US" sz="2000" dirty="0" smtClean="0"/>
              <a:t>	</a:t>
            </a:r>
            <a:r>
              <a:rPr lang="en-US" sz="2000" b="1" i="1" dirty="0" smtClean="0"/>
              <a:t>Do you want to win the person or the argument? </a:t>
            </a:r>
            <a:endParaRPr lang="en-US" sz="2000" dirty="0" smtClean="0"/>
          </a:p>
          <a:p>
            <a:pPr marL="457200" indent="-457200"/>
            <a:r>
              <a:rPr lang="en-US" sz="2000" dirty="0" smtClean="0"/>
              <a:t>To win the person: </a:t>
            </a:r>
          </a:p>
          <a:p>
            <a:pPr marL="457200" indent="-457200"/>
            <a:r>
              <a:rPr lang="en-US" sz="2000" dirty="0" smtClean="0"/>
              <a:t>	</a:t>
            </a:r>
            <a:r>
              <a:rPr lang="en-US" sz="2000" dirty="0" smtClean="0"/>
              <a:t>Listen carefully to understand the objection.</a:t>
            </a:r>
          </a:p>
          <a:p>
            <a:pPr marL="457200" indent="-457200"/>
            <a:r>
              <a:rPr lang="en-US" sz="2000" dirty="0" smtClean="0"/>
              <a:t>	</a:t>
            </a:r>
            <a:r>
              <a:rPr lang="en-US" sz="2000" dirty="0" smtClean="0"/>
              <a:t>Treat them respectfully as moral agents responsible to God.</a:t>
            </a:r>
          </a:p>
          <a:p>
            <a:pPr marL="457200" indent="-457200"/>
            <a:r>
              <a:rPr lang="en-US" sz="2000" dirty="0" smtClean="0"/>
              <a:t>	</a:t>
            </a:r>
            <a:r>
              <a:rPr lang="en-US" sz="2000" dirty="0" smtClean="0"/>
              <a:t>Admit when you do not know how to answer their objection.</a:t>
            </a:r>
          </a:p>
          <a:p>
            <a:endParaRPr lang="en-US" sz="3600" dirty="0" smtClean="0"/>
          </a:p>
          <a:p>
            <a:pPr marL="457200" indent="-457200"/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VI. WITH GENTLENESS AND RESPECT.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/>
            <a:r>
              <a:rPr lang="en-US" sz="2000" b="1" i="1" dirty="0" smtClean="0"/>
              <a:t>Why do Christians try to win the argument? </a:t>
            </a:r>
            <a:endParaRPr lang="en-US" sz="2000" dirty="0" smtClean="0"/>
          </a:p>
          <a:p>
            <a:pPr marL="457200" indent="-457200"/>
            <a:r>
              <a:rPr lang="en-US" sz="2000" dirty="0" smtClean="0"/>
              <a:t>	1. We think we are superior.</a:t>
            </a:r>
          </a:p>
          <a:p>
            <a:pPr marL="457200" indent="-457200"/>
            <a:r>
              <a:rPr lang="en-US" sz="2000" dirty="0" smtClean="0"/>
              <a:t>	</a:t>
            </a:r>
            <a:r>
              <a:rPr lang="en-US" sz="2000" dirty="0" smtClean="0"/>
              <a:t>2. We think others will be converted if we only win the argument.</a:t>
            </a:r>
          </a:p>
          <a:p>
            <a:pPr marL="457200" indent="-457200"/>
            <a:r>
              <a:rPr lang="en-US" sz="2000" dirty="0" smtClean="0"/>
              <a:t>	</a:t>
            </a:r>
            <a:r>
              <a:rPr lang="en-US" sz="2000" dirty="0" smtClean="0"/>
              <a:t>3. We are unsure of the truth ourselves and have to win the </a:t>
            </a:r>
          </a:p>
          <a:p>
            <a:pPr marL="457200" indent="-457200"/>
            <a:r>
              <a:rPr lang="en-US" sz="2000" dirty="0" smtClean="0"/>
              <a:t>	</a:t>
            </a:r>
            <a:r>
              <a:rPr lang="en-US" sz="2000" dirty="0" smtClean="0"/>
              <a:t>	argument  to convince ourselves.</a:t>
            </a:r>
          </a:p>
          <a:p>
            <a:endParaRPr lang="en-US" sz="3600" dirty="0" smtClean="0"/>
          </a:p>
          <a:p>
            <a:pPr marL="457200" indent="-457200"/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CONCLUSION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/>
            <a:r>
              <a:rPr lang="en-US" sz="2000" b="1" i="1" dirty="0" smtClean="0"/>
              <a:t>Three practical applications:</a:t>
            </a:r>
            <a:endParaRPr lang="en-US" sz="2000" dirty="0" smtClean="0"/>
          </a:p>
          <a:p>
            <a:pPr marL="457200" indent="-457200"/>
            <a:r>
              <a:rPr lang="en-US" sz="2000" dirty="0" smtClean="0"/>
              <a:t>	1. Get involved in personal evangelism.</a:t>
            </a:r>
          </a:p>
          <a:p>
            <a:pPr marL="457200" indent="-457200"/>
            <a:r>
              <a:rPr lang="en-US" sz="2000" dirty="0" smtClean="0"/>
              <a:t>	</a:t>
            </a:r>
            <a:r>
              <a:rPr lang="en-US" sz="2000" dirty="0" smtClean="0"/>
              <a:t>2. Do further study in apologetics.</a:t>
            </a:r>
          </a:p>
          <a:p>
            <a:pPr marL="457200" indent="-457200"/>
            <a:r>
              <a:rPr lang="en-US" sz="2000" dirty="0" smtClean="0"/>
              <a:t>		John R.W. Stott: </a:t>
            </a:r>
            <a:r>
              <a:rPr lang="en-US" sz="2000" i="1" dirty="0" smtClean="0"/>
              <a:t>Basic Christianity</a:t>
            </a:r>
            <a:endParaRPr lang="en-US" sz="2000" i="1" dirty="0" smtClean="0"/>
          </a:p>
          <a:p>
            <a:pPr marL="457200" indent="-457200"/>
            <a:r>
              <a:rPr lang="en-US" sz="2000" dirty="0" smtClean="0"/>
              <a:t>		“Renewing Your Mind” </a:t>
            </a:r>
            <a:r>
              <a:rPr lang="en-US" sz="2000" dirty="0" smtClean="0">
                <a:hlinkClick r:id="rId2"/>
              </a:rPr>
              <a:t>www.ligonier.org</a:t>
            </a:r>
            <a:endParaRPr lang="en-US" sz="2000" dirty="0" smtClean="0"/>
          </a:p>
          <a:p>
            <a:pPr marL="457200" indent="-457200"/>
            <a:r>
              <a:rPr lang="en-US" sz="2000" dirty="0" smtClean="0"/>
              <a:t>	</a:t>
            </a:r>
            <a:r>
              <a:rPr lang="en-US" sz="2000" dirty="0" smtClean="0"/>
              <a:t>	“The White Horse Inn” </a:t>
            </a:r>
            <a:r>
              <a:rPr lang="en-US" sz="2000" dirty="0" smtClean="0">
                <a:hlinkClick r:id="rId3"/>
              </a:rPr>
              <a:t>www.whitehorseinn.org</a:t>
            </a:r>
            <a:r>
              <a:rPr lang="en-US" sz="2000" dirty="0" smtClean="0"/>
              <a:t> </a:t>
            </a:r>
          </a:p>
          <a:p>
            <a:pPr marL="457200" indent="-457200"/>
            <a:r>
              <a:rPr lang="en-US" sz="2000" dirty="0" smtClean="0"/>
              <a:t>	</a:t>
            </a:r>
            <a:r>
              <a:rPr lang="en-US" sz="2000" dirty="0" smtClean="0"/>
              <a:t>	“Stand to Reason”  </a:t>
            </a:r>
            <a:r>
              <a:rPr lang="en-US" sz="2000" dirty="0" smtClean="0">
                <a:hlinkClick r:id="rId4"/>
              </a:rPr>
              <a:t>www.str.org</a:t>
            </a:r>
            <a:r>
              <a:rPr lang="en-US" sz="2000" dirty="0" smtClean="0"/>
              <a:t> </a:t>
            </a:r>
          </a:p>
          <a:p>
            <a:pPr marL="457200" indent="-457200"/>
            <a:r>
              <a:rPr lang="en-US" sz="2000" dirty="0" smtClean="0"/>
              <a:t>	</a:t>
            </a:r>
            <a:r>
              <a:rPr lang="en-US" sz="2000" dirty="0" smtClean="0"/>
              <a:t>3. Teach a class/Bible study on apologetics in your local church.</a:t>
            </a:r>
          </a:p>
          <a:p>
            <a:endParaRPr lang="en-US" sz="3600" dirty="0" smtClean="0"/>
          </a:p>
          <a:p>
            <a:pPr marL="457200" indent="-457200"/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QUESTIONS AND DISCUSSION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sz="3600" dirty="0" smtClean="0"/>
          </a:p>
          <a:p>
            <a:pPr marL="457200" indent="-457200"/>
            <a:endParaRPr lang="en-US" altLang="ko-KR" sz="3400" dirty="0" smtClean="0"/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I. THE DEFINITION OF APOLOGETICS.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Related to “apology” (bu</a:t>
            </a:r>
            <a:r>
              <a:rPr lang="en-US" altLang="ko-KR" sz="2000" dirty="0" smtClean="0"/>
              <a:t>t not to “apologize!”</a:t>
            </a:r>
          </a:p>
          <a:p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2000" dirty="0" smtClean="0"/>
              <a:t>Greek “apologia”  (</a:t>
            </a:r>
            <a:r>
              <a:rPr lang="el-GR" altLang="ko-KR" sz="2000" dirty="0" smtClean="0"/>
              <a:t>απολογια</a:t>
            </a:r>
            <a:r>
              <a:rPr lang="en-US" altLang="ko-KR" sz="2000" dirty="0" smtClean="0"/>
              <a:t>) </a:t>
            </a:r>
          </a:p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ko-KR" sz="2000" dirty="0" smtClean="0"/>
              <a:t>“</a:t>
            </a:r>
            <a:r>
              <a:rPr lang="en-US" altLang="ko-KR" sz="2000" dirty="0" err="1" smtClean="0"/>
              <a:t>apo</a:t>
            </a:r>
            <a:r>
              <a:rPr lang="en-US" altLang="ko-KR" sz="2000" dirty="0" smtClean="0"/>
              <a:t>” + “logos” “a word in response to” </a:t>
            </a:r>
          </a:p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ko-KR" sz="2000" dirty="0" smtClean="0"/>
              <a:t>“an answer, a reason, a defense”</a:t>
            </a: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2000" dirty="0" smtClean="0"/>
              <a:t>	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0688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2017 SUMMER SEMINARS AT HOSPERS PCA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sz="2400" dirty="0" smtClean="0"/>
              <a:t>June </a:t>
            </a:r>
            <a:r>
              <a:rPr lang="en-US" sz="2400" dirty="0" smtClean="0"/>
              <a:t>20 	“</a:t>
            </a:r>
            <a:r>
              <a:rPr lang="en-US" sz="2400" dirty="0" smtClean="0"/>
              <a:t>Beyond the Blame Game: Moving Past the 			</a:t>
            </a:r>
            <a:r>
              <a:rPr lang="en-US" sz="2400" dirty="0" smtClean="0"/>
              <a:t>Failures </a:t>
            </a:r>
            <a:r>
              <a:rPr lang="en-US" sz="2400" dirty="0" smtClean="0"/>
              <a:t>of Others”</a:t>
            </a:r>
          </a:p>
          <a:p>
            <a:r>
              <a:rPr lang="en-US" sz="2400" dirty="0" smtClean="0"/>
              <a:t>July 18	</a:t>
            </a:r>
            <a:r>
              <a:rPr lang="en-US" sz="2400" dirty="0" smtClean="0"/>
              <a:t>“</a:t>
            </a:r>
            <a:r>
              <a:rPr lang="en-US" sz="2400" dirty="0" smtClean="0"/>
              <a:t>Share Jesus Without Fear: A Practical </a:t>
            </a:r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dirty="0" smtClean="0"/>
              <a:t>		Method of </a:t>
            </a:r>
            <a:r>
              <a:rPr lang="en-US" sz="2400" dirty="0" smtClean="0"/>
              <a:t>Personal Evangelism” </a:t>
            </a:r>
          </a:p>
          <a:p>
            <a:r>
              <a:rPr lang="en-US" sz="2400" dirty="0" smtClean="0"/>
              <a:t>July 25 	</a:t>
            </a:r>
            <a:r>
              <a:rPr lang="en-US" sz="2400" dirty="0" smtClean="0"/>
              <a:t>“</a:t>
            </a:r>
            <a:r>
              <a:rPr lang="en-US" sz="2400" dirty="0" smtClean="0"/>
              <a:t>Apologetics 101: Dealing with Difficult 			Objections to the Christian Faith</a:t>
            </a:r>
            <a:r>
              <a:rPr lang="en-US" sz="2400" dirty="0" smtClean="0"/>
              <a:t>”</a:t>
            </a:r>
            <a:endParaRPr lang="en-US" sz="2400" dirty="0" smtClean="0"/>
          </a:p>
          <a:p>
            <a:r>
              <a:rPr lang="en-US" sz="2400" dirty="0" smtClean="0"/>
              <a:t>August </a:t>
            </a:r>
            <a:r>
              <a:rPr lang="en-US" sz="2400" dirty="0" smtClean="0"/>
              <a:t>22	“Depression</a:t>
            </a:r>
            <a:r>
              <a:rPr lang="en-US" sz="2400" dirty="0" smtClean="0"/>
              <a:t>: A Biblical Look at the Fastest 			</a:t>
            </a:r>
            <a:r>
              <a:rPr lang="en-US" sz="2400" dirty="0" smtClean="0"/>
              <a:t>Growing </a:t>
            </a:r>
            <a:r>
              <a:rPr lang="en-US" sz="2400" dirty="0" smtClean="0"/>
              <a:t>Mood Disorder Today”  </a:t>
            </a:r>
          </a:p>
          <a:p>
            <a:r>
              <a:rPr lang="en-US" sz="2400" dirty="0" smtClean="0"/>
              <a:t> </a:t>
            </a:r>
          </a:p>
          <a:p>
            <a:pPr algn="ctr"/>
            <a:r>
              <a:rPr lang="en-US" sz="2400" dirty="0" smtClean="0"/>
              <a:t>(All seminars are at the church and begin at 7:00 p.m.)</a:t>
            </a:r>
          </a:p>
          <a:p>
            <a:pPr algn="ctr"/>
            <a:r>
              <a:rPr lang="en-US" sz="2400" dirty="0" smtClean="0"/>
              <a:t> </a:t>
            </a:r>
          </a:p>
          <a:p>
            <a:pPr algn="ctr"/>
            <a:r>
              <a:rPr lang="en-US" sz="2400" dirty="0" smtClean="0"/>
              <a:t>Review of each is available at www.hosperspca.org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I. THE DEFINITION OF APOLOGETICS.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 smtClean="0"/>
              <a:t>	“</a:t>
            </a:r>
            <a:r>
              <a:rPr lang="en-US" sz="2000" i="1" baseline="30000" dirty="0" smtClean="0"/>
              <a:t>13</a:t>
            </a:r>
            <a:r>
              <a:rPr lang="en-US" sz="2000" i="1" dirty="0" smtClean="0"/>
              <a:t>Now who is there to harm you if you are zealous for what </a:t>
            </a:r>
            <a:endParaRPr lang="en-US" sz="2000" i="1" dirty="0" smtClean="0"/>
          </a:p>
          <a:p>
            <a:r>
              <a:rPr lang="en-US" sz="2000" i="1" dirty="0" smtClean="0"/>
              <a:t>is </a:t>
            </a:r>
            <a:r>
              <a:rPr lang="en-US" sz="2000" i="1" dirty="0" smtClean="0"/>
              <a:t>good? </a:t>
            </a:r>
            <a:r>
              <a:rPr lang="en-US" sz="2000" i="1" baseline="30000" dirty="0" smtClean="0"/>
              <a:t>14</a:t>
            </a:r>
            <a:r>
              <a:rPr lang="en-US" sz="2000" i="1" dirty="0" smtClean="0"/>
              <a:t>But even if you should suffer for righteousness’ sake, you will be blessed. Have no fear of them, nor be troubled, </a:t>
            </a:r>
            <a:r>
              <a:rPr lang="en-US" sz="2000" i="1" baseline="30000" dirty="0" smtClean="0"/>
              <a:t>15</a:t>
            </a:r>
            <a:r>
              <a:rPr lang="en-US" sz="2000" i="1" dirty="0" smtClean="0"/>
              <a:t>but in your </a:t>
            </a:r>
            <a:endParaRPr lang="en-US" sz="2000" i="1" dirty="0" smtClean="0"/>
          </a:p>
          <a:p>
            <a:r>
              <a:rPr lang="en-US" sz="2000" i="1" dirty="0" smtClean="0"/>
              <a:t>hearts </a:t>
            </a:r>
            <a:r>
              <a:rPr lang="en-US" sz="2000" i="1" dirty="0" smtClean="0"/>
              <a:t>regard Christ the Lord as holy, always being prepared to </a:t>
            </a:r>
            <a:endParaRPr lang="en-US" sz="2000" i="1" dirty="0" smtClean="0"/>
          </a:p>
          <a:p>
            <a:r>
              <a:rPr lang="en-US" sz="2000" i="1" u="sng" dirty="0" smtClean="0"/>
              <a:t>make </a:t>
            </a:r>
            <a:r>
              <a:rPr lang="en-US" sz="2000" i="1" u="sng" dirty="0" smtClean="0"/>
              <a:t>a defense</a:t>
            </a:r>
            <a:r>
              <a:rPr lang="en-US" sz="2000" i="1" dirty="0" smtClean="0"/>
              <a:t> to anyone who asks you for a reason for the hope </a:t>
            </a:r>
            <a:endParaRPr lang="en-US" sz="2000" i="1" dirty="0" smtClean="0"/>
          </a:p>
          <a:p>
            <a:r>
              <a:rPr lang="en-US" sz="2000" i="1" dirty="0" smtClean="0"/>
              <a:t>that </a:t>
            </a:r>
            <a:r>
              <a:rPr lang="en-US" sz="2000" i="1" dirty="0" smtClean="0"/>
              <a:t>is in you; </a:t>
            </a:r>
            <a:r>
              <a:rPr lang="en-US" sz="2000" i="1" baseline="30000" dirty="0" smtClean="0"/>
              <a:t>16</a:t>
            </a:r>
            <a:r>
              <a:rPr lang="en-US" sz="2000" i="1" dirty="0" smtClean="0"/>
              <a:t>yet do it with gentleness and respect, having a good conscience, so that, when you are slandered, those who revile your good behavior in Christ may be put to shame. </a:t>
            </a:r>
            <a:r>
              <a:rPr lang="en-US" sz="2000" i="1" baseline="30000" dirty="0" smtClean="0"/>
              <a:t>17</a:t>
            </a:r>
            <a:r>
              <a:rPr lang="en-US" sz="2000" i="1" dirty="0" smtClean="0"/>
              <a:t>For it is better to </a:t>
            </a:r>
            <a:endParaRPr lang="en-US" sz="2000" i="1" dirty="0" smtClean="0"/>
          </a:p>
          <a:p>
            <a:r>
              <a:rPr lang="en-US" sz="2000" i="1" dirty="0" smtClean="0"/>
              <a:t>suffer </a:t>
            </a:r>
            <a:r>
              <a:rPr lang="en-US" sz="2000" i="1" dirty="0" smtClean="0"/>
              <a:t>for doing good, if that should be God’s will, than for doing evil.” </a:t>
            </a:r>
            <a:r>
              <a:rPr lang="en-US" sz="2000" i="1" dirty="0" smtClean="0"/>
              <a:t>				</a:t>
            </a:r>
            <a:r>
              <a:rPr lang="en-US" sz="2000" dirty="0" smtClean="0"/>
              <a:t>(</a:t>
            </a:r>
            <a:r>
              <a:rPr lang="en-US" sz="2000" dirty="0" smtClean="0"/>
              <a:t>1 Peter 3:13-17)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I. THE DEFINITION OF APOLOGETICS.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The “defense” in 1 Peter 3 is in response to the questions of others.</a:t>
            </a:r>
          </a:p>
          <a:p>
            <a:r>
              <a:rPr lang="en-US" altLang="ko-KR" sz="2000" dirty="0" smtClean="0"/>
              <a:t>These questions are not necessarily rational objections.</a:t>
            </a:r>
          </a:p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Christ changing my lif</a:t>
            </a:r>
            <a:r>
              <a:rPr lang="en-US" altLang="ko-KR" sz="2000" dirty="0" smtClean="0"/>
              <a:t>e is NOT the gospel.</a:t>
            </a:r>
          </a:p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My personal testimony is NOT the gospel.</a:t>
            </a:r>
          </a:p>
          <a:p>
            <a:r>
              <a:rPr lang="en-US" altLang="ko-KR" sz="2000" dirty="0" smtClean="0"/>
              <a:t>Our attitude and demeanor must be one of loving respect. </a:t>
            </a:r>
            <a:r>
              <a:rPr lang="en-US" altLang="ko-KR" sz="2000" dirty="0" smtClean="0"/>
              <a:t>	</a:t>
            </a: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2000" dirty="0" smtClean="0"/>
              <a:t>	</a:t>
            </a:r>
            <a:endParaRPr lang="en-US" altLang="ko-KR" sz="2000" dirty="0" smtClean="0"/>
          </a:p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We mus</a:t>
            </a:r>
            <a:r>
              <a:rPr lang="en-US" altLang="ko-KR" sz="2000" b="1" i="1" dirty="0" smtClean="0"/>
              <a:t>t always go with the best evidence!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II. THE PURPOSE OF APOLOGETICS.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sz="2000" dirty="0" smtClean="0"/>
              <a:t>Apologetics is the assistant to EVANGELISM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ko-KR" sz="2000" dirty="0" smtClean="0"/>
              <a:t>Two significant biblical truths we can count on in evangelism</a:t>
            </a:r>
          </a:p>
          <a:p>
            <a:r>
              <a:rPr lang="en-US" altLang="ko-KR" sz="2000" dirty="0" smtClean="0"/>
              <a:t>	1. Unbelievers already believe some</a:t>
            </a:r>
          </a:p>
          <a:p>
            <a:r>
              <a:rPr lang="en-US" altLang="ko-KR" sz="2000" dirty="0" smtClean="0"/>
              <a:t>	</a:t>
            </a:r>
            <a:r>
              <a:rPr lang="en-US" altLang="ko-KR" sz="2000" dirty="0" smtClean="0"/>
              <a:t>2. Unbelievers cannot believe in a saving way</a:t>
            </a:r>
            <a:endParaRPr lang="en-US" altLang="ko-KR" sz="2000" dirty="0" smtClean="0"/>
          </a:p>
          <a:p>
            <a:r>
              <a:rPr lang="en-US" altLang="ko-KR" sz="2000" dirty="0" smtClean="0"/>
              <a:t>Romans 1:19-20</a:t>
            </a:r>
          </a:p>
          <a:p>
            <a:r>
              <a:rPr lang="en-US" altLang="ko-KR" sz="2000" dirty="0" smtClean="0"/>
              <a:t>	</a:t>
            </a:r>
            <a:r>
              <a:rPr lang="en-US" sz="2000" dirty="0" smtClean="0"/>
              <a:t> “</a:t>
            </a:r>
            <a:r>
              <a:rPr lang="en-US" sz="2000" i="1" baseline="30000" dirty="0" smtClean="0"/>
              <a:t>19</a:t>
            </a:r>
            <a:r>
              <a:rPr lang="en-US" sz="2000" i="1" dirty="0" smtClean="0"/>
              <a:t>For what can be known about God is plain to them, </a:t>
            </a:r>
            <a:endParaRPr lang="en-US" sz="2000" i="1" dirty="0" smtClean="0"/>
          </a:p>
          <a:p>
            <a:r>
              <a:rPr lang="en-US" sz="2000" i="1" dirty="0" smtClean="0"/>
              <a:t>because </a:t>
            </a:r>
            <a:r>
              <a:rPr lang="en-US" sz="2000" i="1" dirty="0" smtClean="0"/>
              <a:t>God has shown it to them. </a:t>
            </a:r>
            <a:r>
              <a:rPr lang="en-US" sz="2000" i="1" baseline="30000" dirty="0" smtClean="0"/>
              <a:t>20</a:t>
            </a:r>
            <a:r>
              <a:rPr lang="en-US" sz="2000" i="1" dirty="0" smtClean="0"/>
              <a:t>For his invisible attributes, </a:t>
            </a:r>
            <a:endParaRPr lang="en-US" sz="2000" i="1" dirty="0" smtClean="0"/>
          </a:p>
          <a:p>
            <a:r>
              <a:rPr lang="en-US" sz="2000" i="1" dirty="0" smtClean="0"/>
              <a:t>namely</a:t>
            </a:r>
            <a:r>
              <a:rPr lang="en-US" sz="2000" i="1" dirty="0" smtClean="0"/>
              <a:t>, his eternal power and divine nature, have been clearly </a:t>
            </a:r>
            <a:endParaRPr lang="en-US" sz="2000" i="1" dirty="0" smtClean="0"/>
          </a:p>
          <a:p>
            <a:r>
              <a:rPr lang="en-US" sz="2000" i="1" dirty="0" smtClean="0"/>
              <a:t>perceived</a:t>
            </a:r>
            <a:r>
              <a:rPr lang="en-US" sz="2000" i="1" dirty="0" smtClean="0"/>
              <a:t>, ever since the creation of the world, in the things that </a:t>
            </a:r>
            <a:endParaRPr lang="en-US" sz="2000" i="1" dirty="0" smtClean="0"/>
          </a:p>
          <a:p>
            <a:r>
              <a:rPr lang="en-US" sz="2000" i="1" dirty="0" smtClean="0"/>
              <a:t>have </a:t>
            </a:r>
            <a:r>
              <a:rPr lang="en-US" sz="2000" i="1" dirty="0" smtClean="0"/>
              <a:t>been made. So they are without excuse</a:t>
            </a:r>
            <a:r>
              <a:rPr lang="en-US" sz="2000" i="1" dirty="0" smtClean="0"/>
              <a:t>.”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II. THE PURPOSE OF APOLOGETICS.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sz="2000" dirty="0" smtClean="0"/>
              <a:t>Much of the work of apologetics is bringing to the surface what 	people already know to be true in their hearts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ko-KR" sz="2000" dirty="0" smtClean="0"/>
              <a:t>Many may be “convinced but not converted.” </a:t>
            </a:r>
          </a:p>
          <a:p>
            <a:r>
              <a:rPr lang="en-US" altLang="ko-KR" sz="2000" dirty="0" smtClean="0"/>
              <a:t>	</a:t>
            </a:r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dirty="0" smtClean="0"/>
              <a:t>Apologetics 101</a:t>
            </a:r>
            <a:endParaRPr lang="ko-KR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/>
          <a:lstStyle/>
          <a:p>
            <a:pPr lvl="0"/>
            <a:r>
              <a:rPr lang="en-US" altLang="ko-KR" b="1" dirty="0" smtClean="0"/>
              <a:t>II. THE PURPOSE OF APOLOGETICS.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sz="2000" dirty="0" smtClean="0"/>
              <a:t>Ephesians 2:1-7</a:t>
            </a:r>
          </a:p>
          <a:p>
            <a:r>
              <a:rPr lang="en-US" sz="2000" dirty="0" smtClean="0"/>
              <a:t>	“</a:t>
            </a:r>
            <a:r>
              <a:rPr lang="en-US" sz="2000" i="1" baseline="30000" dirty="0" smtClean="0"/>
              <a:t>1</a:t>
            </a:r>
            <a:r>
              <a:rPr lang="en-US" sz="2000" i="1" dirty="0" smtClean="0"/>
              <a:t>And you were dead in the trespasses and sins 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in which </a:t>
            </a:r>
            <a:endParaRPr lang="en-US" sz="2000" i="1" dirty="0" smtClean="0"/>
          </a:p>
          <a:p>
            <a:r>
              <a:rPr lang="en-US" sz="2000" i="1" dirty="0" smtClean="0"/>
              <a:t>you </a:t>
            </a:r>
            <a:r>
              <a:rPr lang="en-US" sz="2000" i="1" dirty="0" smtClean="0"/>
              <a:t>once walked, following the course of this world, following the </a:t>
            </a:r>
            <a:endParaRPr lang="en-US" sz="2000" i="1" dirty="0" smtClean="0"/>
          </a:p>
          <a:p>
            <a:r>
              <a:rPr lang="en-US" sz="2000" i="1" dirty="0" smtClean="0"/>
              <a:t>prince </a:t>
            </a:r>
            <a:r>
              <a:rPr lang="en-US" sz="2000" i="1" dirty="0" smtClean="0"/>
              <a:t>of the power of the air, the spirit that is now at work in the </a:t>
            </a:r>
            <a:endParaRPr lang="en-US" sz="2000" i="1" dirty="0" smtClean="0"/>
          </a:p>
          <a:p>
            <a:r>
              <a:rPr lang="en-US" sz="2000" i="1" dirty="0" smtClean="0"/>
              <a:t>sons </a:t>
            </a:r>
            <a:r>
              <a:rPr lang="en-US" sz="2000" i="1" dirty="0" smtClean="0"/>
              <a:t>of disobedience— </a:t>
            </a:r>
            <a:r>
              <a:rPr lang="en-US" sz="2000" i="1" baseline="30000" dirty="0" smtClean="0"/>
              <a:t>3</a:t>
            </a:r>
            <a:r>
              <a:rPr lang="en-US" sz="2000" i="1" dirty="0" smtClean="0"/>
              <a:t>among whom we all once lived in the </a:t>
            </a:r>
            <a:endParaRPr lang="en-US" sz="2000" i="1" dirty="0" smtClean="0"/>
          </a:p>
          <a:p>
            <a:r>
              <a:rPr lang="en-US" sz="2000" i="1" dirty="0" smtClean="0"/>
              <a:t>passions </a:t>
            </a:r>
            <a:r>
              <a:rPr lang="en-US" sz="2000" i="1" dirty="0" smtClean="0"/>
              <a:t>of our flesh, carrying out the desires of the body and the </a:t>
            </a:r>
            <a:endParaRPr lang="en-US" sz="2000" i="1" dirty="0" smtClean="0"/>
          </a:p>
          <a:p>
            <a:r>
              <a:rPr lang="en-US" sz="2000" i="1" dirty="0" smtClean="0"/>
              <a:t>mind</a:t>
            </a:r>
            <a:r>
              <a:rPr lang="en-US" sz="2000" i="1" dirty="0" smtClean="0"/>
              <a:t>, and were by nature children of wrath, like the rest of mankind.</a:t>
            </a:r>
            <a:endParaRPr lang="en-US" sz="2000" dirty="0" smtClean="0"/>
          </a:p>
          <a:p>
            <a:r>
              <a:rPr lang="en-US" sz="2000" i="1" dirty="0" smtClean="0"/>
              <a:t>    	</a:t>
            </a:r>
            <a:endParaRPr lang="en-US" sz="2000" dirty="0" smtClean="0"/>
          </a:p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ko-KR" alt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772</Words>
  <Application>Microsoft Office PowerPoint</Application>
  <PresentationFormat>On-screen Show (4:3)</PresentationFormat>
  <Paragraphs>337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Custom Design</vt:lpstr>
      <vt:lpstr>Slide 1</vt:lpstr>
      <vt:lpstr>Slide 2</vt:lpstr>
      <vt:lpstr> Apologetics 101</vt:lpstr>
      <vt:lpstr> Apologetics 101</vt:lpstr>
      <vt:lpstr> Apologetics 101</vt:lpstr>
      <vt:lpstr> Apologetics 101</vt:lpstr>
      <vt:lpstr> Apologetics 101</vt:lpstr>
      <vt:lpstr> Apologetics 101</vt:lpstr>
      <vt:lpstr> Apologetics 101</vt:lpstr>
      <vt:lpstr> Apologetics 101</vt:lpstr>
      <vt:lpstr> Apologetics 101</vt:lpstr>
      <vt:lpstr> Apologetics 101</vt:lpstr>
      <vt:lpstr> Apologetics 101</vt:lpstr>
      <vt:lpstr> Apologetics 101</vt:lpstr>
      <vt:lpstr> Apologetics 101</vt:lpstr>
      <vt:lpstr>Slide 16</vt:lpstr>
      <vt:lpstr>Slide 17</vt:lpstr>
      <vt:lpstr> Apologetics 101</vt:lpstr>
      <vt:lpstr>Slide 19</vt:lpstr>
      <vt:lpstr> Apologetics 101</vt:lpstr>
      <vt:lpstr>Slide 21</vt:lpstr>
      <vt:lpstr> Apologetics 101</vt:lpstr>
      <vt:lpstr> Apologetics 101</vt:lpstr>
      <vt:lpstr>Slide 24</vt:lpstr>
      <vt:lpstr> Apologetics 101</vt:lpstr>
      <vt:lpstr> Apologetics 101</vt:lpstr>
      <vt:lpstr>Slide 27</vt:lpstr>
      <vt:lpstr> Apologetics 101</vt:lpstr>
      <vt:lpstr> Apologetics 101</vt:lpstr>
      <vt:lpstr> Apologetics 101</vt:lpstr>
      <vt:lpstr> Apologetics 101</vt:lpstr>
      <vt:lpstr> Apologetics 101</vt:lpstr>
      <vt:lpstr> Apologetics 101</vt:lpstr>
      <vt:lpstr> Apologetics 101</vt:lpstr>
      <vt:lpstr> Apologetics 101</vt:lpstr>
      <vt:lpstr> Apologetics 101</vt:lpstr>
      <vt:lpstr> Apologetics 101</vt:lpstr>
      <vt:lpstr> Apologetics 101</vt:lpstr>
      <vt:lpstr> Apologetics 101</vt:lpstr>
      <vt:lpstr>Slide 40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Brian Janssen</cp:lastModifiedBy>
  <cp:revision>41</cp:revision>
  <dcterms:created xsi:type="dcterms:W3CDTF">2014-04-01T16:35:38Z</dcterms:created>
  <dcterms:modified xsi:type="dcterms:W3CDTF">2017-07-26T14:36:04Z</dcterms:modified>
</cp:coreProperties>
</file>