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97" r:id="rId2"/>
    <p:sldId id="256" r:id="rId3"/>
    <p:sldId id="257" r:id="rId4"/>
    <p:sldId id="258" r:id="rId5"/>
    <p:sldId id="259" r:id="rId6"/>
    <p:sldId id="260" r:id="rId7"/>
    <p:sldId id="261" r:id="rId8"/>
    <p:sldId id="262" r:id="rId9"/>
    <p:sldId id="263" r:id="rId10"/>
    <p:sldId id="264" r:id="rId11"/>
    <p:sldId id="265" r:id="rId12"/>
    <p:sldId id="266" r:id="rId13"/>
    <p:sldId id="268" r:id="rId14"/>
    <p:sldId id="267" r:id="rId15"/>
    <p:sldId id="269" r:id="rId16"/>
    <p:sldId id="270" r:id="rId17"/>
    <p:sldId id="271" r:id="rId18"/>
    <p:sldId id="273" r:id="rId19"/>
    <p:sldId id="272" r:id="rId20"/>
    <p:sldId id="274" r:id="rId21"/>
    <p:sldId id="275" r:id="rId22"/>
    <p:sldId id="276" r:id="rId23"/>
    <p:sldId id="277" r:id="rId24"/>
    <p:sldId id="278"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8" r:id="rId42"/>
    <p:sldId id="296"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5" d="100"/>
          <a:sy n="75" d="100"/>
        </p:scale>
        <p:origin x="54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7/9/2018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7132" y="450761"/>
            <a:ext cx="10032643" cy="5262979"/>
          </a:xfrm>
          <a:prstGeom prst="rect">
            <a:avLst/>
          </a:prstGeom>
          <a:noFill/>
        </p:spPr>
        <p:txBody>
          <a:bodyPr wrap="square" rtlCol="0">
            <a:spAutoFit/>
          </a:bodyPr>
          <a:lstStyle/>
          <a:p>
            <a:pPr algn="ctr"/>
            <a:r>
              <a:rPr lang="en-US" sz="2800" b="1" dirty="0" smtClean="0"/>
              <a:t>FUTURE SUMMER SEMINARS 2018</a:t>
            </a:r>
          </a:p>
          <a:p>
            <a:endParaRPr lang="en-US" sz="2800" dirty="0" smtClean="0"/>
          </a:p>
          <a:p>
            <a:r>
              <a:rPr lang="en-US" sz="2800" dirty="0" smtClean="0"/>
              <a:t>August </a:t>
            </a:r>
            <a:r>
              <a:rPr lang="en-US" sz="2800" dirty="0"/>
              <a:t>14   “Rules for Radical Christians: Fighting Cultural </a:t>
            </a:r>
            <a:r>
              <a:rPr lang="en-US" sz="2800" dirty="0" smtClean="0"/>
              <a:t>					Fire </a:t>
            </a:r>
            <a:r>
              <a:rPr lang="en-US" sz="2800" dirty="0"/>
              <a:t>with the Love of Christ”  </a:t>
            </a:r>
          </a:p>
          <a:p>
            <a:endParaRPr lang="en-US" sz="2800" dirty="0" smtClean="0"/>
          </a:p>
          <a:p>
            <a:r>
              <a:rPr lang="en-US" sz="2800" dirty="0" smtClean="0"/>
              <a:t>August </a:t>
            </a:r>
            <a:r>
              <a:rPr lang="en-US" sz="2800" dirty="0"/>
              <a:t>28   “Biblical Economics”—What the Bible Says </a:t>
            </a:r>
            <a:r>
              <a:rPr lang="en-US" sz="2800" dirty="0" smtClean="0"/>
              <a:t>						about </a:t>
            </a:r>
            <a:r>
              <a:rPr lang="en-US" sz="2800" dirty="0"/>
              <a:t>Stewardship </a:t>
            </a:r>
          </a:p>
          <a:p>
            <a:endParaRPr lang="en-US" sz="2800" i="1" dirty="0" smtClean="0"/>
          </a:p>
          <a:p>
            <a:pPr algn="r"/>
            <a:r>
              <a:rPr lang="en-US" sz="2800" i="1" dirty="0" smtClean="0"/>
              <a:t>(Tuesday evenings at 7:00 p.m.)</a:t>
            </a:r>
          </a:p>
          <a:p>
            <a:pPr algn="r"/>
            <a:endParaRPr lang="en-US" sz="2800" i="1" dirty="0"/>
          </a:p>
          <a:p>
            <a:pPr algn="r"/>
            <a:endParaRPr lang="en-US" sz="2800" i="1" dirty="0" smtClean="0"/>
          </a:p>
          <a:p>
            <a:pPr algn="r"/>
            <a:r>
              <a:rPr lang="en-US" sz="2800" b="1" dirty="0" smtClean="0"/>
              <a:t>hosperspca.org</a:t>
            </a:r>
          </a:p>
        </p:txBody>
      </p:sp>
    </p:spTree>
    <p:extLst>
      <p:ext uri="{BB962C8B-B14F-4D97-AF65-F5344CB8AC3E}">
        <p14:creationId xmlns:p14="http://schemas.microsoft.com/office/powerpoint/2010/main" val="2420397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7132" y="450761"/>
            <a:ext cx="10032643" cy="5262979"/>
          </a:xfrm>
          <a:prstGeom prst="rect">
            <a:avLst/>
          </a:prstGeom>
          <a:noFill/>
        </p:spPr>
        <p:txBody>
          <a:bodyPr wrap="square" rtlCol="0">
            <a:spAutoFit/>
          </a:bodyPr>
          <a:lstStyle/>
          <a:p>
            <a:r>
              <a:rPr lang="en-US" sz="2800" dirty="0" smtClean="0"/>
              <a:t>I. WHAT IS ATTACHMENT DISORDER?</a:t>
            </a:r>
          </a:p>
          <a:p>
            <a:endParaRPr lang="en-US" sz="2800" dirty="0"/>
          </a:p>
          <a:p>
            <a:r>
              <a:rPr lang="en-US" sz="2800" dirty="0" smtClean="0"/>
              <a:t>“Reactive Attachment Disorder”</a:t>
            </a:r>
          </a:p>
          <a:p>
            <a:r>
              <a:rPr lang="en-US" sz="2800" dirty="0" smtClean="0"/>
              <a:t>	(Mayo Clinic) </a:t>
            </a:r>
            <a:r>
              <a:rPr lang="en-US" sz="2800" dirty="0"/>
              <a:t>“Signs and symptoms may include: Unexplained withdrawal, fear, sadness or irritability, sad and listless appearance, not seeking comfort or showing no response when comfort is given, failure to smile, watching others closely but not engaging in social interaction, failing to ask for support or assistance, failure to reach out when picked up, (and</a:t>
            </a:r>
            <a:r>
              <a:rPr lang="en-US" sz="2800" dirty="0" smtClean="0"/>
              <a:t>) no </a:t>
            </a:r>
            <a:r>
              <a:rPr lang="en-US" sz="2800" dirty="0"/>
              <a:t>interest in playing peekaboo or other interactive games.”</a:t>
            </a:r>
          </a:p>
          <a:p>
            <a:endParaRPr lang="en-US" sz="2800" dirty="0"/>
          </a:p>
        </p:txBody>
      </p:sp>
    </p:spTree>
    <p:extLst>
      <p:ext uri="{BB962C8B-B14F-4D97-AF65-F5344CB8AC3E}">
        <p14:creationId xmlns:p14="http://schemas.microsoft.com/office/powerpoint/2010/main" val="31645711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7132" y="450761"/>
            <a:ext cx="10032643" cy="2677656"/>
          </a:xfrm>
          <a:prstGeom prst="rect">
            <a:avLst/>
          </a:prstGeom>
          <a:noFill/>
        </p:spPr>
        <p:txBody>
          <a:bodyPr wrap="square" rtlCol="0">
            <a:spAutoFit/>
          </a:bodyPr>
          <a:lstStyle/>
          <a:p>
            <a:r>
              <a:rPr lang="en-US" sz="2800" dirty="0" smtClean="0"/>
              <a:t>II. THE SPREAD OF ATTACHMENT THEORY.</a:t>
            </a:r>
          </a:p>
          <a:p>
            <a:endParaRPr lang="en-US" sz="2800" dirty="0"/>
          </a:p>
          <a:p>
            <a:r>
              <a:rPr lang="en-US" sz="2800" dirty="0" smtClean="0"/>
              <a:t>Why has the popularity of attachment theory grown?</a:t>
            </a:r>
          </a:p>
          <a:p>
            <a:r>
              <a:rPr lang="en-US" sz="2800" dirty="0"/>
              <a:t>	</a:t>
            </a:r>
            <a:r>
              <a:rPr lang="en-US" sz="2800" dirty="0" smtClean="0"/>
              <a:t>The rise in the number of non-traditional families.</a:t>
            </a:r>
          </a:p>
          <a:p>
            <a:r>
              <a:rPr lang="en-US" sz="2800" dirty="0"/>
              <a:t>	</a:t>
            </a:r>
            <a:r>
              <a:rPr lang="en-US" sz="2800" dirty="0" smtClean="0"/>
              <a:t>A rise in abusive families and children in foster care.</a:t>
            </a:r>
            <a:endParaRPr lang="en-US" sz="2800" dirty="0"/>
          </a:p>
          <a:p>
            <a:endParaRPr lang="en-US" sz="2800" dirty="0"/>
          </a:p>
        </p:txBody>
      </p:sp>
    </p:spTree>
    <p:extLst>
      <p:ext uri="{BB962C8B-B14F-4D97-AF65-F5344CB8AC3E}">
        <p14:creationId xmlns:p14="http://schemas.microsoft.com/office/powerpoint/2010/main" val="421866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7132" y="450761"/>
            <a:ext cx="10032643" cy="3877985"/>
          </a:xfrm>
          <a:prstGeom prst="rect">
            <a:avLst/>
          </a:prstGeom>
          <a:noFill/>
        </p:spPr>
        <p:txBody>
          <a:bodyPr wrap="square" rtlCol="0">
            <a:spAutoFit/>
          </a:bodyPr>
          <a:lstStyle/>
          <a:p>
            <a:r>
              <a:rPr lang="en-US" sz="2800" dirty="0" smtClean="0"/>
              <a:t>II. THE SPREAD OF ATTACHMENT THEORY.</a:t>
            </a:r>
          </a:p>
          <a:p>
            <a:endParaRPr lang="en-US" sz="2800" dirty="0"/>
          </a:p>
          <a:p>
            <a:r>
              <a:rPr lang="en-US" sz="2800" dirty="0" smtClean="0"/>
              <a:t>Growing interest in attachment theory among Christian 	psychologists</a:t>
            </a:r>
            <a:endParaRPr lang="en-US" sz="2800" dirty="0"/>
          </a:p>
          <a:p>
            <a:r>
              <a:rPr lang="en-US" sz="2800" dirty="0" smtClean="0"/>
              <a:t>Tim Clinton &amp; Gary </a:t>
            </a:r>
            <a:r>
              <a:rPr lang="en-US" sz="2800" dirty="0" err="1" smtClean="0"/>
              <a:t>Sibcy</a:t>
            </a:r>
            <a:r>
              <a:rPr lang="en-US" sz="2800" dirty="0" smtClean="0"/>
              <a:t>: </a:t>
            </a:r>
            <a:r>
              <a:rPr lang="en-US" sz="2800" i="1" dirty="0"/>
              <a:t>Why You Do the Things You Do: </a:t>
            </a:r>
            <a:r>
              <a:rPr lang="en-US" sz="2800" i="1" dirty="0" smtClean="0"/>
              <a:t>	The Secret </a:t>
            </a:r>
            <a:r>
              <a:rPr lang="en-US" sz="2800" i="1" dirty="0"/>
              <a:t>to Healthy Relationships</a:t>
            </a:r>
            <a:r>
              <a:rPr lang="en-US" sz="2800" dirty="0"/>
              <a:t> </a:t>
            </a:r>
            <a:r>
              <a:rPr lang="en-US" sz="2800" dirty="0" smtClean="0"/>
              <a:t>(2006)</a:t>
            </a:r>
          </a:p>
          <a:p>
            <a:r>
              <a:rPr lang="en-US" sz="2800" dirty="0" smtClean="0"/>
              <a:t>Republished (2009) </a:t>
            </a:r>
            <a:r>
              <a:rPr lang="en-US" sz="2800" i="1" dirty="0"/>
              <a:t>Attachments: Why You Love, </a:t>
            </a:r>
            <a:r>
              <a:rPr lang="en-US" sz="2800" i="1" dirty="0" smtClean="0"/>
              <a:t>Feel</a:t>
            </a:r>
            <a:r>
              <a:rPr lang="en-US" sz="2800" i="1" dirty="0"/>
              <a:t>, </a:t>
            </a:r>
            <a:r>
              <a:rPr lang="en-US" sz="2800" i="1" dirty="0" smtClean="0"/>
              <a:t>	and </a:t>
            </a:r>
            <a:r>
              <a:rPr lang="en-US" sz="2800" i="1" dirty="0"/>
              <a:t>Act the Way you </a:t>
            </a:r>
            <a:r>
              <a:rPr lang="en-US" sz="2800" i="1" dirty="0" smtClean="0"/>
              <a:t>Do</a:t>
            </a:r>
            <a:r>
              <a:rPr lang="en-US" sz="2800" dirty="0" smtClean="0"/>
              <a:t> </a:t>
            </a:r>
            <a:r>
              <a:rPr lang="en-US" sz="2800" dirty="0"/>
              <a:t>	</a:t>
            </a:r>
            <a:endParaRPr lang="en-US" sz="2800" dirty="0" smtClean="0"/>
          </a:p>
          <a:p>
            <a:r>
              <a:rPr lang="en-US" sz="2200" dirty="0" smtClean="0"/>
              <a:t>	</a:t>
            </a:r>
            <a:endParaRPr lang="en-US" sz="2800" dirty="0"/>
          </a:p>
        </p:txBody>
      </p:sp>
    </p:spTree>
    <p:extLst>
      <p:ext uri="{BB962C8B-B14F-4D97-AF65-F5344CB8AC3E}">
        <p14:creationId xmlns:p14="http://schemas.microsoft.com/office/powerpoint/2010/main" val="394159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I/517csKRo82L._SX331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1" y="350836"/>
            <a:ext cx="4203700" cy="62992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g.thriftbooks.com/api/images/l/8ed94c9c9f25d804851e4a286d495fc1b75425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5674" y="350836"/>
            <a:ext cx="4187825" cy="6297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67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7132" y="450761"/>
            <a:ext cx="10032643" cy="6124754"/>
          </a:xfrm>
          <a:prstGeom prst="rect">
            <a:avLst/>
          </a:prstGeom>
          <a:noFill/>
        </p:spPr>
        <p:txBody>
          <a:bodyPr wrap="square" rtlCol="0">
            <a:spAutoFit/>
          </a:bodyPr>
          <a:lstStyle/>
          <a:p>
            <a:r>
              <a:rPr lang="en-US" sz="2800" dirty="0" smtClean="0"/>
              <a:t>II. THE SPREAD OF ATTACHMENT THEORY.</a:t>
            </a:r>
          </a:p>
          <a:p>
            <a:endParaRPr lang="en-US" sz="2800" dirty="0"/>
          </a:p>
          <a:p>
            <a:r>
              <a:rPr lang="en-US" sz="2800" dirty="0" smtClean="0"/>
              <a:t>Growing interest in attachment theory among Christian 	psychologists</a:t>
            </a:r>
            <a:endParaRPr lang="en-US" sz="2800" dirty="0"/>
          </a:p>
          <a:p>
            <a:r>
              <a:rPr lang="en-US" sz="2800" dirty="0" smtClean="0"/>
              <a:t>Tim Clinton &amp; Gary </a:t>
            </a:r>
            <a:r>
              <a:rPr lang="en-US" sz="2800" dirty="0" err="1" smtClean="0"/>
              <a:t>Sibcy</a:t>
            </a:r>
            <a:r>
              <a:rPr lang="en-US" sz="2800" dirty="0" smtClean="0"/>
              <a:t>: </a:t>
            </a:r>
            <a:r>
              <a:rPr lang="en-US" sz="2800" i="1" dirty="0"/>
              <a:t>Why You Do the Things You Do: </a:t>
            </a:r>
            <a:r>
              <a:rPr lang="en-US" sz="2800" i="1" dirty="0" smtClean="0"/>
              <a:t>	The Secret </a:t>
            </a:r>
            <a:r>
              <a:rPr lang="en-US" sz="2800" i="1" dirty="0"/>
              <a:t>to Healthy Relationships</a:t>
            </a:r>
            <a:r>
              <a:rPr lang="en-US" sz="2800" dirty="0"/>
              <a:t> </a:t>
            </a:r>
            <a:r>
              <a:rPr lang="en-US" sz="2800" dirty="0" smtClean="0"/>
              <a:t>(2006)</a:t>
            </a:r>
          </a:p>
          <a:p>
            <a:r>
              <a:rPr lang="en-US" sz="2800" dirty="0" smtClean="0"/>
              <a:t>Republished (2009) </a:t>
            </a:r>
            <a:r>
              <a:rPr lang="en-US" sz="2800" i="1" dirty="0"/>
              <a:t>Attachments: Why You Love, </a:t>
            </a:r>
            <a:r>
              <a:rPr lang="en-US" sz="2800" i="1" dirty="0" smtClean="0"/>
              <a:t>Feel</a:t>
            </a:r>
            <a:r>
              <a:rPr lang="en-US" sz="2800" i="1" dirty="0"/>
              <a:t>, </a:t>
            </a:r>
            <a:r>
              <a:rPr lang="en-US" sz="2800" i="1" dirty="0" smtClean="0"/>
              <a:t>	and </a:t>
            </a:r>
            <a:r>
              <a:rPr lang="en-US" sz="2800" i="1" dirty="0"/>
              <a:t>Act the Way you </a:t>
            </a:r>
            <a:r>
              <a:rPr lang="en-US" sz="2800" i="1" dirty="0" smtClean="0"/>
              <a:t>Do</a:t>
            </a:r>
            <a:r>
              <a:rPr lang="en-US" sz="2800" dirty="0" smtClean="0"/>
              <a:t> </a:t>
            </a:r>
            <a:r>
              <a:rPr lang="en-US" sz="2800" dirty="0"/>
              <a:t>	</a:t>
            </a:r>
            <a:endParaRPr lang="en-US" sz="2800" dirty="0" smtClean="0"/>
          </a:p>
          <a:p>
            <a:r>
              <a:rPr lang="en-US" sz="2200" dirty="0" smtClean="0"/>
              <a:t>	</a:t>
            </a:r>
            <a:r>
              <a:rPr lang="en-US" sz="2400" dirty="0" smtClean="0"/>
              <a:t>“</a:t>
            </a:r>
            <a:r>
              <a:rPr lang="en-US" sz="2400" dirty="0"/>
              <a:t>The answer to why you feel, act and relate the way you do is found in your relationship style, which has roots in your childhood….In this transformational book, the authors use groundbreaking </a:t>
            </a:r>
            <a:r>
              <a:rPr lang="en-US" sz="2400" dirty="0" smtClean="0"/>
              <a:t>research </a:t>
            </a:r>
            <a:r>
              <a:rPr lang="en-US" sz="2400" dirty="0"/>
              <a:t>to help you identify and define your first human connections. They’ve also developed four relationship styles that will shed light on why you do what you do—and how you can learn to love and be loved even better.” </a:t>
            </a:r>
            <a:endParaRPr lang="en-US" sz="2800" dirty="0"/>
          </a:p>
        </p:txBody>
      </p:sp>
    </p:spTree>
    <p:extLst>
      <p:ext uri="{BB962C8B-B14F-4D97-AF65-F5344CB8AC3E}">
        <p14:creationId xmlns:p14="http://schemas.microsoft.com/office/powerpoint/2010/main" val="3516078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7132" y="450761"/>
            <a:ext cx="10032643" cy="4401205"/>
          </a:xfrm>
          <a:prstGeom prst="rect">
            <a:avLst/>
          </a:prstGeom>
          <a:noFill/>
        </p:spPr>
        <p:txBody>
          <a:bodyPr wrap="square" rtlCol="0">
            <a:spAutoFit/>
          </a:bodyPr>
          <a:lstStyle/>
          <a:p>
            <a:r>
              <a:rPr lang="en-US" sz="2800" dirty="0" smtClean="0"/>
              <a:t>III. CONCERNS ABOUT THE “CHRISTIAN” COUNSELING 				MOVEMENT.</a:t>
            </a:r>
          </a:p>
          <a:p>
            <a:endParaRPr lang="en-US" sz="2800" dirty="0" smtClean="0"/>
          </a:p>
          <a:p>
            <a:r>
              <a:rPr lang="en-US" sz="2800" b="1" dirty="0" smtClean="0"/>
              <a:t>SECULAR PSYCHOLOGY</a:t>
            </a:r>
          </a:p>
          <a:p>
            <a:endParaRPr lang="en-US" sz="2800" dirty="0"/>
          </a:p>
          <a:p>
            <a:r>
              <a:rPr lang="en-US" sz="2800" dirty="0" smtClean="0"/>
              <a:t>Observations </a:t>
            </a:r>
            <a:r>
              <a:rPr lang="en-US" sz="2800" dirty="0" smtClean="0">
                <a:sym typeface="Wingdings" panose="05000000000000000000" pitchFamily="2" charset="2"/>
              </a:rPr>
              <a:t> Formation of Theories  Treatment</a:t>
            </a:r>
            <a:endParaRPr lang="en-US" sz="2800" dirty="0" smtClean="0"/>
          </a:p>
          <a:p>
            <a:r>
              <a:rPr lang="en-US" sz="2800" dirty="0" smtClean="0"/>
              <a:t>------------------		-------------------------------    	----------------------</a:t>
            </a:r>
          </a:p>
          <a:p>
            <a:r>
              <a:rPr lang="en-US" sz="2800" dirty="0" smtClean="0"/>
              <a:t>Based only 		Secular/atheistic 			Calculated to 	</a:t>
            </a:r>
          </a:p>
          <a:p>
            <a:r>
              <a:rPr lang="en-US" sz="2800" dirty="0" smtClean="0"/>
              <a:t>	on natural 		assumptions/					“restore </a:t>
            </a:r>
          </a:p>
          <a:p>
            <a:r>
              <a:rPr lang="en-US" sz="2800" dirty="0" smtClean="0"/>
              <a:t>	revelation			presuppositions				function”</a:t>
            </a:r>
            <a:endParaRPr lang="en-US" sz="2800" dirty="0"/>
          </a:p>
        </p:txBody>
      </p:sp>
    </p:spTree>
    <p:extLst>
      <p:ext uri="{BB962C8B-B14F-4D97-AF65-F5344CB8AC3E}">
        <p14:creationId xmlns:p14="http://schemas.microsoft.com/office/powerpoint/2010/main" val="282269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7132" y="450761"/>
            <a:ext cx="10032643" cy="5201424"/>
          </a:xfrm>
          <a:prstGeom prst="rect">
            <a:avLst/>
          </a:prstGeom>
          <a:noFill/>
        </p:spPr>
        <p:txBody>
          <a:bodyPr wrap="square" rtlCol="0">
            <a:spAutoFit/>
          </a:bodyPr>
          <a:lstStyle/>
          <a:p>
            <a:r>
              <a:rPr lang="en-US" sz="2800" dirty="0" smtClean="0"/>
              <a:t>III. CONCERNS ABOUT THE “CHRISTIAN” COUNSELING 				MOVEMENT.</a:t>
            </a:r>
          </a:p>
          <a:p>
            <a:endParaRPr lang="en-US" sz="2800" dirty="0" smtClean="0"/>
          </a:p>
          <a:p>
            <a:r>
              <a:rPr lang="en-US" sz="2800" b="1" dirty="0" smtClean="0"/>
              <a:t>The Four Most Important Factors of Human Existence</a:t>
            </a:r>
          </a:p>
          <a:p>
            <a:endParaRPr lang="en-US" sz="2800" dirty="0" smtClean="0"/>
          </a:p>
          <a:p>
            <a:r>
              <a:rPr lang="en-US" sz="2800" dirty="0"/>
              <a:t>	</a:t>
            </a:r>
            <a:r>
              <a:rPr lang="en-US" sz="2800" dirty="0" smtClean="0"/>
              <a:t>1. God is and God made us for himself in his image.</a:t>
            </a:r>
          </a:p>
          <a:p>
            <a:r>
              <a:rPr lang="en-US" sz="2800" dirty="0"/>
              <a:t>	</a:t>
            </a:r>
            <a:r>
              <a:rPr lang="en-US" sz="2800" dirty="0" smtClean="0"/>
              <a:t>2. Sin has ruined us—radically self-centered.</a:t>
            </a:r>
          </a:p>
          <a:p>
            <a:r>
              <a:rPr lang="en-US" sz="2800" dirty="0"/>
              <a:t>	</a:t>
            </a:r>
            <a:r>
              <a:rPr lang="en-US" sz="2800" dirty="0" smtClean="0"/>
              <a:t>3. Christ alone redeems us with his blood - the cross</a:t>
            </a:r>
          </a:p>
          <a:p>
            <a:r>
              <a:rPr lang="en-US" sz="2800" dirty="0" smtClean="0"/>
              <a:t>	4. The Word and Spirit are the only real instruments of 			lasting change</a:t>
            </a:r>
          </a:p>
          <a:p>
            <a:endParaRPr lang="en-US" sz="2800" dirty="0"/>
          </a:p>
          <a:p>
            <a:r>
              <a:rPr lang="en-US" sz="2400" b="1" i="1" dirty="0" smtClean="0"/>
              <a:t>ALL OF THESE COMPLETELY IGNORED BY SECULAR PSYCHOLOGY!</a:t>
            </a:r>
            <a:endParaRPr lang="en-US" sz="2400" b="1" i="1" dirty="0"/>
          </a:p>
        </p:txBody>
      </p:sp>
    </p:spTree>
    <p:extLst>
      <p:ext uri="{BB962C8B-B14F-4D97-AF65-F5344CB8AC3E}">
        <p14:creationId xmlns:p14="http://schemas.microsoft.com/office/powerpoint/2010/main" val="148771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7132" y="450761"/>
            <a:ext cx="10032643" cy="4832092"/>
          </a:xfrm>
          <a:prstGeom prst="rect">
            <a:avLst/>
          </a:prstGeom>
          <a:noFill/>
        </p:spPr>
        <p:txBody>
          <a:bodyPr wrap="square" rtlCol="0">
            <a:spAutoFit/>
          </a:bodyPr>
          <a:lstStyle/>
          <a:p>
            <a:r>
              <a:rPr lang="en-US" sz="2800" dirty="0" smtClean="0"/>
              <a:t>III. CONCERNS ABOUT THE “CHRISTIAN” COUNSELING 				MOVEMENT.</a:t>
            </a:r>
          </a:p>
          <a:p>
            <a:endParaRPr lang="en-US" sz="2800" dirty="0" smtClean="0"/>
          </a:p>
          <a:p>
            <a:r>
              <a:rPr lang="en-US" sz="2800" b="1" dirty="0" smtClean="0"/>
              <a:t>Secular Explanations for Dysfunction</a:t>
            </a:r>
          </a:p>
          <a:p>
            <a:endParaRPr lang="en-US" sz="2800" dirty="0" smtClean="0"/>
          </a:p>
          <a:p>
            <a:r>
              <a:rPr lang="en-US" sz="2800" dirty="0"/>
              <a:t>	</a:t>
            </a:r>
            <a:r>
              <a:rPr lang="en-US" sz="2800" dirty="0" smtClean="0"/>
              <a:t>1. Brain chemistry</a:t>
            </a:r>
          </a:p>
          <a:p>
            <a:r>
              <a:rPr lang="en-US" sz="2800" dirty="0"/>
              <a:t>	</a:t>
            </a:r>
            <a:r>
              <a:rPr lang="en-US" sz="2800" dirty="0" smtClean="0"/>
              <a:t>2. Bad parenting</a:t>
            </a:r>
          </a:p>
          <a:p>
            <a:r>
              <a:rPr lang="en-US" sz="2800" dirty="0"/>
              <a:t>	</a:t>
            </a:r>
            <a:r>
              <a:rPr lang="en-US" sz="2800" dirty="0" smtClean="0"/>
              <a:t>3. Both!</a:t>
            </a:r>
          </a:p>
          <a:p>
            <a:r>
              <a:rPr lang="en-US" sz="2800" dirty="0"/>
              <a:t>	</a:t>
            </a:r>
            <a:r>
              <a:rPr lang="en-US" sz="2800" dirty="0" smtClean="0"/>
              <a:t>	…because bad parenting can “rewire the brain”</a:t>
            </a:r>
          </a:p>
          <a:p>
            <a:endParaRPr lang="en-US" sz="2800" dirty="0" smtClean="0"/>
          </a:p>
          <a:p>
            <a:r>
              <a:rPr lang="en-US" sz="2800" dirty="0"/>
              <a:t>	</a:t>
            </a:r>
            <a:r>
              <a:rPr lang="en-US" sz="2800" dirty="0" smtClean="0"/>
              <a:t>	</a:t>
            </a:r>
            <a:r>
              <a:rPr lang="en-US" sz="2800" dirty="0"/>
              <a:t>	</a:t>
            </a:r>
            <a:r>
              <a:rPr lang="en-US" sz="2800" dirty="0" smtClean="0"/>
              <a:t>(so it really all comes down to brain chemistry)</a:t>
            </a:r>
          </a:p>
        </p:txBody>
      </p:sp>
    </p:spTree>
    <p:extLst>
      <p:ext uri="{BB962C8B-B14F-4D97-AF65-F5344CB8AC3E}">
        <p14:creationId xmlns:p14="http://schemas.microsoft.com/office/powerpoint/2010/main" val="382259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7132" y="450761"/>
            <a:ext cx="10032643" cy="4832092"/>
          </a:xfrm>
          <a:prstGeom prst="rect">
            <a:avLst/>
          </a:prstGeom>
          <a:noFill/>
        </p:spPr>
        <p:txBody>
          <a:bodyPr wrap="square" rtlCol="0">
            <a:spAutoFit/>
          </a:bodyPr>
          <a:lstStyle/>
          <a:p>
            <a:r>
              <a:rPr lang="en-US" sz="2800" dirty="0" smtClean="0"/>
              <a:t>III. CONCERNS ABOUT THE “CHRISTIAN” COUNSELING 				MOVEMENT.</a:t>
            </a:r>
          </a:p>
          <a:p>
            <a:endParaRPr lang="en-US" sz="2800" dirty="0" smtClean="0"/>
          </a:p>
          <a:p>
            <a:r>
              <a:rPr lang="en-US" sz="2800" b="1" dirty="0" smtClean="0"/>
              <a:t>MANY “CHRISTIAN” COUNSELORS ARE TRAINED IN SECULAR PSYCHOLOGY</a:t>
            </a:r>
          </a:p>
          <a:p>
            <a:endParaRPr lang="en-US" sz="2800" dirty="0"/>
          </a:p>
          <a:p>
            <a:r>
              <a:rPr lang="en-US" sz="2800" dirty="0" smtClean="0"/>
              <a:t>Observation  </a:t>
            </a:r>
            <a:r>
              <a:rPr lang="en-US" sz="2800" dirty="0" smtClean="0">
                <a:sym typeface="Wingdings" panose="05000000000000000000" pitchFamily="2" charset="2"/>
              </a:rPr>
              <a:t> Formation of Theories  Treatment</a:t>
            </a:r>
            <a:endParaRPr lang="en-US" sz="2800" dirty="0" smtClean="0"/>
          </a:p>
          <a:p>
            <a:r>
              <a:rPr lang="en-US" sz="2800" dirty="0" smtClean="0"/>
              <a:t>------------------		-------------------------------    	----------------------</a:t>
            </a:r>
          </a:p>
          <a:p>
            <a:r>
              <a:rPr lang="en-US" sz="2800" dirty="0" smtClean="0"/>
              <a:t>Based only 		Secular/atheistic 			Calculated to 	</a:t>
            </a:r>
          </a:p>
          <a:p>
            <a:r>
              <a:rPr lang="en-US" sz="2800" dirty="0" smtClean="0"/>
              <a:t>	on natural 		assumptions/					“restore </a:t>
            </a:r>
          </a:p>
          <a:p>
            <a:r>
              <a:rPr lang="en-US" sz="2800" dirty="0" smtClean="0"/>
              <a:t>	revelation			presuppositions				function”</a:t>
            </a:r>
            <a:endParaRPr lang="en-US" sz="2800" dirty="0"/>
          </a:p>
        </p:txBody>
      </p:sp>
    </p:spTree>
    <p:extLst>
      <p:ext uri="{BB962C8B-B14F-4D97-AF65-F5344CB8AC3E}">
        <p14:creationId xmlns:p14="http://schemas.microsoft.com/office/powerpoint/2010/main" val="14300696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7132" y="450761"/>
            <a:ext cx="10032643" cy="5262979"/>
          </a:xfrm>
          <a:prstGeom prst="rect">
            <a:avLst/>
          </a:prstGeom>
          <a:noFill/>
        </p:spPr>
        <p:txBody>
          <a:bodyPr wrap="square" rtlCol="0">
            <a:spAutoFit/>
          </a:bodyPr>
          <a:lstStyle/>
          <a:p>
            <a:r>
              <a:rPr lang="en-US" sz="2800" dirty="0" smtClean="0"/>
              <a:t>III. CONCERNS ABOUT THE “CHRISTIAN” COUNSELING 				MOVEMENT.</a:t>
            </a:r>
          </a:p>
          <a:p>
            <a:endParaRPr lang="en-US" sz="2800" dirty="0" smtClean="0"/>
          </a:p>
          <a:p>
            <a:r>
              <a:rPr lang="en-US" sz="2800" b="1" i="1" dirty="0" smtClean="0"/>
              <a:t>“CHRISTIAN”</a:t>
            </a:r>
            <a:r>
              <a:rPr lang="en-US" sz="2800" b="1" dirty="0" smtClean="0"/>
              <a:t> PSYCHOLOGY</a:t>
            </a:r>
          </a:p>
          <a:p>
            <a:endParaRPr lang="en-US" sz="2800" dirty="0"/>
          </a:p>
          <a:p>
            <a:r>
              <a:rPr lang="en-US" sz="2800" dirty="0" smtClean="0"/>
              <a:t>Observation  </a:t>
            </a:r>
            <a:r>
              <a:rPr lang="en-US" sz="2800" dirty="0" smtClean="0">
                <a:sym typeface="Wingdings" panose="05000000000000000000" pitchFamily="2" charset="2"/>
              </a:rPr>
              <a:t> Formation of Theories  Treatment</a:t>
            </a:r>
            <a:endParaRPr lang="en-US" sz="2800" dirty="0" smtClean="0"/>
          </a:p>
          <a:p>
            <a:r>
              <a:rPr lang="en-US" sz="2800" dirty="0" smtClean="0"/>
              <a:t>------------------		-------------------------------    	----------------------</a:t>
            </a:r>
          </a:p>
          <a:p>
            <a:r>
              <a:rPr lang="en-US" sz="2800" dirty="0" smtClean="0"/>
              <a:t>Based mainly	</a:t>
            </a:r>
            <a:r>
              <a:rPr lang="en-US" sz="2800" strike="sngStrike" dirty="0" smtClean="0"/>
              <a:t>Secular/atheistic</a:t>
            </a:r>
            <a:r>
              <a:rPr lang="en-US" sz="2800" dirty="0" smtClean="0"/>
              <a:t> 			Calculated to 	</a:t>
            </a:r>
          </a:p>
          <a:p>
            <a:r>
              <a:rPr lang="en-US" sz="2800" dirty="0" smtClean="0"/>
              <a:t>	on natural 		</a:t>
            </a:r>
            <a:r>
              <a:rPr lang="en-US" sz="2800" strike="sngStrike" dirty="0" smtClean="0"/>
              <a:t>assumptions/</a:t>
            </a:r>
            <a:r>
              <a:rPr lang="en-US" sz="2800" dirty="0" smtClean="0"/>
              <a:t>					“restore </a:t>
            </a:r>
          </a:p>
          <a:p>
            <a:r>
              <a:rPr lang="en-US" sz="2800" dirty="0" smtClean="0"/>
              <a:t>	revelation			</a:t>
            </a:r>
            <a:r>
              <a:rPr lang="en-US" sz="2800" strike="sngStrike" dirty="0" smtClean="0"/>
              <a:t>presuppositions</a:t>
            </a:r>
            <a:r>
              <a:rPr lang="en-US" sz="2800" dirty="0" smtClean="0"/>
              <a:t>				function”</a:t>
            </a:r>
          </a:p>
          <a:p>
            <a:r>
              <a:rPr lang="en-US" sz="2800" dirty="0" smtClean="0"/>
              <a:t>(and some 		(“Sanitized” secular</a:t>
            </a:r>
          </a:p>
          <a:p>
            <a:r>
              <a:rPr lang="en-US" sz="2800" dirty="0" smtClean="0"/>
              <a:t>	Bible verses)		theories)</a:t>
            </a:r>
            <a:endParaRPr lang="en-US" sz="2800" dirty="0"/>
          </a:p>
        </p:txBody>
      </p:sp>
    </p:spTree>
    <p:extLst>
      <p:ext uri="{BB962C8B-B14F-4D97-AF65-F5344CB8AC3E}">
        <p14:creationId xmlns:p14="http://schemas.microsoft.com/office/powerpoint/2010/main" val="3418346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Attachment Disorder:</a:t>
            </a:r>
            <a:endParaRPr lang="en-US" dirty="0"/>
          </a:p>
        </p:txBody>
      </p:sp>
      <p:sp>
        <p:nvSpPr>
          <p:cNvPr id="3" name="Subtitle 2"/>
          <p:cNvSpPr>
            <a:spLocks noGrp="1"/>
          </p:cNvSpPr>
          <p:nvPr>
            <p:ph type="subTitle" idx="1"/>
          </p:nvPr>
        </p:nvSpPr>
        <p:spPr/>
        <p:txBody>
          <a:bodyPr/>
          <a:lstStyle/>
          <a:p>
            <a:r>
              <a:rPr lang="en-US" sz="3200" dirty="0"/>
              <a:t>Explanation? Excuse? How a ‘Diagnosis’ May Help or Hinder Sanctification.</a:t>
            </a:r>
            <a:endParaRPr lang="en-US" sz="3200" dirty="0"/>
          </a:p>
        </p:txBody>
      </p:sp>
    </p:spTree>
    <p:extLst>
      <p:ext uri="{BB962C8B-B14F-4D97-AF65-F5344CB8AC3E}">
        <p14:creationId xmlns:p14="http://schemas.microsoft.com/office/powerpoint/2010/main" val="24165160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7132" y="450761"/>
            <a:ext cx="10032643" cy="6124754"/>
          </a:xfrm>
          <a:prstGeom prst="rect">
            <a:avLst/>
          </a:prstGeom>
          <a:noFill/>
        </p:spPr>
        <p:txBody>
          <a:bodyPr wrap="square" rtlCol="0">
            <a:spAutoFit/>
          </a:bodyPr>
          <a:lstStyle/>
          <a:p>
            <a:r>
              <a:rPr lang="en-US" sz="2800" dirty="0" smtClean="0"/>
              <a:t>III. CONCERNS ABOUT THE “CHRISTIAN” COUNSELING 				MOVEMENT.</a:t>
            </a:r>
          </a:p>
          <a:p>
            <a:endParaRPr lang="en-US" sz="2800" dirty="0" smtClean="0"/>
          </a:p>
          <a:p>
            <a:r>
              <a:rPr lang="en-US" sz="2800" b="1" dirty="0" smtClean="0"/>
              <a:t>BIBLICAL COUNSELING</a:t>
            </a:r>
          </a:p>
          <a:p>
            <a:endParaRPr lang="en-US" sz="2800" dirty="0"/>
          </a:p>
          <a:p>
            <a:r>
              <a:rPr lang="en-US" sz="2800" dirty="0" smtClean="0"/>
              <a:t>Observation  </a:t>
            </a:r>
            <a:r>
              <a:rPr lang="en-US" sz="2800" dirty="0" smtClean="0">
                <a:sym typeface="Wingdings" panose="05000000000000000000" pitchFamily="2" charset="2"/>
              </a:rPr>
              <a:t> Formation of Theories  Treatment</a:t>
            </a:r>
            <a:endParaRPr lang="en-US" sz="2800" dirty="0" smtClean="0"/>
          </a:p>
          <a:p>
            <a:r>
              <a:rPr lang="en-US" sz="2800" dirty="0" smtClean="0"/>
              <a:t>------------------		-------------------------------    	----------------------</a:t>
            </a:r>
          </a:p>
          <a:p>
            <a:r>
              <a:rPr lang="en-US" sz="2800" dirty="0" smtClean="0"/>
              <a:t>Begins with 		Based on the four most	Aimed at </a:t>
            </a:r>
          </a:p>
          <a:p>
            <a:r>
              <a:rPr lang="en-US" sz="2800" dirty="0" smtClean="0"/>
              <a:t>  God’s Word		  significant factors of		  restoring God-</a:t>
            </a:r>
          </a:p>
          <a:p>
            <a:r>
              <a:rPr lang="en-US" sz="2800" dirty="0" smtClean="0"/>
              <a:t>(includes 			  human existence:		  centered faith</a:t>
            </a:r>
          </a:p>
          <a:p>
            <a:r>
              <a:rPr lang="en-US" sz="2800" dirty="0" smtClean="0"/>
              <a:t>  insights from 	  God, sin, the cross 		  and obedience  </a:t>
            </a:r>
          </a:p>
          <a:p>
            <a:r>
              <a:rPr lang="en-US" sz="2800" dirty="0" smtClean="0"/>
              <a:t>  natural 			  of Christ, new life 					</a:t>
            </a:r>
          </a:p>
          <a:p>
            <a:r>
              <a:rPr lang="en-US" sz="2800" dirty="0" smtClean="0"/>
              <a:t>  revelation)		  through the Word and	</a:t>
            </a:r>
          </a:p>
          <a:p>
            <a:r>
              <a:rPr lang="en-US" sz="2800" dirty="0"/>
              <a:t>	</a:t>
            </a:r>
            <a:r>
              <a:rPr lang="en-US" sz="2800" dirty="0" smtClean="0"/>
              <a:t>					  Holy Spirit</a:t>
            </a:r>
            <a:endParaRPr lang="en-US" sz="2800" dirty="0"/>
          </a:p>
        </p:txBody>
      </p:sp>
    </p:spTree>
    <p:extLst>
      <p:ext uri="{BB962C8B-B14F-4D97-AF65-F5344CB8AC3E}">
        <p14:creationId xmlns:p14="http://schemas.microsoft.com/office/powerpoint/2010/main" val="345854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7132" y="450761"/>
            <a:ext cx="10032643" cy="5693866"/>
          </a:xfrm>
          <a:prstGeom prst="rect">
            <a:avLst/>
          </a:prstGeom>
          <a:noFill/>
          <a:ln>
            <a:solidFill>
              <a:schemeClr val="bg1">
                <a:alpha val="0"/>
              </a:schemeClr>
            </a:solidFill>
          </a:ln>
        </p:spPr>
        <p:txBody>
          <a:bodyPr wrap="square" rtlCol="0">
            <a:spAutoFit/>
          </a:bodyPr>
          <a:lstStyle/>
          <a:p>
            <a:r>
              <a:rPr lang="en-US" sz="2800" dirty="0" smtClean="0"/>
              <a:t>III. CONCERNS ABOUT THE “CHRISTIAN” COUNSELING 				MOVEMENT.</a:t>
            </a:r>
          </a:p>
          <a:p>
            <a:endParaRPr lang="en-US" sz="2800" dirty="0" smtClean="0"/>
          </a:p>
          <a:p>
            <a:r>
              <a:rPr lang="en-US" sz="2800" dirty="0" smtClean="0"/>
              <a:t>“Christian” counselors Clinton and </a:t>
            </a:r>
            <a:r>
              <a:rPr lang="en-US" sz="2800" dirty="0" err="1" smtClean="0"/>
              <a:t>Sibcy</a:t>
            </a:r>
            <a:r>
              <a:rPr lang="en-US" sz="2800" dirty="0" smtClean="0"/>
              <a:t> adopt Bowlby’s secular assumptions with approval!</a:t>
            </a:r>
          </a:p>
          <a:p>
            <a:r>
              <a:rPr lang="en-US" sz="2800" dirty="0"/>
              <a:t>	The </a:t>
            </a:r>
            <a:r>
              <a:rPr lang="en-US" sz="2800" i="1" dirty="0"/>
              <a:t>self dimension</a:t>
            </a:r>
            <a:r>
              <a:rPr lang="en-US" sz="2800" dirty="0"/>
              <a:t> asks two questions: </a:t>
            </a:r>
          </a:p>
          <a:p>
            <a:r>
              <a:rPr lang="en-US" sz="2800" dirty="0"/>
              <a:t>1. Am I worthy of being loved?</a:t>
            </a:r>
          </a:p>
          <a:p>
            <a:r>
              <a:rPr lang="en-US" sz="2800" dirty="0"/>
              <a:t>2. Am I able to do what I need to get the love I need?</a:t>
            </a:r>
          </a:p>
          <a:p>
            <a:endParaRPr lang="en-US" sz="2800" dirty="0"/>
          </a:p>
          <a:p>
            <a:r>
              <a:rPr lang="en-US" sz="2800" dirty="0"/>
              <a:t>	The </a:t>
            </a:r>
            <a:r>
              <a:rPr lang="en-US" sz="2800" i="1" dirty="0"/>
              <a:t>other dimension</a:t>
            </a:r>
            <a:r>
              <a:rPr lang="en-US" sz="2800" dirty="0"/>
              <a:t> asks two similar questions:</a:t>
            </a:r>
          </a:p>
          <a:p>
            <a:r>
              <a:rPr lang="en-US" sz="2800" dirty="0"/>
              <a:t>1. Are other people reliable and trustworthy?</a:t>
            </a:r>
          </a:p>
          <a:p>
            <a:r>
              <a:rPr lang="en-US" sz="2800" dirty="0"/>
              <a:t>2. Are people accessible and willing to respond when I 			need them? </a:t>
            </a:r>
          </a:p>
        </p:txBody>
      </p:sp>
      <p:sp>
        <p:nvSpPr>
          <p:cNvPr id="5" name="Rectangle 4"/>
          <p:cNvSpPr/>
          <p:nvPr/>
        </p:nvSpPr>
        <p:spPr>
          <a:xfrm>
            <a:off x="1663700" y="2603500"/>
            <a:ext cx="9702800" cy="35433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109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7132" y="450761"/>
            <a:ext cx="10032643" cy="5262979"/>
          </a:xfrm>
          <a:prstGeom prst="rect">
            <a:avLst/>
          </a:prstGeom>
          <a:noFill/>
        </p:spPr>
        <p:txBody>
          <a:bodyPr wrap="square" rtlCol="0">
            <a:spAutoFit/>
          </a:bodyPr>
          <a:lstStyle/>
          <a:p>
            <a:r>
              <a:rPr lang="en-US" sz="2800" dirty="0" smtClean="0"/>
              <a:t>Clinton and </a:t>
            </a:r>
            <a:r>
              <a:rPr lang="en-US" sz="2800" dirty="0" err="1" smtClean="0"/>
              <a:t>Sibcy</a:t>
            </a:r>
            <a:r>
              <a:rPr lang="en-US" sz="2800" dirty="0" smtClean="0"/>
              <a:t>:</a:t>
            </a:r>
          </a:p>
          <a:p>
            <a:r>
              <a:rPr lang="en-US" sz="2800" dirty="0"/>
              <a:t>	“So—what causes this trouble and friction in marriage? Some people blame it on things like crowded schedules, money pressures, communication problems, and midlife crises. Others target differences. She might be gregarious, he might be thoughtful; he might be plagued with fears, she might boldly push the envelope. They might have differing political opinions or biblical priorities. Every one of these differences—and more—can spark an argument, and every one can bring trouble and friction to a marriage.</a:t>
            </a:r>
          </a:p>
          <a:p>
            <a:endParaRPr lang="en-US" sz="2800" dirty="0" smtClean="0"/>
          </a:p>
        </p:txBody>
      </p:sp>
    </p:spTree>
    <p:extLst>
      <p:ext uri="{BB962C8B-B14F-4D97-AF65-F5344CB8AC3E}">
        <p14:creationId xmlns:p14="http://schemas.microsoft.com/office/powerpoint/2010/main" val="25691170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7132" y="450761"/>
            <a:ext cx="10032643" cy="4832092"/>
          </a:xfrm>
          <a:prstGeom prst="rect">
            <a:avLst/>
          </a:prstGeom>
          <a:noFill/>
        </p:spPr>
        <p:txBody>
          <a:bodyPr wrap="square" rtlCol="0">
            <a:spAutoFit/>
          </a:bodyPr>
          <a:lstStyle/>
          <a:p>
            <a:r>
              <a:rPr lang="en-US" sz="2800" dirty="0"/>
              <a:t>		“Difficulties in marriage also arise out of unresolved relational hurts. Arguments and misunderstandings flare  up and die, but you never deal with the issues that cause all the flames in the first place. Then as the battles rage, those battles and the wounds they cause become issues in themselves, seriously marring the marital landscape. When you feel hurt and your feelings unnoticed, your wounds—many of which probably started as paper cuts—become deep and raw and produce pain that just doesn’t go away.” </a:t>
            </a:r>
            <a:r>
              <a:rPr lang="en-US" sz="2800" dirty="0" smtClean="0"/>
              <a:t>(p. 177</a:t>
            </a:r>
            <a:r>
              <a:rPr lang="en-US" sz="2800" dirty="0"/>
              <a:t>)</a:t>
            </a:r>
          </a:p>
          <a:p>
            <a:endParaRPr lang="en-US" sz="2800" dirty="0" smtClean="0"/>
          </a:p>
        </p:txBody>
      </p:sp>
    </p:spTree>
    <p:extLst>
      <p:ext uri="{BB962C8B-B14F-4D97-AF65-F5344CB8AC3E}">
        <p14:creationId xmlns:p14="http://schemas.microsoft.com/office/powerpoint/2010/main" val="7187517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7132" y="450761"/>
            <a:ext cx="10032643" cy="6555641"/>
          </a:xfrm>
          <a:prstGeom prst="rect">
            <a:avLst/>
          </a:prstGeom>
          <a:noFill/>
        </p:spPr>
        <p:txBody>
          <a:bodyPr wrap="square" rtlCol="0">
            <a:spAutoFit/>
          </a:bodyPr>
          <a:lstStyle/>
          <a:p>
            <a:r>
              <a:rPr lang="en-US" sz="2800" dirty="0" smtClean="0"/>
              <a:t>Clinton and </a:t>
            </a:r>
            <a:r>
              <a:rPr lang="en-US" sz="2800" dirty="0" err="1" smtClean="0"/>
              <a:t>Sibcy</a:t>
            </a:r>
            <a:r>
              <a:rPr lang="en-US" sz="2800" dirty="0" smtClean="0"/>
              <a:t>:</a:t>
            </a:r>
          </a:p>
          <a:p>
            <a:r>
              <a:rPr lang="en-US" sz="2800" dirty="0" smtClean="0"/>
              <a:t>	“</a:t>
            </a:r>
            <a:r>
              <a:rPr lang="en-US" sz="2800" dirty="0"/>
              <a:t>What causes trouble and friction in marriage?” </a:t>
            </a:r>
            <a:endParaRPr lang="en-US" sz="2800" dirty="0" smtClean="0"/>
          </a:p>
          <a:p>
            <a:r>
              <a:rPr lang="en-US" sz="2800" dirty="0" smtClean="0"/>
              <a:t>Answer</a:t>
            </a:r>
            <a:r>
              <a:rPr lang="en-US" sz="2800" dirty="0"/>
              <a:t>: “crowded schedules, money pressures, communication problems, and unresolved relational hurts.”</a:t>
            </a:r>
          </a:p>
          <a:p>
            <a:endParaRPr lang="en-US" sz="2800" dirty="0" smtClean="0"/>
          </a:p>
          <a:p>
            <a:r>
              <a:rPr lang="en-US" sz="2800" dirty="0" smtClean="0"/>
              <a:t>James 4:1-3 (God’s Word)</a:t>
            </a:r>
            <a:endParaRPr lang="en-US" sz="2800" dirty="0"/>
          </a:p>
          <a:p>
            <a:r>
              <a:rPr lang="en-US" sz="2800" dirty="0" smtClean="0"/>
              <a:t>	“</a:t>
            </a:r>
            <a:r>
              <a:rPr lang="en-US" sz="2800" i="1" dirty="0"/>
              <a:t>What causes quarrels and what causes fights among you?”</a:t>
            </a:r>
            <a:r>
              <a:rPr lang="en-US" sz="2800" dirty="0"/>
              <a:t> </a:t>
            </a:r>
            <a:endParaRPr lang="en-US" sz="2800" dirty="0" smtClean="0"/>
          </a:p>
          <a:p>
            <a:r>
              <a:rPr lang="en-US" sz="2800" dirty="0" smtClean="0"/>
              <a:t>Answer: “</a:t>
            </a:r>
            <a:r>
              <a:rPr lang="en-US" sz="2800" i="1" dirty="0" smtClean="0"/>
              <a:t>Is </a:t>
            </a:r>
            <a:r>
              <a:rPr lang="en-US" sz="2800" i="1" dirty="0"/>
              <a:t>it not this, that </a:t>
            </a:r>
            <a:r>
              <a:rPr lang="en-US" sz="2800" i="1" u="sng" dirty="0"/>
              <a:t>your passions are at war within you?</a:t>
            </a:r>
            <a:r>
              <a:rPr lang="en-US" sz="2800" i="1" dirty="0"/>
              <a:t> 2  You desire and do not have, so you murder. You covet and cannot obtain, so you fight and quarrel. You do not have, because you do not ask. 3  You ask and do not receive, because you ask wrongly, to spend it on your passions.”</a:t>
            </a:r>
            <a:endParaRPr lang="en-US" sz="2800" dirty="0" smtClean="0"/>
          </a:p>
        </p:txBody>
      </p:sp>
    </p:spTree>
    <p:extLst>
      <p:ext uri="{BB962C8B-B14F-4D97-AF65-F5344CB8AC3E}">
        <p14:creationId xmlns:p14="http://schemas.microsoft.com/office/powerpoint/2010/main" val="156373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7132" y="450761"/>
            <a:ext cx="10032643" cy="3970318"/>
          </a:xfrm>
          <a:prstGeom prst="rect">
            <a:avLst/>
          </a:prstGeom>
          <a:noFill/>
        </p:spPr>
        <p:txBody>
          <a:bodyPr wrap="square" rtlCol="0">
            <a:spAutoFit/>
          </a:bodyPr>
          <a:lstStyle/>
          <a:p>
            <a:r>
              <a:rPr lang="en-US" sz="2800" dirty="0" smtClean="0"/>
              <a:t>III. CONCERNS ABOUT THE “CHRISTIAN” COUNSELING 				MOVEMENT.</a:t>
            </a:r>
          </a:p>
          <a:p>
            <a:endParaRPr lang="en-US" sz="2800" dirty="0" smtClean="0"/>
          </a:p>
          <a:p>
            <a:r>
              <a:rPr lang="en-US" sz="2800" dirty="0" smtClean="0"/>
              <a:t>Whatever </a:t>
            </a:r>
            <a:r>
              <a:rPr lang="en-US" sz="2800" dirty="0"/>
              <a:t>happened to sin? </a:t>
            </a:r>
            <a:endParaRPr lang="en-US" sz="2800" dirty="0" smtClean="0"/>
          </a:p>
          <a:p>
            <a:r>
              <a:rPr lang="en-US" sz="2800" dirty="0" smtClean="0"/>
              <a:t>Why </a:t>
            </a:r>
            <a:r>
              <a:rPr lang="en-US" sz="2800" dirty="0"/>
              <a:t>ignore this fundamental dynamic of human nature</a:t>
            </a:r>
            <a:r>
              <a:rPr lang="en-US" sz="2800" dirty="0" smtClean="0"/>
              <a:t>?</a:t>
            </a:r>
          </a:p>
          <a:p>
            <a:endParaRPr lang="en-US" sz="2800" dirty="0"/>
          </a:p>
          <a:p>
            <a:r>
              <a:rPr lang="en-US" sz="2800" dirty="0" smtClean="0"/>
              <a:t>Could it be that they started with secular theories and explanations but didn’t quite get all of the secular assumptions and presuppositions weeded out? </a:t>
            </a:r>
            <a:endParaRPr lang="en-US" sz="2800" dirty="0"/>
          </a:p>
        </p:txBody>
      </p:sp>
    </p:spTree>
    <p:extLst>
      <p:ext uri="{BB962C8B-B14F-4D97-AF65-F5344CB8AC3E}">
        <p14:creationId xmlns:p14="http://schemas.microsoft.com/office/powerpoint/2010/main" val="64961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7132" y="450761"/>
            <a:ext cx="10032643" cy="2246769"/>
          </a:xfrm>
          <a:prstGeom prst="rect">
            <a:avLst/>
          </a:prstGeom>
          <a:noFill/>
        </p:spPr>
        <p:txBody>
          <a:bodyPr wrap="square" rtlCol="0">
            <a:spAutoFit/>
          </a:bodyPr>
          <a:lstStyle/>
          <a:p>
            <a:r>
              <a:rPr lang="en-US" sz="2800" dirty="0" smtClean="0"/>
              <a:t>IV. THE PROBLEM WITH PSYCHOLOGICAL DIAGNOSES.</a:t>
            </a:r>
          </a:p>
          <a:p>
            <a:endParaRPr lang="en-US" sz="2800" dirty="0" smtClean="0"/>
          </a:p>
          <a:p>
            <a:r>
              <a:rPr lang="en-US" sz="2800" dirty="0" smtClean="0"/>
              <a:t>Medical Doctor Michael </a:t>
            </a:r>
            <a:r>
              <a:rPr lang="en-US" sz="2800" dirty="0" err="1" smtClean="0"/>
              <a:t>Emlet</a:t>
            </a:r>
            <a:r>
              <a:rPr lang="en-US" sz="2800" dirty="0" smtClean="0"/>
              <a:t>, </a:t>
            </a:r>
            <a:r>
              <a:rPr lang="en-US" sz="2800" i="1" dirty="0" smtClean="0"/>
              <a:t>Descriptions and Prescriptions: A Biblical Perspective on Psychiatric Diagnoses &amp; Medications</a:t>
            </a:r>
            <a:endParaRPr lang="en-US" sz="2800" dirty="0"/>
          </a:p>
        </p:txBody>
      </p:sp>
    </p:spTree>
    <p:extLst>
      <p:ext uri="{BB962C8B-B14F-4D97-AF65-F5344CB8AC3E}">
        <p14:creationId xmlns:p14="http://schemas.microsoft.com/office/powerpoint/2010/main" val="415633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Michael Emlet, Descriptions and Prescriptions: A Biblical Perspective on Psychiatric Diagnoses &amp; Medic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7342" y="246063"/>
            <a:ext cx="4184180" cy="6396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3135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7132" y="450761"/>
            <a:ext cx="10032643" cy="4832092"/>
          </a:xfrm>
          <a:prstGeom prst="rect">
            <a:avLst/>
          </a:prstGeom>
          <a:noFill/>
        </p:spPr>
        <p:txBody>
          <a:bodyPr wrap="square" rtlCol="0">
            <a:spAutoFit/>
          </a:bodyPr>
          <a:lstStyle/>
          <a:p>
            <a:r>
              <a:rPr lang="en-US" sz="2800" dirty="0" smtClean="0"/>
              <a:t>IV. THE PROBLEM WITH PSYCHOLOGICAL DIAGNOSES.</a:t>
            </a:r>
          </a:p>
          <a:p>
            <a:endParaRPr lang="en-US" sz="2800" dirty="0" smtClean="0"/>
          </a:p>
          <a:p>
            <a:r>
              <a:rPr lang="en-US" sz="2800" dirty="0" err="1" smtClean="0"/>
              <a:t>Emlet</a:t>
            </a:r>
            <a:r>
              <a:rPr lang="en-US" sz="2800" dirty="0" smtClean="0"/>
              <a:t>, </a:t>
            </a:r>
            <a:r>
              <a:rPr lang="en-US" sz="2800" i="1" dirty="0" smtClean="0"/>
              <a:t>Descriptions and Prescriptions</a:t>
            </a:r>
          </a:p>
          <a:p>
            <a:endParaRPr lang="en-US" sz="2800" i="1" dirty="0"/>
          </a:p>
          <a:p>
            <a:pPr marL="514350" indent="-514350">
              <a:buAutoNum type="arabicPeriod"/>
            </a:pPr>
            <a:r>
              <a:rPr lang="en-US" sz="2800" dirty="0" smtClean="0"/>
              <a:t>Psychiatric diagnoses are descriptions, not explanations.</a:t>
            </a:r>
          </a:p>
          <a:p>
            <a:pPr marL="514350" indent="-514350">
              <a:buAutoNum type="arabicPeriod"/>
            </a:pPr>
            <a:r>
              <a:rPr lang="en-US" sz="2800" dirty="0" smtClean="0"/>
              <a:t>Psychiatric diagnoses may “</a:t>
            </a:r>
            <a:r>
              <a:rPr lang="en-US" sz="2800" dirty="0" err="1" smtClean="0"/>
              <a:t>abnormalize</a:t>
            </a:r>
            <a:r>
              <a:rPr lang="en-US" sz="2800" dirty="0" smtClean="0"/>
              <a:t> the normal”</a:t>
            </a:r>
          </a:p>
          <a:p>
            <a:pPr marL="514350" indent="-514350">
              <a:buAutoNum type="arabicPeriod"/>
            </a:pPr>
            <a:r>
              <a:rPr lang="en-US" sz="2800" dirty="0" smtClean="0"/>
              <a:t>Some psychiatric diagnoses redefine behavior that Scripture would characterize primarily as sin.</a:t>
            </a:r>
          </a:p>
          <a:p>
            <a:pPr marL="514350" indent="-514350">
              <a:buAutoNum type="arabicPeriod"/>
            </a:pPr>
            <a:r>
              <a:rPr lang="en-US" sz="2800" dirty="0" smtClean="0"/>
              <a:t>Some psychiatric diagnoses are influenced by the culture.</a:t>
            </a:r>
            <a:endParaRPr lang="en-US" sz="2800" dirty="0"/>
          </a:p>
        </p:txBody>
      </p:sp>
    </p:spTree>
    <p:extLst>
      <p:ext uri="{BB962C8B-B14F-4D97-AF65-F5344CB8AC3E}">
        <p14:creationId xmlns:p14="http://schemas.microsoft.com/office/powerpoint/2010/main" val="201888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7132" y="450761"/>
            <a:ext cx="10032643" cy="5262979"/>
          </a:xfrm>
          <a:prstGeom prst="rect">
            <a:avLst/>
          </a:prstGeom>
          <a:noFill/>
        </p:spPr>
        <p:txBody>
          <a:bodyPr wrap="square" rtlCol="0">
            <a:spAutoFit/>
          </a:bodyPr>
          <a:lstStyle/>
          <a:p>
            <a:r>
              <a:rPr lang="en-US" sz="2800" dirty="0" smtClean="0"/>
              <a:t>IV. THE PROBLEM WITH PSYCHOLOGICAL DIAGNOSES.</a:t>
            </a:r>
          </a:p>
          <a:p>
            <a:endParaRPr lang="en-US" sz="2800" dirty="0" smtClean="0"/>
          </a:p>
          <a:p>
            <a:r>
              <a:rPr lang="en-US" sz="2800" dirty="0" smtClean="0"/>
              <a:t>Beware the “coveted victim status”!</a:t>
            </a:r>
          </a:p>
          <a:p>
            <a:endParaRPr lang="en-US" sz="2800" dirty="0"/>
          </a:p>
          <a:p>
            <a:r>
              <a:rPr lang="en-US" sz="2800" dirty="0" smtClean="0"/>
              <a:t>	1. Excusing negative/sinful behavior</a:t>
            </a:r>
          </a:p>
          <a:p>
            <a:r>
              <a:rPr lang="en-US" sz="2800" dirty="0"/>
              <a:t>	</a:t>
            </a:r>
            <a:r>
              <a:rPr lang="en-US" sz="2800" dirty="0" smtClean="0"/>
              <a:t>	a. I can’t help it.</a:t>
            </a:r>
          </a:p>
          <a:p>
            <a:r>
              <a:rPr lang="en-US" sz="2800" dirty="0"/>
              <a:t>	</a:t>
            </a:r>
            <a:r>
              <a:rPr lang="en-US" sz="2800" dirty="0" smtClean="0"/>
              <a:t>	b. You cannot correct or discipline me.</a:t>
            </a:r>
          </a:p>
          <a:p>
            <a:r>
              <a:rPr lang="en-US" sz="2800" dirty="0"/>
              <a:t>	</a:t>
            </a:r>
            <a:r>
              <a:rPr lang="en-US" sz="2800" dirty="0" smtClean="0"/>
              <a:t>	c. Don’t expect very much from me.</a:t>
            </a:r>
          </a:p>
          <a:p>
            <a:r>
              <a:rPr lang="en-US" sz="2800" dirty="0"/>
              <a:t>	</a:t>
            </a:r>
            <a:r>
              <a:rPr lang="en-US" sz="2800" dirty="0" smtClean="0"/>
              <a:t>	d. There must be some underlying cause to evil 						behavior.</a:t>
            </a:r>
          </a:p>
          <a:p>
            <a:endParaRPr lang="en-US" sz="2800" i="1" dirty="0"/>
          </a:p>
          <a:p>
            <a:r>
              <a:rPr lang="en-US" sz="2800" i="1" dirty="0" smtClean="0"/>
              <a:t>	</a:t>
            </a:r>
            <a:r>
              <a:rPr lang="en-US" sz="2800" dirty="0" smtClean="0"/>
              <a:t>2. Entitles to special treatment.</a:t>
            </a:r>
            <a:endParaRPr lang="en-US" sz="2800" i="1" dirty="0" smtClean="0"/>
          </a:p>
        </p:txBody>
      </p:sp>
    </p:spTree>
    <p:extLst>
      <p:ext uri="{BB962C8B-B14F-4D97-AF65-F5344CB8AC3E}">
        <p14:creationId xmlns:p14="http://schemas.microsoft.com/office/powerpoint/2010/main" val="242153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7132" y="450761"/>
            <a:ext cx="10032643" cy="3539430"/>
          </a:xfrm>
          <a:prstGeom prst="rect">
            <a:avLst/>
          </a:prstGeom>
          <a:noFill/>
        </p:spPr>
        <p:txBody>
          <a:bodyPr wrap="square" rtlCol="0">
            <a:spAutoFit/>
          </a:bodyPr>
          <a:lstStyle/>
          <a:p>
            <a:r>
              <a:rPr lang="en-US" sz="2800" dirty="0" smtClean="0"/>
              <a:t>WHY “SUMMER SEMINARS”?</a:t>
            </a:r>
          </a:p>
          <a:p>
            <a:endParaRPr lang="en-US" sz="2800" dirty="0"/>
          </a:p>
          <a:p>
            <a:r>
              <a:rPr lang="en-US" sz="2800" dirty="0" smtClean="0"/>
              <a:t>	1. Summer can be spiritually and intellectually dry.</a:t>
            </a:r>
          </a:p>
          <a:p>
            <a:r>
              <a:rPr lang="en-US" sz="2800" dirty="0"/>
              <a:t>	</a:t>
            </a:r>
            <a:r>
              <a:rPr lang="en-US" sz="2800" dirty="0" smtClean="0"/>
              <a:t>2. Some subjects need to be addressed.</a:t>
            </a:r>
          </a:p>
          <a:p>
            <a:r>
              <a:rPr lang="en-US" sz="2800" dirty="0"/>
              <a:t>	</a:t>
            </a:r>
            <a:r>
              <a:rPr lang="en-US" sz="2800" dirty="0" smtClean="0"/>
              <a:t>3. I need to study and comment on some subjects.</a:t>
            </a:r>
          </a:p>
          <a:p>
            <a:endParaRPr lang="en-US" sz="2800" dirty="0"/>
          </a:p>
          <a:p>
            <a:endParaRPr lang="en-US" sz="2800" dirty="0" smtClean="0"/>
          </a:p>
          <a:p>
            <a:endParaRPr lang="en-US" sz="2800" dirty="0"/>
          </a:p>
        </p:txBody>
      </p:sp>
    </p:spTree>
    <p:extLst>
      <p:ext uri="{BB962C8B-B14F-4D97-AF65-F5344CB8AC3E}">
        <p14:creationId xmlns:p14="http://schemas.microsoft.com/office/powerpoint/2010/main" val="89195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7132" y="450761"/>
            <a:ext cx="10032643" cy="3970318"/>
          </a:xfrm>
          <a:prstGeom prst="rect">
            <a:avLst/>
          </a:prstGeom>
          <a:noFill/>
        </p:spPr>
        <p:txBody>
          <a:bodyPr wrap="square" rtlCol="0">
            <a:spAutoFit/>
          </a:bodyPr>
          <a:lstStyle/>
          <a:p>
            <a:r>
              <a:rPr lang="en-US" sz="2800" dirty="0" smtClean="0"/>
              <a:t>IV. THE PROBLEM WITH PSYCHOLOGICAL DIAGNOSES</a:t>
            </a:r>
          </a:p>
          <a:p>
            <a:endParaRPr lang="en-US" sz="2800" dirty="0" smtClean="0"/>
          </a:p>
          <a:p>
            <a:r>
              <a:rPr lang="en-US" sz="2800" dirty="0" smtClean="0"/>
              <a:t>Discerning reliance on “coveted victim status.”</a:t>
            </a:r>
          </a:p>
          <a:p>
            <a:endParaRPr lang="en-US" sz="2800" dirty="0"/>
          </a:p>
          <a:p>
            <a:r>
              <a:rPr lang="en-US" sz="2800" dirty="0" smtClean="0"/>
              <a:t>	1. “We are sinned against.”</a:t>
            </a:r>
          </a:p>
          <a:p>
            <a:endParaRPr lang="en-US" sz="2800" i="1" dirty="0"/>
          </a:p>
          <a:p>
            <a:r>
              <a:rPr lang="en-US" sz="2800" i="1" dirty="0" smtClean="0"/>
              <a:t>	</a:t>
            </a:r>
            <a:r>
              <a:rPr lang="en-US" sz="2800" dirty="0" smtClean="0"/>
              <a:t>2. “We often respond sinfully to being sinned against.”</a:t>
            </a:r>
          </a:p>
          <a:p>
            <a:endParaRPr lang="en-US" sz="2800" i="1" dirty="0" smtClean="0"/>
          </a:p>
          <a:p>
            <a:r>
              <a:rPr lang="en-US" sz="2800" i="1" dirty="0" smtClean="0"/>
              <a:t>	</a:t>
            </a:r>
            <a:r>
              <a:rPr lang="en-US" sz="2800" i="1" dirty="0"/>
              <a:t>	</a:t>
            </a:r>
            <a:r>
              <a:rPr lang="en-US" sz="2800" i="1" dirty="0" smtClean="0"/>
              <a:t>	</a:t>
            </a:r>
            <a:r>
              <a:rPr lang="en-US" sz="2800" dirty="0" smtClean="0"/>
              <a:t>…often exposes the root of the problem.</a:t>
            </a:r>
          </a:p>
        </p:txBody>
      </p:sp>
    </p:spTree>
    <p:extLst>
      <p:ext uri="{BB962C8B-B14F-4D97-AF65-F5344CB8AC3E}">
        <p14:creationId xmlns:p14="http://schemas.microsoft.com/office/powerpoint/2010/main" val="146629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7132" y="450761"/>
            <a:ext cx="10032643" cy="5693866"/>
          </a:xfrm>
          <a:prstGeom prst="rect">
            <a:avLst/>
          </a:prstGeom>
          <a:noFill/>
        </p:spPr>
        <p:txBody>
          <a:bodyPr wrap="square" rtlCol="0">
            <a:spAutoFit/>
          </a:bodyPr>
          <a:lstStyle/>
          <a:p>
            <a:pPr algn="ctr"/>
            <a:r>
              <a:rPr lang="en-US" sz="2800" b="1" dirty="0" smtClean="0"/>
              <a:t>FUTURE SUMMER SEMINARS 2018</a:t>
            </a:r>
          </a:p>
          <a:p>
            <a:endParaRPr lang="en-US" sz="2800" dirty="0" smtClean="0"/>
          </a:p>
          <a:p>
            <a:r>
              <a:rPr lang="en-US" sz="2800" dirty="0" smtClean="0"/>
              <a:t>August </a:t>
            </a:r>
            <a:r>
              <a:rPr lang="en-US" sz="2800" dirty="0"/>
              <a:t>14   “Rules for Radical Christians: Fighting Cultural </a:t>
            </a:r>
            <a:r>
              <a:rPr lang="en-US" sz="2800" dirty="0" smtClean="0"/>
              <a:t>					Fire </a:t>
            </a:r>
            <a:r>
              <a:rPr lang="en-US" sz="2800" dirty="0"/>
              <a:t>with the Love of Christ”  </a:t>
            </a:r>
          </a:p>
          <a:p>
            <a:endParaRPr lang="en-US" sz="2800" dirty="0" smtClean="0"/>
          </a:p>
          <a:p>
            <a:r>
              <a:rPr lang="en-US" sz="2800" dirty="0" smtClean="0"/>
              <a:t>August </a:t>
            </a:r>
            <a:r>
              <a:rPr lang="en-US" sz="2800" dirty="0"/>
              <a:t>28   “Biblical Economics”—What the Bible Says </a:t>
            </a:r>
            <a:r>
              <a:rPr lang="en-US" sz="2800" dirty="0" smtClean="0"/>
              <a:t>						about </a:t>
            </a:r>
            <a:r>
              <a:rPr lang="en-US" sz="2800" dirty="0"/>
              <a:t>Stewardship </a:t>
            </a:r>
          </a:p>
          <a:p>
            <a:endParaRPr lang="en-US" sz="2800" i="1" dirty="0" smtClean="0"/>
          </a:p>
          <a:p>
            <a:pPr algn="r"/>
            <a:r>
              <a:rPr lang="en-US" sz="2800" i="1" dirty="0" smtClean="0"/>
              <a:t>(Tuesday evenings at 7:00 p.m.)</a:t>
            </a:r>
          </a:p>
          <a:p>
            <a:pPr algn="r"/>
            <a:endParaRPr lang="en-US" sz="2800" i="1" dirty="0"/>
          </a:p>
          <a:p>
            <a:pPr algn="r"/>
            <a:endParaRPr lang="en-US" sz="2800" i="1" dirty="0" smtClean="0"/>
          </a:p>
          <a:p>
            <a:pPr algn="r"/>
            <a:endParaRPr lang="en-US" sz="2800" i="1" dirty="0"/>
          </a:p>
          <a:p>
            <a:pPr algn="r"/>
            <a:r>
              <a:rPr lang="en-US" sz="2800" b="1" dirty="0" smtClean="0"/>
              <a:t>hosperspca.org</a:t>
            </a:r>
            <a:endParaRPr lang="en-US" sz="2800" i="1" dirty="0" smtClean="0"/>
          </a:p>
        </p:txBody>
      </p:sp>
    </p:spTree>
    <p:extLst>
      <p:ext uri="{BB962C8B-B14F-4D97-AF65-F5344CB8AC3E}">
        <p14:creationId xmlns:p14="http://schemas.microsoft.com/office/powerpoint/2010/main" val="26978959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7132" y="450761"/>
            <a:ext cx="10032643" cy="3970318"/>
          </a:xfrm>
          <a:prstGeom prst="rect">
            <a:avLst/>
          </a:prstGeom>
          <a:noFill/>
        </p:spPr>
        <p:txBody>
          <a:bodyPr wrap="square" rtlCol="0">
            <a:spAutoFit/>
          </a:bodyPr>
          <a:lstStyle/>
          <a:p>
            <a:r>
              <a:rPr lang="en-US" sz="2800" dirty="0" smtClean="0"/>
              <a:t>V. ATTACHMENT ISSUES FROM A BIBLICAL PERSPECTIVE</a:t>
            </a:r>
          </a:p>
          <a:p>
            <a:endParaRPr lang="en-US" sz="2800" dirty="0" smtClean="0"/>
          </a:p>
          <a:p>
            <a:r>
              <a:rPr lang="en-US" sz="2800" dirty="0" smtClean="0"/>
              <a:t>1. God made us for himself and in his own image.</a:t>
            </a:r>
          </a:p>
          <a:p>
            <a:r>
              <a:rPr lang="en-US" sz="2800" dirty="0" smtClean="0"/>
              <a:t>	God is a tri-unity! God is a </a:t>
            </a:r>
            <a:r>
              <a:rPr lang="en-US" sz="2800" i="1" dirty="0" smtClean="0"/>
              <a:t>community</a:t>
            </a:r>
            <a:r>
              <a:rPr lang="en-US" sz="2800" dirty="0" smtClean="0"/>
              <a:t>.</a:t>
            </a:r>
          </a:p>
          <a:p>
            <a:r>
              <a:rPr lang="en-US" sz="2800" dirty="0" smtClean="0"/>
              <a:t>	</a:t>
            </a:r>
            <a:r>
              <a:rPr lang="en-US" sz="2800" dirty="0"/>
              <a:t>	</a:t>
            </a:r>
            <a:r>
              <a:rPr lang="en-US" sz="2800" dirty="0" smtClean="0"/>
              <a:t>Relationships are essential to our nature as created 		in 	God’s image.</a:t>
            </a:r>
            <a:endParaRPr lang="en-US" sz="2800" dirty="0"/>
          </a:p>
          <a:p>
            <a:r>
              <a:rPr lang="en-US" sz="2800" i="1" dirty="0" smtClean="0"/>
              <a:t>	</a:t>
            </a:r>
            <a:r>
              <a:rPr lang="en-US" sz="2800" dirty="0" smtClean="0"/>
              <a:t>God made us for himself! We belong to him.</a:t>
            </a:r>
          </a:p>
          <a:p>
            <a:r>
              <a:rPr lang="en-US" sz="2800" dirty="0"/>
              <a:t>	</a:t>
            </a:r>
            <a:r>
              <a:rPr lang="en-US" sz="2800" dirty="0" smtClean="0"/>
              <a:t>	We do not belong to ourselves.</a:t>
            </a:r>
          </a:p>
          <a:p>
            <a:r>
              <a:rPr lang="en-US" sz="2800" dirty="0"/>
              <a:t>	</a:t>
            </a:r>
            <a:r>
              <a:rPr lang="en-US" sz="2800" dirty="0" smtClean="0"/>
              <a:t>	It’s not about our fulfillment or dysfunction.</a:t>
            </a:r>
            <a:endParaRPr lang="en-US" sz="2800" i="1" dirty="0" smtClean="0"/>
          </a:p>
        </p:txBody>
      </p:sp>
    </p:spTree>
    <p:extLst>
      <p:ext uri="{BB962C8B-B14F-4D97-AF65-F5344CB8AC3E}">
        <p14:creationId xmlns:p14="http://schemas.microsoft.com/office/powerpoint/2010/main" val="426032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7132" y="450761"/>
            <a:ext cx="10032643" cy="5693866"/>
          </a:xfrm>
          <a:prstGeom prst="rect">
            <a:avLst/>
          </a:prstGeom>
          <a:noFill/>
        </p:spPr>
        <p:txBody>
          <a:bodyPr wrap="square" rtlCol="0">
            <a:spAutoFit/>
          </a:bodyPr>
          <a:lstStyle/>
          <a:p>
            <a:r>
              <a:rPr lang="en-US" sz="2800" dirty="0" smtClean="0"/>
              <a:t>V. ATTACHMENT ISSUES FROM A BIBLICAL PERSPECTIVE</a:t>
            </a:r>
          </a:p>
          <a:p>
            <a:endParaRPr lang="en-US" sz="2800" dirty="0" smtClean="0"/>
          </a:p>
          <a:p>
            <a:r>
              <a:rPr lang="en-US" sz="2800" dirty="0"/>
              <a:t>2</a:t>
            </a:r>
            <a:r>
              <a:rPr lang="en-US" sz="2800" dirty="0" smtClean="0"/>
              <a:t>. Sin has ruined us.</a:t>
            </a:r>
          </a:p>
          <a:p>
            <a:r>
              <a:rPr lang="en-US" sz="2800" dirty="0" smtClean="0"/>
              <a:t>	Turned us radically self-centered.</a:t>
            </a:r>
          </a:p>
          <a:p>
            <a:r>
              <a:rPr lang="en-US" sz="2800" dirty="0"/>
              <a:t>	</a:t>
            </a:r>
            <a:r>
              <a:rPr lang="en-US" sz="2800" dirty="0" smtClean="0"/>
              <a:t>	Martin Luther “</a:t>
            </a:r>
            <a:r>
              <a:rPr lang="en-US" sz="2800" dirty="0" err="1" smtClean="0"/>
              <a:t>incurvatus</a:t>
            </a:r>
            <a:r>
              <a:rPr lang="en-US" sz="2800" dirty="0" smtClean="0"/>
              <a:t> in se” </a:t>
            </a:r>
          </a:p>
          <a:p>
            <a:r>
              <a:rPr lang="en-US" sz="2800" dirty="0" smtClean="0"/>
              <a:t>	a. There are no perfect parents.</a:t>
            </a:r>
          </a:p>
          <a:p>
            <a:r>
              <a:rPr lang="en-US" sz="2800" dirty="0"/>
              <a:t>	</a:t>
            </a:r>
            <a:r>
              <a:rPr lang="en-US" sz="2800" dirty="0" smtClean="0"/>
              <a:t>b. All parents raise imperfect children.</a:t>
            </a:r>
          </a:p>
          <a:p>
            <a:r>
              <a:rPr lang="en-US" sz="2800" dirty="0"/>
              <a:t>	</a:t>
            </a:r>
            <a:r>
              <a:rPr lang="en-US" sz="2800" dirty="0" smtClean="0"/>
              <a:t>c. When does sinful self-centeredness begin?</a:t>
            </a:r>
          </a:p>
          <a:p>
            <a:endParaRPr lang="en-US" sz="2800" dirty="0"/>
          </a:p>
          <a:p>
            <a:r>
              <a:rPr lang="en-US" sz="2800" dirty="0" smtClean="0"/>
              <a:t>	What does the Bible call responses like “avoidance” and “ambivalence”?</a:t>
            </a:r>
          </a:p>
          <a:p>
            <a:endParaRPr lang="en-US" sz="2800" dirty="0"/>
          </a:p>
          <a:p>
            <a:r>
              <a:rPr lang="en-US" sz="2800" dirty="0" smtClean="0"/>
              <a:t>The Great Commandments: Love God and neighbor.</a:t>
            </a:r>
          </a:p>
        </p:txBody>
      </p:sp>
    </p:spTree>
    <p:extLst>
      <p:ext uri="{BB962C8B-B14F-4D97-AF65-F5344CB8AC3E}">
        <p14:creationId xmlns:p14="http://schemas.microsoft.com/office/powerpoint/2010/main" val="114462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7132" y="450761"/>
            <a:ext cx="10032643" cy="3108543"/>
          </a:xfrm>
          <a:prstGeom prst="rect">
            <a:avLst/>
          </a:prstGeom>
          <a:noFill/>
        </p:spPr>
        <p:txBody>
          <a:bodyPr wrap="square" rtlCol="0">
            <a:spAutoFit/>
          </a:bodyPr>
          <a:lstStyle/>
          <a:p>
            <a:r>
              <a:rPr lang="en-US" sz="2800" dirty="0" smtClean="0"/>
              <a:t>V. ATTACHMENT ISSUES FROM A BIBLICAL PERSPECTIVE</a:t>
            </a:r>
          </a:p>
          <a:p>
            <a:endParaRPr lang="en-US" sz="2800" dirty="0" smtClean="0"/>
          </a:p>
          <a:p>
            <a:r>
              <a:rPr lang="en-US" sz="2800" dirty="0"/>
              <a:t>3</a:t>
            </a:r>
            <a:r>
              <a:rPr lang="en-US" sz="2800" dirty="0" smtClean="0"/>
              <a:t>. Christ alone redeems us with his blood.</a:t>
            </a:r>
          </a:p>
          <a:p>
            <a:r>
              <a:rPr lang="en-US" sz="2800" dirty="0"/>
              <a:t>	</a:t>
            </a:r>
            <a:r>
              <a:rPr lang="en-US" sz="2800" dirty="0" smtClean="0"/>
              <a:t>Our Lord Jesus was abused, rejected, abandoned!</a:t>
            </a:r>
          </a:p>
          <a:p>
            <a:r>
              <a:rPr lang="en-US" sz="2800" dirty="0"/>
              <a:t>	</a:t>
            </a:r>
            <a:r>
              <a:rPr lang="en-US" sz="2800" dirty="0" smtClean="0"/>
              <a:t>He was forsaken by his Father.</a:t>
            </a:r>
          </a:p>
          <a:p>
            <a:r>
              <a:rPr lang="en-US" sz="2800" dirty="0"/>
              <a:t>	</a:t>
            </a:r>
            <a:r>
              <a:rPr lang="en-US" sz="2800" dirty="0" smtClean="0"/>
              <a:t>For us.</a:t>
            </a:r>
          </a:p>
          <a:p>
            <a:r>
              <a:rPr lang="en-US" sz="2800" dirty="0"/>
              <a:t>	</a:t>
            </a:r>
            <a:r>
              <a:rPr lang="en-US" sz="2800" dirty="0" smtClean="0"/>
              <a:t>Here we find adoption, welcome, eternal dwellings.</a:t>
            </a:r>
          </a:p>
        </p:txBody>
      </p:sp>
    </p:spTree>
    <p:extLst>
      <p:ext uri="{BB962C8B-B14F-4D97-AF65-F5344CB8AC3E}">
        <p14:creationId xmlns:p14="http://schemas.microsoft.com/office/powerpoint/2010/main" val="280113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7132" y="450761"/>
            <a:ext cx="10032643" cy="3108543"/>
          </a:xfrm>
          <a:prstGeom prst="rect">
            <a:avLst/>
          </a:prstGeom>
          <a:noFill/>
        </p:spPr>
        <p:txBody>
          <a:bodyPr wrap="square" rtlCol="0">
            <a:spAutoFit/>
          </a:bodyPr>
          <a:lstStyle/>
          <a:p>
            <a:r>
              <a:rPr lang="en-US" sz="2800" dirty="0" smtClean="0"/>
              <a:t>V. ATTACHMENT ISSUES FROM A BIBLICAL PERSPECTIVE</a:t>
            </a:r>
          </a:p>
          <a:p>
            <a:endParaRPr lang="en-US" sz="2800" dirty="0" smtClean="0"/>
          </a:p>
          <a:p>
            <a:r>
              <a:rPr lang="en-US" sz="2800" dirty="0" smtClean="0"/>
              <a:t>4. The Word and Spirit alone bring lasting change.</a:t>
            </a:r>
          </a:p>
          <a:p>
            <a:r>
              <a:rPr lang="en-US" sz="2800" dirty="0" smtClean="0"/>
              <a:t>	Change must begin in the heart.</a:t>
            </a:r>
          </a:p>
          <a:p>
            <a:r>
              <a:rPr lang="en-US" sz="2800" dirty="0"/>
              <a:t>	</a:t>
            </a:r>
            <a:r>
              <a:rPr lang="en-US" sz="2800" dirty="0" smtClean="0"/>
              <a:t>The unregenerate live only for self-interest.</a:t>
            </a:r>
          </a:p>
          <a:p>
            <a:r>
              <a:rPr lang="en-US" sz="2800" dirty="0"/>
              <a:t>	</a:t>
            </a:r>
            <a:r>
              <a:rPr lang="en-US" sz="2800" dirty="0" smtClean="0"/>
              <a:t>The Holy Spirit re-orients us back to love for God and </a:t>
            </a:r>
          </a:p>
          <a:p>
            <a:r>
              <a:rPr lang="en-US" sz="2800" dirty="0"/>
              <a:t>	</a:t>
            </a:r>
            <a:r>
              <a:rPr lang="en-US" sz="2800" dirty="0" smtClean="0"/>
              <a:t>	neighbor.</a:t>
            </a:r>
            <a:endParaRPr lang="en-US" sz="2800" dirty="0"/>
          </a:p>
        </p:txBody>
      </p:sp>
    </p:spTree>
    <p:extLst>
      <p:ext uri="{BB962C8B-B14F-4D97-AF65-F5344CB8AC3E}">
        <p14:creationId xmlns:p14="http://schemas.microsoft.com/office/powerpoint/2010/main" val="255673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7132" y="450761"/>
            <a:ext cx="10032643" cy="5693866"/>
          </a:xfrm>
          <a:prstGeom prst="rect">
            <a:avLst/>
          </a:prstGeom>
          <a:noFill/>
        </p:spPr>
        <p:txBody>
          <a:bodyPr wrap="square" rtlCol="0">
            <a:spAutoFit/>
          </a:bodyPr>
          <a:lstStyle/>
          <a:p>
            <a:r>
              <a:rPr lang="en-US" sz="2800" dirty="0" smtClean="0"/>
              <a:t>VI. TREATMENT FOR ATTACHMENT DISORDERS FROM A BIBLICAL PERSPECTIVE</a:t>
            </a:r>
          </a:p>
          <a:p>
            <a:endParaRPr lang="en-US" sz="2800" dirty="0" smtClean="0"/>
          </a:p>
          <a:p>
            <a:r>
              <a:rPr lang="en-US" sz="2800" dirty="0" smtClean="0"/>
              <a:t>The Mayo Clinic (</a:t>
            </a:r>
            <a:r>
              <a:rPr lang="en-US" sz="2800" dirty="0" err="1" smtClean="0"/>
              <a:t>r.e</a:t>
            </a:r>
            <a:r>
              <a:rPr lang="en-US" sz="2800" dirty="0" smtClean="0"/>
              <a:t>.: Reactive Attachment Disorder):</a:t>
            </a:r>
          </a:p>
          <a:p>
            <a:endParaRPr lang="en-US" sz="2800" dirty="0" smtClean="0"/>
          </a:p>
          <a:p>
            <a:r>
              <a:rPr lang="en-US" sz="2800" dirty="0" smtClean="0"/>
              <a:t>	“</a:t>
            </a:r>
            <a:r>
              <a:rPr lang="en-US" sz="2800" dirty="0"/>
              <a:t>With treatment, children with reactive attachment disorder may develop more stable and healthy relationships with caregivers and others. Treatments for reactive attachment disorder include psychological counseling, parent or caregiver counseling and education, learning positive child and caregiver interactions, and creating a stable, nurturing environment</a:t>
            </a:r>
            <a:r>
              <a:rPr lang="en-US" sz="2800" dirty="0" smtClean="0"/>
              <a:t>.”</a:t>
            </a:r>
            <a:endParaRPr lang="en-US" sz="2800" dirty="0"/>
          </a:p>
        </p:txBody>
      </p:sp>
    </p:spTree>
    <p:extLst>
      <p:ext uri="{BB962C8B-B14F-4D97-AF65-F5344CB8AC3E}">
        <p14:creationId xmlns:p14="http://schemas.microsoft.com/office/powerpoint/2010/main" val="394704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7132" y="450761"/>
            <a:ext cx="10032643" cy="6124754"/>
          </a:xfrm>
          <a:prstGeom prst="rect">
            <a:avLst/>
          </a:prstGeom>
          <a:noFill/>
        </p:spPr>
        <p:txBody>
          <a:bodyPr wrap="square" rtlCol="0">
            <a:spAutoFit/>
          </a:bodyPr>
          <a:lstStyle/>
          <a:p>
            <a:r>
              <a:rPr lang="en-US" sz="2800" dirty="0" smtClean="0"/>
              <a:t>VI. TREATMENT FOR ATTACHMENT DISORDERS FROM A BIBLICAL PERSPECTIVE</a:t>
            </a:r>
          </a:p>
          <a:p>
            <a:endParaRPr lang="en-US" sz="2800" dirty="0" smtClean="0"/>
          </a:p>
          <a:p>
            <a:r>
              <a:rPr lang="en-US" sz="2800" dirty="0" smtClean="0"/>
              <a:t>Ephesians 6:4: </a:t>
            </a:r>
          </a:p>
          <a:p>
            <a:r>
              <a:rPr lang="en-US" sz="2800" dirty="0" smtClean="0"/>
              <a:t>	“</a:t>
            </a:r>
            <a:r>
              <a:rPr lang="en-US" sz="2800" i="1" dirty="0"/>
              <a:t>Fathers, do not provoke your children to anger, but bring them up in the discipline and instruction of the Lord</a:t>
            </a:r>
            <a:r>
              <a:rPr lang="en-US" sz="2800" i="1" dirty="0" smtClean="0"/>
              <a:t>.”</a:t>
            </a:r>
          </a:p>
          <a:p>
            <a:pPr marL="514350" indent="-514350">
              <a:buAutoNum type="arabicPeriod"/>
            </a:pPr>
            <a:r>
              <a:rPr lang="en-US" sz="2800" dirty="0" smtClean="0"/>
              <a:t>Fathers must not neglect or abuse.</a:t>
            </a:r>
          </a:p>
          <a:p>
            <a:pPr marL="514350" indent="-514350">
              <a:buAutoNum type="arabicPeriod"/>
            </a:pPr>
            <a:r>
              <a:rPr lang="en-US" sz="2800" dirty="0" smtClean="0"/>
              <a:t>Fathers must ensure consistent, loving discipline.</a:t>
            </a:r>
          </a:p>
          <a:p>
            <a:pPr marL="514350" indent="-514350">
              <a:buAutoNum type="arabicPeriod"/>
            </a:pPr>
            <a:r>
              <a:rPr lang="en-US" sz="2800" dirty="0" smtClean="0"/>
              <a:t>Fathers are to provide a biblical worldview and interpretation of their world.</a:t>
            </a:r>
          </a:p>
          <a:p>
            <a:pPr marL="514350" indent="-514350">
              <a:buAutoNum type="arabicPeriod"/>
            </a:pPr>
            <a:r>
              <a:rPr lang="en-US" sz="2800" dirty="0" smtClean="0"/>
              <a:t>(Implication: Children are sinners from the outset, hard-wired toward self. Hence the need for discipline and instruction.)</a:t>
            </a:r>
            <a:endParaRPr lang="en-US" sz="2800" dirty="0"/>
          </a:p>
        </p:txBody>
      </p:sp>
    </p:spTree>
    <p:extLst>
      <p:ext uri="{BB962C8B-B14F-4D97-AF65-F5344CB8AC3E}">
        <p14:creationId xmlns:p14="http://schemas.microsoft.com/office/powerpoint/2010/main" val="13832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shepherding a child's he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099" y="173038"/>
            <a:ext cx="6569075" cy="6569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5593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7132" y="450761"/>
            <a:ext cx="10032643" cy="1815882"/>
          </a:xfrm>
          <a:prstGeom prst="rect">
            <a:avLst/>
          </a:prstGeom>
          <a:noFill/>
        </p:spPr>
        <p:txBody>
          <a:bodyPr wrap="square" rtlCol="0">
            <a:spAutoFit/>
          </a:bodyPr>
          <a:lstStyle/>
          <a:p>
            <a:r>
              <a:rPr lang="en-US" sz="2800" dirty="0" smtClean="0"/>
              <a:t>Should we be grateful for Dr. Bowlby’s research into 	attachments?</a:t>
            </a:r>
          </a:p>
          <a:p>
            <a:endParaRPr lang="en-US" sz="2800" dirty="0"/>
          </a:p>
          <a:p>
            <a:endParaRPr lang="en-US" sz="2800" dirty="0" smtClean="0"/>
          </a:p>
        </p:txBody>
      </p:sp>
    </p:spTree>
    <p:extLst>
      <p:ext uri="{BB962C8B-B14F-4D97-AF65-F5344CB8AC3E}">
        <p14:creationId xmlns:p14="http://schemas.microsoft.com/office/powerpoint/2010/main" val="1738818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7132" y="450761"/>
            <a:ext cx="10032643" cy="5262979"/>
          </a:xfrm>
          <a:prstGeom prst="rect">
            <a:avLst/>
          </a:prstGeom>
          <a:noFill/>
        </p:spPr>
        <p:txBody>
          <a:bodyPr wrap="square" rtlCol="0">
            <a:spAutoFit/>
          </a:bodyPr>
          <a:lstStyle/>
          <a:p>
            <a:r>
              <a:rPr lang="en-US" sz="2800" dirty="0" smtClean="0"/>
              <a:t>I. WHAT IS ATTACHMENT DISORDER?</a:t>
            </a:r>
          </a:p>
          <a:p>
            <a:endParaRPr lang="en-US" sz="2800" dirty="0"/>
          </a:p>
          <a:p>
            <a:r>
              <a:rPr lang="en-US" sz="2800" dirty="0" smtClean="0"/>
              <a:t>Dr. John Bowlby, British psychiatrist, 1948.</a:t>
            </a:r>
          </a:p>
          <a:p>
            <a:r>
              <a:rPr lang="en-US" sz="2800" dirty="0" smtClean="0"/>
              <a:t>Researched children dropped off at large sanitarium</a:t>
            </a:r>
          </a:p>
          <a:p>
            <a:r>
              <a:rPr lang="en-US" sz="2800" dirty="0" smtClean="0"/>
              <a:t>Noted patterns developing among the “abandoned”</a:t>
            </a:r>
          </a:p>
          <a:p>
            <a:r>
              <a:rPr lang="en-US" sz="2800" dirty="0"/>
              <a:t>	</a:t>
            </a:r>
            <a:r>
              <a:rPr lang="en-US" sz="2800" dirty="0" smtClean="0"/>
              <a:t>Stage One: Protest</a:t>
            </a:r>
          </a:p>
          <a:p>
            <a:r>
              <a:rPr lang="en-US" sz="2800" dirty="0"/>
              <a:t>	</a:t>
            </a:r>
            <a:r>
              <a:rPr lang="en-US" sz="2800" dirty="0" smtClean="0"/>
              <a:t>Stage Two: Despair</a:t>
            </a:r>
          </a:p>
          <a:p>
            <a:r>
              <a:rPr lang="en-US" sz="2800" dirty="0"/>
              <a:t>	</a:t>
            </a:r>
            <a:r>
              <a:rPr lang="en-US" sz="2800" dirty="0" smtClean="0"/>
              <a:t>Stage Three: Detachment</a:t>
            </a:r>
          </a:p>
          <a:p>
            <a:r>
              <a:rPr lang="en-US" sz="2800" dirty="0"/>
              <a:t>	</a:t>
            </a:r>
            <a:r>
              <a:rPr lang="en-US" sz="2800" dirty="0" smtClean="0"/>
              <a:t>	Avoidance of or Ambivalence toward parents</a:t>
            </a:r>
          </a:p>
          <a:p>
            <a:r>
              <a:rPr lang="en-US" sz="2800" dirty="0"/>
              <a:t>	</a:t>
            </a:r>
            <a:r>
              <a:rPr lang="en-US" sz="2800" dirty="0" smtClean="0"/>
              <a:t>	Replacing relationships with things, toys, etc.</a:t>
            </a:r>
          </a:p>
          <a:p>
            <a:endParaRPr lang="en-US" sz="2800" dirty="0" smtClean="0"/>
          </a:p>
          <a:p>
            <a:endParaRPr lang="en-US" sz="2800" dirty="0"/>
          </a:p>
        </p:txBody>
      </p:sp>
    </p:spTree>
    <p:extLst>
      <p:ext uri="{BB962C8B-B14F-4D97-AF65-F5344CB8AC3E}">
        <p14:creationId xmlns:p14="http://schemas.microsoft.com/office/powerpoint/2010/main" val="137207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7132" y="450761"/>
            <a:ext cx="10032643" cy="6494085"/>
          </a:xfrm>
          <a:prstGeom prst="rect">
            <a:avLst/>
          </a:prstGeom>
          <a:noFill/>
        </p:spPr>
        <p:txBody>
          <a:bodyPr wrap="square" rtlCol="0">
            <a:spAutoFit/>
          </a:bodyPr>
          <a:lstStyle/>
          <a:p>
            <a:r>
              <a:rPr lang="en-US" sz="2800" dirty="0" smtClean="0"/>
              <a:t>CONCLUSIONS</a:t>
            </a:r>
          </a:p>
          <a:p>
            <a:endParaRPr lang="en-US" sz="2800" dirty="0" smtClean="0"/>
          </a:p>
          <a:p>
            <a:r>
              <a:rPr lang="en-US" sz="2800" dirty="0" smtClean="0"/>
              <a:t>	The greatest weakness of psychology: secular or Christian—</a:t>
            </a:r>
          </a:p>
          <a:p>
            <a:r>
              <a:rPr lang="en-US" sz="2800" dirty="0"/>
              <a:t>	</a:t>
            </a:r>
            <a:r>
              <a:rPr lang="en-US" sz="2800" dirty="0" smtClean="0"/>
              <a:t>				an inadequate view of sin.</a:t>
            </a:r>
          </a:p>
          <a:p>
            <a:r>
              <a:rPr lang="en-US" sz="2800" b="1" i="1" dirty="0" smtClean="0"/>
              <a:t>Sin brings misery</a:t>
            </a:r>
            <a:r>
              <a:rPr lang="en-US" sz="2800" dirty="0" smtClean="0"/>
              <a:t>. People ask: “Why am I so miserable?”</a:t>
            </a:r>
          </a:p>
          <a:p>
            <a:r>
              <a:rPr lang="en-US" sz="2800" dirty="0" smtClean="0"/>
              <a:t>	Secular psychology can only offer three answers:</a:t>
            </a:r>
          </a:p>
          <a:p>
            <a:r>
              <a:rPr lang="en-US" sz="2800" dirty="0" smtClean="0"/>
              <a:t>	</a:t>
            </a:r>
            <a:r>
              <a:rPr lang="en-US" sz="2800" dirty="0"/>
              <a:t>	</a:t>
            </a:r>
            <a:r>
              <a:rPr lang="en-US" sz="2800" dirty="0" smtClean="0"/>
              <a:t>1. Brain chemistry</a:t>
            </a:r>
          </a:p>
          <a:p>
            <a:r>
              <a:rPr lang="en-US" sz="2800" dirty="0" smtClean="0"/>
              <a:t>	</a:t>
            </a:r>
            <a:r>
              <a:rPr lang="en-US" sz="2800" dirty="0"/>
              <a:t>	</a:t>
            </a:r>
            <a:r>
              <a:rPr lang="en-US" sz="2800" dirty="0" smtClean="0"/>
              <a:t>2. Bad parenting</a:t>
            </a:r>
          </a:p>
          <a:p>
            <a:r>
              <a:rPr lang="en-US" sz="2800" dirty="0" smtClean="0"/>
              <a:t>	</a:t>
            </a:r>
            <a:r>
              <a:rPr lang="en-US" sz="2800" dirty="0"/>
              <a:t>	</a:t>
            </a:r>
            <a:r>
              <a:rPr lang="en-US" sz="2800" dirty="0" smtClean="0"/>
              <a:t>3. Both</a:t>
            </a:r>
          </a:p>
          <a:p>
            <a:r>
              <a:rPr lang="en-US" sz="2800" dirty="0" smtClean="0"/>
              <a:t>	“Christian” psychology doesn’t get much further.</a:t>
            </a:r>
          </a:p>
          <a:p>
            <a:r>
              <a:rPr lang="en-US" sz="2800" dirty="0"/>
              <a:t>	</a:t>
            </a:r>
            <a:r>
              <a:rPr lang="en-US" sz="2800" dirty="0" smtClean="0"/>
              <a:t>	The explanations and proposed treatments are 					very similar.</a:t>
            </a:r>
          </a:p>
          <a:p>
            <a:pPr algn="r"/>
            <a:r>
              <a:rPr lang="en-US" sz="2400" b="1" i="1" dirty="0" smtClean="0"/>
              <a:t>These solutions are quite ineffective. Why continue them?</a:t>
            </a:r>
            <a:endParaRPr lang="en-US" sz="2400" b="1" i="1" dirty="0"/>
          </a:p>
          <a:p>
            <a:endParaRPr lang="en-US" sz="2800" dirty="0" smtClean="0"/>
          </a:p>
        </p:txBody>
      </p:sp>
    </p:spTree>
    <p:extLst>
      <p:ext uri="{BB962C8B-B14F-4D97-AF65-F5344CB8AC3E}">
        <p14:creationId xmlns:p14="http://schemas.microsoft.com/office/powerpoint/2010/main" val="188047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7132" y="450761"/>
            <a:ext cx="10032643" cy="3170099"/>
          </a:xfrm>
          <a:prstGeom prst="rect">
            <a:avLst/>
          </a:prstGeom>
          <a:noFill/>
        </p:spPr>
        <p:txBody>
          <a:bodyPr wrap="square" rtlCol="0">
            <a:spAutoFit/>
          </a:bodyPr>
          <a:lstStyle/>
          <a:p>
            <a:r>
              <a:rPr lang="en-US" sz="2800" dirty="0" smtClean="0"/>
              <a:t>BIBLICAL COUNSELING</a:t>
            </a:r>
          </a:p>
          <a:p>
            <a:endParaRPr lang="en-US" sz="2800" dirty="0" smtClean="0"/>
          </a:p>
          <a:p>
            <a:r>
              <a:rPr lang="en-US" sz="4400" dirty="0" smtClean="0"/>
              <a:t>    “Restoring Christ to counseling, and counseling to the church.”</a:t>
            </a:r>
          </a:p>
          <a:p>
            <a:endParaRPr lang="en-US" sz="2800" dirty="0"/>
          </a:p>
          <a:p>
            <a:endParaRPr lang="en-US" sz="2800" dirty="0" smtClean="0"/>
          </a:p>
        </p:txBody>
      </p:sp>
    </p:spTree>
    <p:extLst>
      <p:ext uri="{BB962C8B-B14F-4D97-AF65-F5344CB8AC3E}">
        <p14:creationId xmlns:p14="http://schemas.microsoft.com/office/powerpoint/2010/main" val="30920260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7132" y="450761"/>
            <a:ext cx="10032643" cy="5693866"/>
          </a:xfrm>
          <a:prstGeom prst="rect">
            <a:avLst/>
          </a:prstGeom>
          <a:noFill/>
        </p:spPr>
        <p:txBody>
          <a:bodyPr wrap="square" rtlCol="0">
            <a:spAutoFit/>
          </a:bodyPr>
          <a:lstStyle/>
          <a:p>
            <a:pPr algn="ctr"/>
            <a:r>
              <a:rPr lang="en-US" sz="2800" b="1" dirty="0" smtClean="0"/>
              <a:t>FUTURE SUMMER SEMINARS 2018</a:t>
            </a:r>
          </a:p>
          <a:p>
            <a:endParaRPr lang="en-US" sz="2800" dirty="0" smtClean="0"/>
          </a:p>
          <a:p>
            <a:r>
              <a:rPr lang="en-US" sz="2800" dirty="0" smtClean="0"/>
              <a:t>August </a:t>
            </a:r>
            <a:r>
              <a:rPr lang="en-US" sz="2800" dirty="0"/>
              <a:t>14   “Rules for Radical Christians: Fighting Cultural </a:t>
            </a:r>
            <a:r>
              <a:rPr lang="en-US" sz="2800" dirty="0" smtClean="0"/>
              <a:t>					Fire </a:t>
            </a:r>
            <a:r>
              <a:rPr lang="en-US" sz="2800" dirty="0"/>
              <a:t>with the Love of Christ”  </a:t>
            </a:r>
          </a:p>
          <a:p>
            <a:endParaRPr lang="en-US" sz="2800" dirty="0" smtClean="0"/>
          </a:p>
          <a:p>
            <a:r>
              <a:rPr lang="en-US" sz="2800" dirty="0" smtClean="0"/>
              <a:t>August </a:t>
            </a:r>
            <a:r>
              <a:rPr lang="en-US" sz="2800" dirty="0"/>
              <a:t>28   “Biblical Economics”—What the Bible Says </a:t>
            </a:r>
            <a:r>
              <a:rPr lang="en-US" sz="2800" dirty="0" smtClean="0"/>
              <a:t>						about </a:t>
            </a:r>
            <a:r>
              <a:rPr lang="en-US" sz="2800" dirty="0"/>
              <a:t>Stewardship </a:t>
            </a:r>
          </a:p>
          <a:p>
            <a:endParaRPr lang="en-US" sz="2800" i="1" dirty="0" smtClean="0"/>
          </a:p>
          <a:p>
            <a:pPr algn="r"/>
            <a:r>
              <a:rPr lang="en-US" sz="2800" i="1" dirty="0" smtClean="0"/>
              <a:t>(Tuesday evenings at 7:00 p.m.)</a:t>
            </a:r>
          </a:p>
          <a:p>
            <a:pPr algn="r"/>
            <a:endParaRPr lang="en-US" sz="2800" i="1" dirty="0"/>
          </a:p>
          <a:p>
            <a:pPr algn="r"/>
            <a:endParaRPr lang="en-US" sz="2800" i="1" dirty="0" smtClean="0"/>
          </a:p>
          <a:p>
            <a:pPr algn="r"/>
            <a:endParaRPr lang="en-US" sz="2800" i="1" dirty="0"/>
          </a:p>
          <a:p>
            <a:pPr algn="r"/>
            <a:r>
              <a:rPr lang="en-US" sz="2800" b="1" dirty="0" smtClean="0"/>
              <a:t>hosperspca.org</a:t>
            </a:r>
            <a:endParaRPr lang="en-US" sz="2800" i="1" dirty="0" smtClean="0"/>
          </a:p>
        </p:txBody>
      </p:sp>
    </p:spTree>
    <p:extLst>
      <p:ext uri="{BB962C8B-B14F-4D97-AF65-F5344CB8AC3E}">
        <p14:creationId xmlns:p14="http://schemas.microsoft.com/office/powerpoint/2010/main" val="2137190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7132" y="450761"/>
            <a:ext cx="10032643" cy="3970318"/>
          </a:xfrm>
          <a:prstGeom prst="rect">
            <a:avLst/>
          </a:prstGeom>
          <a:noFill/>
        </p:spPr>
        <p:txBody>
          <a:bodyPr wrap="square" rtlCol="0">
            <a:spAutoFit/>
          </a:bodyPr>
          <a:lstStyle/>
          <a:p>
            <a:r>
              <a:rPr lang="en-US" sz="2800" dirty="0" smtClean="0"/>
              <a:t>I. WHAT IS ATTACHMENT DISORDER?</a:t>
            </a:r>
          </a:p>
          <a:p>
            <a:endParaRPr lang="en-US" sz="2800" dirty="0"/>
          </a:p>
          <a:p>
            <a:r>
              <a:rPr lang="en-US" sz="2800" dirty="0" smtClean="0"/>
              <a:t>“Attachment Behavioral System”</a:t>
            </a:r>
          </a:p>
          <a:p>
            <a:r>
              <a:rPr lang="en-US" sz="2800" dirty="0"/>
              <a:t>	</a:t>
            </a:r>
            <a:r>
              <a:rPr lang="en-US" sz="2800" dirty="0" smtClean="0"/>
              <a:t>If mother near and responsive—secure</a:t>
            </a:r>
          </a:p>
          <a:p>
            <a:r>
              <a:rPr lang="en-US" sz="2800" dirty="0"/>
              <a:t>	</a:t>
            </a:r>
            <a:r>
              <a:rPr lang="en-US" sz="2800" dirty="0" smtClean="0"/>
              <a:t>If mother not near or responsive—anxious</a:t>
            </a:r>
          </a:p>
          <a:p>
            <a:r>
              <a:rPr lang="en-US" sz="2800" dirty="0"/>
              <a:t>	</a:t>
            </a:r>
            <a:r>
              <a:rPr lang="en-US" sz="2800" dirty="0" smtClean="0"/>
              <a:t>The anxious child will attempt relationship-seeking 				maneuvers </a:t>
            </a:r>
          </a:p>
          <a:p>
            <a:endParaRPr lang="en-US" sz="2800" dirty="0" smtClean="0"/>
          </a:p>
          <a:p>
            <a:endParaRPr lang="en-US" sz="2800" dirty="0"/>
          </a:p>
        </p:txBody>
      </p:sp>
    </p:spTree>
    <p:extLst>
      <p:ext uri="{BB962C8B-B14F-4D97-AF65-F5344CB8AC3E}">
        <p14:creationId xmlns:p14="http://schemas.microsoft.com/office/powerpoint/2010/main" val="123061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7132" y="450761"/>
            <a:ext cx="10032643" cy="6555641"/>
          </a:xfrm>
          <a:prstGeom prst="rect">
            <a:avLst/>
          </a:prstGeom>
          <a:noFill/>
        </p:spPr>
        <p:txBody>
          <a:bodyPr wrap="square" rtlCol="0">
            <a:spAutoFit/>
          </a:bodyPr>
          <a:lstStyle/>
          <a:p>
            <a:r>
              <a:rPr lang="en-US" sz="2800" dirty="0" smtClean="0"/>
              <a:t>I. WHAT IS ATTACHMENT DISORDER?</a:t>
            </a:r>
          </a:p>
          <a:p>
            <a:endParaRPr lang="en-US" sz="2800" dirty="0"/>
          </a:p>
          <a:p>
            <a:r>
              <a:rPr lang="en-US" sz="2800" dirty="0" smtClean="0"/>
              <a:t>Bowlby’s “Relationship Styles” based on “self-dimension” 	and “other dimension”</a:t>
            </a:r>
          </a:p>
          <a:p>
            <a:endParaRPr lang="en-US" sz="2800" dirty="0" smtClean="0"/>
          </a:p>
          <a:p>
            <a:r>
              <a:rPr lang="en-US" sz="2800" dirty="0"/>
              <a:t>	The </a:t>
            </a:r>
            <a:r>
              <a:rPr lang="en-US" sz="2800" i="1" dirty="0"/>
              <a:t>self dimension</a:t>
            </a:r>
            <a:r>
              <a:rPr lang="en-US" sz="2800" dirty="0"/>
              <a:t> asks two questions: </a:t>
            </a:r>
          </a:p>
          <a:p>
            <a:r>
              <a:rPr lang="en-US" sz="2800" dirty="0"/>
              <a:t>1. Am I worthy of being loved?</a:t>
            </a:r>
          </a:p>
          <a:p>
            <a:r>
              <a:rPr lang="en-US" sz="2800" dirty="0"/>
              <a:t>2. Am I able to do what I need to get the love I need?</a:t>
            </a:r>
          </a:p>
          <a:p>
            <a:endParaRPr lang="en-US" sz="2800" dirty="0" smtClean="0"/>
          </a:p>
          <a:p>
            <a:r>
              <a:rPr lang="en-US" sz="2800" dirty="0" smtClean="0"/>
              <a:t>	The </a:t>
            </a:r>
            <a:r>
              <a:rPr lang="en-US" sz="2800" i="1" dirty="0"/>
              <a:t>other dimension</a:t>
            </a:r>
            <a:r>
              <a:rPr lang="en-US" sz="2800" dirty="0"/>
              <a:t> asks two similar questions:</a:t>
            </a:r>
          </a:p>
          <a:p>
            <a:r>
              <a:rPr lang="en-US" sz="2800" dirty="0"/>
              <a:t>1. Are other people reliable and trustworthy?</a:t>
            </a:r>
          </a:p>
          <a:p>
            <a:r>
              <a:rPr lang="en-US" sz="2800" dirty="0"/>
              <a:t>2. Are people accessible and willing to respond when </a:t>
            </a:r>
            <a:r>
              <a:rPr lang="en-US" sz="2800" dirty="0" smtClean="0"/>
              <a:t>I 			need </a:t>
            </a:r>
            <a:r>
              <a:rPr lang="en-US" sz="2800" dirty="0"/>
              <a:t>them? </a:t>
            </a:r>
          </a:p>
          <a:p>
            <a:endParaRPr lang="en-US" sz="2800" dirty="0" smtClean="0"/>
          </a:p>
          <a:p>
            <a:endParaRPr lang="en-US" sz="2800" dirty="0"/>
          </a:p>
        </p:txBody>
      </p:sp>
    </p:spTree>
    <p:extLst>
      <p:ext uri="{BB962C8B-B14F-4D97-AF65-F5344CB8AC3E}">
        <p14:creationId xmlns:p14="http://schemas.microsoft.com/office/powerpoint/2010/main" val="318455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7132" y="450761"/>
            <a:ext cx="10032643" cy="5262979"/>
          </a:xfrm>
          <a:prstGeom prst="rect">
            <a:avLst/>
          </a:prstGeom>
          <a:noFill/>
        </p:spPr>
        <p:txBody>
          <a:bodyPr wrap="square" rtlCol="0">
            <a:spAutoFit/>
          </a:bodyPr>
          <a:lstStyle/>
          <a:p>
            <a:r>
              <a:rPr lang="en-US" sz="2800" dirty="0" smtClean="0"/>
              <a:t>I. WHAT IS ATTACHMENT DISORDER?</a:t>
            </a:r>
          </a:p>
          <a:p>
            <a:endParaRPr lang="en-US" sz="2800" dirty="0"/>
          </a:p>
          <a:p>
            <a:r>
              <a:rPr lang="en-US" sz="2800" dirty="0" smtClean="0"/>
              <a:t>Four possible sets of answers:</a:t>
            </a:r>
          </a:p>
          <a:p>
            <a:endParaRPr lang="en-US" sz="2800" dirty="0" smtClean="0"/>
          </a:p>
          <a:p>
            <a:r>
              <a:rPr lang="en-US" sz="2800" dirty="0"/>
              <a:t>	1. I am worthy and capable and others are reliable and available. (+ +)</a:t>
            </a:r>
          </a:p>
          <a:p>
            <a:r>
              <a:rPr lang="en-US" sz="2800" dirty="0"/>
              <a:t>	2. I am worthy and capable but others are not reliable or available. (+ –) </a:t>
            </a:r>
          </a:p>
          <a:p>
            <a:r>
              <a:rPr lang="en-US" sz="2800" dirty="0"/>
              <a:t>	3. I am not worthy or capable, but others are reliable and available. (– +)</a:t>
            </a:r>
          </a:p>
          <a:p>
            <a:r>
              <a:rPr lang="en-US" sz="2800" dirty="0"/>
              <a:t>	4. I am not worthy or capable and others are not reliable or available. (– </a:t>
            </a:r>
            <a:r>
              <a:rPr lang="en-US" sz="2800" dirty="0" smtClean="0"/>
              <a:t>–)	</a:t>
            </a:r>
            <a:endParaRPr lang="en-US" sz="2800" dirty="0"/>
          </a:p>
        </p:txBody>
      </p:sp>
    </p:spTree>
    <p:extLst>
      <p:ext uri="{BB962C8B-B14F-4D97-AF65-F5344CB8AC3E}">
        <p14:creationId xmlns:p14="http://schemas.microsoft.com/office/powerpoint/2010/main" val="194037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7132" y="450761"/>
            <a:ext cx="10032643" cy="4401205"/>
          </a:xfrm>
          <a:prstGeom prst="rect">
            <a:avLst/>
          </a:prstGeom>
          <a:noFill/>
        </p:spPr>
        <p:txBody>
          <a:bodyPr wrap="square" rtlCol="0">
            <a:spAutoFit/>
          </a:bodyPr>
          <a:lstStyle/>
          <a:p>
            <a:r>
              <a:rPr lang="en-US" sz="2800" dirty="0" smtClean="0"/>
              <a:t>I. WHAT IS ATTACHMENT DISORDER?</a:t>
            </a:r>
          </a:p>
          <a:p>
            <a:endParaRPr lang="en-US" sz="2800" dirty="0"/>
          </a:p>
          <a:p>
            <a:r>
              <a:rPr lang="en-US" sz="2800" dirty="0" smtClean="0"/>
              <a:t>Four “Relationship Styles”:</a:t>
            </a:r>
          </a:p>
          <a:p>
            <a:endParaRPr lang="en-US" sz="2800" dirty="0" smtClean="0"/>
          </a:p>
          <a:p>
            <a:r>
              <a:rPr lang="en-US" sz="2800" dirty="0" smtClean="0"/>
              <a:t>	1. Secure (+ +)</a:t>
            </a:r>
          </a:p>
          <a:p>
            <a:r>
              <a:rPr lang="en-US" sz="2800" dirty="0" smtClean="0"/>
              <a:t>	2. Avoidant (+ –) </a:t>
            </a:r>
          </a:p>
          <a:p>
            <a:r>
              <a:rPr lang="en-US" sz="2800" dirty="0" smtClean="0"/>
              <a:t>	3. Ambivalent (– +)</a:t>
            </a:r>
          </a:p>
          <a:p>
            <a:r>
              <a:rPr lang="en-US" sz="2800" dirty="0" smtClean="0"/>
              <a:t>	4. Disorganized (– –)</a:t>
            </a:r>
          </a:p>
          <a:p>
            <a:endParaRPr lang="en-US" sz="2800" dirty="0" smtClean="0"/>
          </a:p>
          <a:p>
            <a:endParaRPr lang="en-US" sz="2800" dirty="0"/>
          </a:p>
        </p:txBody>
      </p:sp>
    </p:spTree>
    <p:extLst>
      <p:ext uri="{BB962C8B-B14F-4D97-AF65-F5344CB8AC3E}">
        <p14:creationId xmlns:p14="http://schemas.microsoft.com/office/powerpoint/2010/main" val="157608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7132" y="450761"/>
            <a:ext cx="10032643" cy="4832092"/>
          </a:xfrm>
          <a:prstGeom prst="rect">
            <a:avLst/>
          </a:prstGeom>
          <a:noFill/>
        </p:spPr>
        <p:txBody>
          <a:bodyPr wrap="square" rtlCol="0">
            <a:spAutoFit/>
          </a:bodyPr>
          <a:lstStyle/>
          <a:p>
            <a:r>
              <a:rPr lang="en-US" sz="2800" dirty="0" smtClean="0"/>
              <a:t>I. WHAT IS ATTACHMENT DISORDER?</a:t>
            </a:r>
          </a:p>
          <a:p>
            <a:endParaRPr lang="en-US" sz="2800" dirty="0"/>
          </a:p>
          <a:p>
            <a:r>
              <a:rPr lang="en-US" sz="2800" dirty="0" smtClean="0"/>
              <a:t>“Reactive Attachment Disorder”</a:t>
            </a:r>
          </a:p>
          <a:p>
            <a:r>
              <a:rPr lang="en-US" sz="2800" dirty="0" smtClean="0"/>
              <a:t>	(Mayo Clinic) RAD is “a </a:t>
            </a:r>
            <a:r>
              <a:rPr lang="en-US" sz="2800" dirty="0"/>
              <a:t>rare but serious condition in which an infant or young child doesn't establish healthy attachments with parents or </a:t>
            </a:r>
            <a:r>
              <a:rPr lang="en-US" sz="2800" dirty="0" smtClean="0"/>
              <a:t>caregivers….It can </a:t>
            </a:r>
            <a:r>
              <a:rPr lang="en-US" sz="2800" dirty="0"/>
              <a:t>start in infancy. There's little research on signs and symptoms of reactive attachment disorder beyond early childhood, and it remains uncertain whether it occurs in children older than 5 years.”</a:t>
            </a:r>
          </a:p>
          <a:p>
            <a:endParaRPr lang="en-US" sz="2800" dirty="0"/>
          </a:p>
        </p:txBody>
      </p:sp>
    </p:spTree>
    <p:extLst>
      <p:ext uri="{BB962C8B-B14F-4D97-AF65-F5344CB8AC3E}">
        <p14:creationId xmlns:p14="http://schemas.microsoft.com/office/powerpoint/2010/main" val="375436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TM02892315[[fn=Wisp]]</Template>
  <TotalTime>2754</TotalTime>
  <Words>516</Words>
  <Application>Microsoft Office PowerPoint</Application>
  <PresentationFormat>Widescreen</PresentationFormat>
  <Paragraphs>290</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Century Gothic</vt:lpstr>
      <vt:lpstr>Wingdings</vt:lpstr>
      <vt:lpstr>Wingdings 3</vt:lpstr>
      <vt:lpstr>Wisp</vt:lpstr>
      <vt:lpstr>PowerPoint Presentation</vt:lpstr>
      <vt:lpstr>Attachment Disorder: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Attachment Disorder:</dc:title>
  <dc:creator>Brian Janssen</dc:creator>
  <cp:lastModifiedBy>Brian Janssen</cp:lastModifiedBy>
  <cp:revision>5</cp:revision>
  <dcterms:created xsi:type="dcterms:W3CDTF">2018-07-09T15:58:02Z</dcterms:created>
  <dcterms:modified xsi:type="dcterms:W3CDTF">2018-07-11T13:52:26Z</dcterms:modified>
</cp:coreProperties>
</file>