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7"/>
  </p:notesMasterIdLst>
  <p:sldIdLst>
    <p:sldId id="341" r:id="rId2"/>
    <p:sldId id="256" r:id="rId3"/>
    <p:sldId id="340" r:id="rId4"/>
    <p:sldId id="471" r:id="rId5"/>
    <p:sldId id="438" r:id="rId6"/>
    <p:sldId id="472" r:id="rId7"/>
    <p:sldId id="473" r:id="rId8"/>
    <p:sldId id="258" r:id="rId9"/>
    <p:sldId id="474" r:id="rId10"/>
    <p:sldId id="475" r:id="rId11"/>
    <p:sldId id="545" r:id="rId12"/>
    <p:sldId id="477" r:id="rId13"/>
    <p:sldId id="476" r:id="rId14"/>
    <p:sldId id="546" r:id="rId15"/>
    <p:sldId id="547" r:id="rId16"/>
    <p:sldId id="478" r:id="rId17"/>
    <p:sldId id="548" r:id="rId18"/>
    <p:sldId id="549" r:id="rId19"/>
    <p:sldId id="479" r:id="rId20"/>
    <p:sldId id="550" r:id="rId21"/>
    <p:sldId id="482" r:id="rId22"/>
    <p:sldId id="480" r:id="rId23"/>
    <p:sldId id="481" r:id="rId24"/>
    <p:sldId id="551" r:id="rId25"/>
    <p:sldId id="552" r:id="rId26"/>
    <p:sldId id="483" r:id="rId27"/>
    <p:sldId id="484" r:id="rId28"/>
    <p:sldId id="440" r:id="rId29"/>
    <p:sldId id="485" r:id="rId30"/>
    <p:sldId id="489" r:id="rId31"/>
    <p:sldId id="493" r:id="rId32"/>
    <p:sldId id="490" r:id="rId33"/>
    <p:sldId id="494" r:id="rId34"/>
    <p:sldId id="570" r:id="rId35"/>
    <p:sldId id="491" r:id="rId36"/>
    <p:sldId id="495" r:id="rId37"/>
    <p:sldId id="496" r:id="rId38"/>
    <p:sldId id="492" r:id="rId39"/>
    <p:sldId id="572" r:id="rId40"/>
    <p:sldId id="573" r:id="rId41"/>
    <p:sldId id="497" r:id="rId42"/>
    <p:sldId id="574" r:id="rId43"/>
    <p:sldId id="498" r:id="rId44"/>
    <p:sldId id="575" r:id="rId45"/>
    <p:sldId id="499" r:id="rId46"/>
    <p:sldId id="502" r:id="rId47"/>
    <p:sldId id="565" r:id="rId48"/>
    <p:sldId id="576" r:id="rId49"/>
    <p:sldId id="500" r:id="rId50"/>
    <p:sldId id="503" r:id="rId51"/>
    <p:sldId id="584" r:id="rId52"/>
    <p:sldId id="501" r:id="rId53"/>
    <p:sldId id="504" r:id="rId54"/>
    <p:sldId id="564" r:id="rId55"/>
    <p:sldId id="507" r:id="rId56"/>
    <p:sldId id="508" r:id="rId57"/>
    <p:sldId id="567" r:id="rId58"/>
    <p:sldId id="505" r:id="rId59"/>
    <p:sldId id="509" r:id="rId60"/>
    <p:sldId id="583" r:id="rId61"/>
    <p:sldId id="506" r:id="rId62"/>
    <p:sldId id="510" r:id="rId63"/>
    <p:sldId id="511" r:id="rId64"/>
    <p:sldId id="512" r:id="rId65"/>
    <p:sldId id="577" r:id="rId66"/>
    <p:sldId id="578" r:id="rId67"/>
    <p:sldId id="513" r:id="rId68"/>
    <p:sldId id="514" r:id="rId69"/>
    <p:sldId id="518" r:id="rId70"/>
    <p:sldId id="579" r:id="rId71"/>
    <p:sldId id="580" r:id="rId72"/>
    <p:sldId id="515" r:id="rId73"/>
    <p:sldId id="581" r:id="rId74"/>
    <p:sldId id="519" r:id="rId75"/>
    <p:sldId id="520" r:id="rId76"/>
    <p:sldId id="582" r:id="rId77"/>
    <p:sldId id="516" r:id="rId78"/>
    <p:sldId id="566" r:id="rId79"/>
    <p:sldId id="521" r:id="rId80"/>
    <p:sldId id="522" r:id="rId81"/>
    <p:sldId id="523" r:id="rId82"/>
    <p:sldId id="587" r:id="rId83"/>
    <p:sldId id="527" r:id="rId84"/>
    <p:sldId id="524" r:id="rId85"/>
    <p:sldId id="525" r:id="rId86"/>
    <p:sldId id="526" r:id="rId87"/>
    <p:sldId id="528" r:id="rId88"/>
    <p:sldId id="530" r:id="rId89"/>
    <p:sldId id="531" r:id="rId90"/>
    <p:sldId id="532" r:id="rId91"/>
    <p:sldId id="533" r:id="rId92"/>
    <p:sldId id="534" r:id="rId93"/>
    <p:sldId id="585" r:id="rId94"/>
    <p:sldId id="529" r:id="rId95"/>
    <p:sldId id="539" r:id="rId96"/>
    <p:sldId id="535" r:id="rId97"/>
    <p:sldId id="540" r:id="rId98"/>
    <p:sldId id="541" r:id="rId99"/>
    <p:sldId id="542" r:id="rId100"/>
    <p:sldId id="536" r:id="rId101"/>
    <p:sldId id="544" r:id="rId102"/>
    <p:sldId id="537" r:id="rId103"/>
    <p:sldId id="538" r:id="rId104"/>
    <p:sldId id="586" r:id="rId105"/>
    <p:sldId id="436"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70" d="100"/>
          <a:sy n="70" d="100"/>
        </p:scale>
        <p:origin x="73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8E746-1E3F-477F-87EE-5E3FD626B723}" type="datetimeFigureOut">
              <a:rPr lang="en-US" smtClean="0"/>
              <a:t>8/22/2020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F856E-CE0E-4D0B-AA70-9DA9E7DC9C60}" type="slidenum">
              <a:rPr lang="en-US" smtClean="0"/>
              <a:t>‹#›</a:t>
            </a:fld>
            <a:endParaRPr lang="en-US"/>
          </a:p>
        </p:txBody>
      </p:sp>
    </p:spTree>
    <p:extLst>
      <p:ext uri="{BB962C8B-B14F-4D97-AF65-F5344CB8AC3E}">
        <p14:creationId xmlns:p14="http://schemas.microsoft.com/office/powerpoint/2010/main" val="332849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a:t>
            </a:fld>
            <a:endParaRPr lang="en-US"/>
          </a:p>
        </p:txBody>
      </p:sp>
    </p:spTree>
    <p:extLst>
      <p:ext uri="{BB962C8B-B14F-4D97-AF65-F5344CB8AC3E}">
        <p14:creationId xmlns:p14="http://schemas.microsoft.com/office/powerpoint/2010/main" val="27915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13</a:t>
            </a:fld>
            <a:endParaRPr lang="en-US"/>
          </a:p>
        </p:txBody>
      </p:sp>
    </p:spTree>
    <p:extLst>
      <p:ext uri="{BB962C8B-B14F-4D97-AF65-F5344CB8AC3E}">
        <p14:creationId xmlns:p14="http://schemas.microsoft.com/office/powerpoint/2010/main" val="2608036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15</a:t>
            </a:fld>
            <a:endParaRPr lang="en-US"/>
          </a:p>
        </p:txBody>
      </p:sp>
    </p:spTree>
    <p:extLst>
      <p:ext uri="{BB962C8B-B14F-4D97-AF65-F5344CB8AC3E}">
        <p14:creationId xmlns:p14="http://schemas.microsoft.com/office/powerpoint/2010/main" val="396680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16</a:t>
            </a:fld>
            <a:endParaRPr lang="en-US"/>
          </a:p>
        </p:txBody>
      </p:sp>
    </p:spTree>
    <p:extLst>
      <p:ext uri="{BB962C8B-B14F-4D97-AF65-F5344CB8AC3E}">
        <p14:creationId xmlns:p14="http://schemas.microsoft.com/office/powerpoint/2010/main" val="919626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18</a:t>
            </a:fld>
            <a:endParaRPr lang="en-US"/>
          </a:p>
        </p:txBody>
      </p:sp>
    </p:spTree>
    <p:extLst>
      <p:ext uri="{BB962C8B-B14F-4D97-AF65-F5344CB8AC3E}">
        <p14:creationId xmlns:p14="http://schemas.microsoft.com/office/powerpoint/2010/main" val="73272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19</a:t>
            </a:fld>
            <a:endParaRPr lang="en-US"/>
          </a:p>
        </p:txBody>
      </p:sp>
    </p:spTree>
    <p:extLst>
      <p:ext uri="{BB962C8B-B14F-4D97-AF65-F5344CB8AC3E}">
        <p14:creationId xmlns:p14="http://schemas.microsoft.com/office/powerpoint/2010/main" val="3353467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21</a:t>
            </a:fld>
            <a:endParaRPr lang="en-US"/>
          </a:p>
        </p:txBody>
      </p:sp>
    </p:spTree>
    <p:extLst>
      <p:ext uri="{BB962C8B-B14F-4D97-AF65-F5344CB8AC3E}">
        <p14:creationId xmlns:p14="http://schemas.microsoft.com/office/powerpoint/2010/main" val="88373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22</a:t>
            </a:fld>
            <a:endParaRPr lang="en-US"/>
          </a:p>
        </p:txBody>
      </p:sp>
    </p:spTree>
    <p:extLst>
      <p:ext uri="{BB962C8B-B14F-4D97-AF65-F5344CB8AC3E}">
        <p14:creationId xmlns:p14="http://schemas.microsoft.com/office/powerpoint/2010/main" val="361522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23</a:t>
            </a:fld>
            <a:endParaRPr lang="en-US"/>
          </a:p>
        </p:txBody>
      </p:sp>
    </p:spTree>
    <p:extLst>
      <p:ext uri="{BB962C8B-B14F-4D97-AF65-F5344CB8AC3E}">
        <p14:creationId xmlns:p14="http://schemas.microsoft.com/office/powerpoint/2010/main" val="304542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25</a:t>
            </a:fld>
            <a:endParaRPr lang="en-US"/>
          </a:p>
        </p:txBody>
      </p:sp>
    </p:spTree>
    <p:extLst>
      <p:ext uri="{BB962C8B-B14F-4D97-AF65-F5344CB8AC3E}">
        <p14:creationId xmlns:p14="http://schemas.microsoft.com/office/powerpoint/2010/main" val="429229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26</a:t>
            </a:fld>
            <a:endParaRPr lang="en-US"/>
          </a:p>
        </p:txBody>
      </p:sp>
    </p:spTree>
    <p:extLst>
      <p:ext uri="{BB962C8B-B14F-4D97-AF65-F5344CB8AC3E}">
        <p14:creationId xmlns:p14="http://schemas.microsoft.com/office/powerpoint/2010/main" val="288559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a:t>
            </a:fld>
            <a:endParaRPr lang="en-US"/>
          </a:p>
        </p:txBody>
      </p:sp>
    </p:spTree>
    <p:extLst>
      <p:ext uri="{BB962C8B-B14F-4D97-AF65-F5344CB8AC3E}">
        <p14:creationId xmlns:p14="http://schemas.microsoft.com/office/powerpoint/2010/main" val="3564398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27</a:t>
            </a:fld>
            <a:endParaRPr lang="en-US"/>
          </a:p>
        </p:txBody>
      </p:sp>
    </p:spTree>
    <p:extLst>
      <p:ext uri="{BB962C8B-B14F-4D97-AF65-F5344CB8AC3E}">
        <p14:creationId xmlns:p14="http://schemas.microsoft.com/office/powerpoint/2010/main" val="79215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28</a:t>
            </a:fld>
            <a:endParaRPr lang="en-US"/>
          </a:p>
        </p:txBody>
      </p:sp>
    </p:spTree>
    <p:extLst>
      <p:ext uri="{BB962C8B-B14F-4D97-AF65-F5344CB8AC3E}">
        <p14:creationId xmlns:p14="http://schemas.microsoft.com/office/powerpoint/2010/main" val="176135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29</a:t>
            </a:fld>
            <a:endParaRPr lang="en-US"/>
          </a:p>
        </p:txBody>
      </p:sp>
    </p:spTree>
    <p:extLst>
      <p:ext uri="{BB962C8B-B14F-4D97-AF65-F5344CB8AC3E}">
        <p14:creationId xmlns:p14="http://schemas.microsoft.com/office/powerpoint/2010/main" val="141170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30</a:t>
            </a:fld>
            <a:endParaRPr lang="en-US"/>
          </a:p>
        </p:txBody>
      </p:sp>
    </p:spTree>
    <p:extLst>
      <p:ext uri="{BB962C8B-B14F-4D97-AF65-F5344CB8AC3E}">
        <p14:creationId xmlns:p14="http://schemas.microsoft.com/office/powerpoint/2010/main" val="183589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31</a:t>
            </a:fld>
            <a:endParaRPr lang="en-US"/>
          </a:p>
        </p:txBody>
      </p:sp>
    </p:spTree>
    <p:extLst>
      <p:ext uri="{BB962C8B-B14F-4D97-AF65-F5344CB8AC3E}">
        <p14:creationId xmlns:p14="http://schemas.microsoft.com/office/powerpoint/2010/main" val="2664597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32</a:t>
            </a:fld>
            <a:endParaRPr lang="en-US"/>
          </a:p>
        </p:txBody>
      </p:sp>
    </p:spTree>
    <p:extLst>
      <p:ext uri="{BB962C8B-B14F-4D97-AF65-F5344CB8AC3E}">
        <p14:creationId xmlns:p14="http://schemas.microsoft.com/office/powerpoint/2010/main" val="3794150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33</a:t>
            </a:fld>
            <a:endParaRPr lang="en-US"/>
          </a:p>
        </p:txBody>
      </p:sp>
    </p:spTree>
    <p:extLst>
      <p:ext uri="{BB962C8B-B14F-4D97-AF65-F5344CB8AC3E}">
        <p14:creationId xmlns:p14="http://schemas.microsoft.com/office/powerpoint/2010/main" val="211705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35</a:t>
            </a:fld>
            <a:endParaRPr lang="en-US"/>
          </a:p>
        </p:txBody>
      </p:sp>
    </p:spTree>
    <p:extLst>
      <p:ext uri="{BB962C8B-B14F-4D97-AF65-F5344CB8AC3E}">
        <p14:creationId xmlns:p14="http://schemas.microsoft.com/office/powerpoint/2010/main" val="147532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36</a:t>
            </a:fld>
            <a:endParaRPr lang="en-US"/>
          </a:p>
        </p:txBody>
      </p:sp>
    </p:spTree>
    <p:extLst>
      <p:ext uri="{BB962C8B-B14F-4D97-AF65-F5344CB8AC3E}">
        <p14:creationId xmlns:p14="http://schemas.microsoft.com/office/powerpoint/2010/main" val="2116424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37</a:t>
            </a:fld>
            <a:endParaRPr lang="en-US"/>
          </a:p>
        </p:txBody>
      </p:sp>
    </p:spTree>
    <p:extLst>
      <p:ext uri="{BB962C8B-B14F-4D97-AF65-F5344CB8AC3E}">
        <p14:creationId xmlns:p14="http://schemas.microsoft.com/office/powerpoint/2010/main" val="36956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a:t>
            </a:fld>
            <a:endParaRPr lang="en-US"/>
          </a:p>
        </p:txBody>
      </p:sp>
    </p:spTree>
    <p:extLst>
      <p:ext uri="{BB962C8B-B14F-4D97-AF65-F5344CB8AC3E}">
        <p14:creationId xmlns:p14="http://schemas.microsoft.com/office/powerpoint/2010/main" val="5458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38</a:t>
            </a:fld>
            <a:endParaRPr lang="en-US"/>
          </a:p>
        </p:txBody>
      </p:sp>
    </p:spTree>
    <p:extLst>
      <p:ext uri="{BB962C8B-B14F-4D97-AF65-F5344CB8AC3E}">
        <p14:creationId xmlns:p14="http://schemas.microsoft.com/office/powerpoint/2010/main" val="377213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40</a:t>
            </a:fld>
            <a:endParaRPr lang="en-US"/>
          </a:p>
        </p:txBody>
      </p:sp>
    </p:spTree>
    <p:extLst>
      <p:ext uri="{BB962C8B-B14F-4D97-AF65-F5344CB8AC3E}">
        <p14:creationId xmlns:p14="http://schemas.microsoft.com/office/powerpoint/2010/main" val="3490824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41</a:t>
            </a:fld>
            <a:endParaRPr lang="en-US"/>
          </a:p>
        </p:txBody>
      </p:sp>
    </p:spTree>
    <p:extLst>
      <p:ext uri="{BB962C8B-B14F-4D97-AF65-F5344CB8AC3E}">
        <p14:creationId xmlns:p14="http://schemas.microsoft.com/office/powerpoint/2010/main" val="994056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42</a:t>
            </a:fld>
            <a:endParaRPr lang="en-US"/>
          </a:p>
        </p:txBody>
      </p:sp>
    </p:spTree>
    <p:extLst>
      <p:ext uri="{BB962C8B-B14F-4D97-AF65-F5344CB8AC3E}">
        <p14:creationId xmlns:p14="http://schemas.microsoft.com/office/powerpoint/2010/main" val="3506068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43</a:t>
            </a:fld>
            <a:endParaRPr lang="en-US"/>
          </a:p>
        </p:txBody>
      </p:sp>
    </p:spTree>
    <p:extLst>
      <p:ext uri="{BB962C8B-B14F-4D97-AF65-F5344CB8AC3E}">
        <p14:creationId xmlns:p14="http://schemas.microsoft.com/office/powerpoint/2010/main" val="4167397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45</a:t>
            </a:fld>
            <a:endParaRPr lang="en-US"/>
          </a:p>
        </p:txBody>
      </p:sp>
    </p:spTree>
    <p:extLst>
      <p:ext uri="{BB962C8B-B14F-4D97-AF65-F5344CB8AC3E}">
        <p14:creationId xmlns:p14="http://schemas.microsoft.com/office/powerpoint/2010/main" val="176102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46</a:t>
            </a:fld>
            <a:endParaRPr lang="en-US"/>
          </a:p>
        </p:txBody>
      </p:sp>
    </p:spTree>
    <p:extLst>
      <p:ext uri="{BB962C8B-B14F-4D97-AF65-F5344CB8AC3E}">
        <p14:creationId xmlns:p14="http://schemas.microsoft.com/office/powerpoint/2010/main" val="2274382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48</a:t>
            </a:fld>
            <a:endParaRPr lang="en-US"/>
          </a:p>
        </p:txBody>
      </p:sp>
    </p:spTree>
    <p:extLst>
      <p:ext uri="{BB962C8B-B14F-4D97-AF65-F5344CB8AC3E}">
        <p14:creationId xmlns:p14="http://schemas.microsoft.com/office/powerpoint/2010/main" val="1832777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49</a:t>
            </a:fld>
            <a:endParaRPr lang="en-US"/>
          </a:p>
        </p:txBody>
      </p:sp>
    </p:spTree>
    <p:extLst>
      <p:ext uri="{BB962C8B-B14F-4D97-AF65-F5344CB8AC3E}">
        <p14:creationId xmlns:p14="http://schemas.microsoft.com/office/powerpoint/2010/main" val="692509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50</a:t>
            </a:fld>
            <a:endParaRPr lang="en-US"/>
          </a:p>
        </p:txBody>
      </p:sp>
    </p:spTree>
    <p:extLst>
      <p:ext uri="{BB962C8B-B14F-4D97-AF65-F5344CB8AC3E}">
        <p14:creationId xmlns:p14="http://schemas.microsoft.com/office/powerpoint/2010/main" val="103729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a:t>
            </a:fld>
            <a:endParaRPr lang="en-US"/>
          </a:p>
        </p:txBody>
      </p:sp>
    </p:spTree>
    <p:extLst>
      <p:ext uri="{BB962C8B-B14F-4D97-AF65-F5344CB8AC3E}">
        <p14:creationId xmlns:p14="http://schemas.microsoft.com/office/powerpoint/2010/main" val="823441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51</a:t>
            </a:fld>
            <a:endParaRPr lang="en-US"/>
          </a:p>
        </p:txBody>
      </p:sp>
    </p:spTree>
    <p:extLst>
      <p:ext uri="{BB962C8B-B14F-4D97-AF65-F5344CB8AC3E}">
        <p14:creationId xmlns:p14="http://schemas.microsoft.com/office/powerpoint/2010/main" val="943831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52</a:t>
            </a:fld>
            <a:endParaRPr lang="en-US"/>
          </a:p>
        </p:txBody>
      </p:sp>
    </p:spTree>
    <p:extLst>
      <p:ext uri="{BB962C8B-B14F-4D97-AF65-F5344CB8AC3E}">
        <p14:creationId xmlns:p14="http://schemas.microsoft.com/office/powerpoint/2010/main" val="415097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53</a:t>
            </a:fld>
            <a:endParaRPr lang="en-US"/>
          </a:p>
        </p:txBody>
      </p:sp>
    </p:spTree>
    <p:extLst>
      <p:ext uri="{BB962C8B-B14F-4D97-AF65-F5344CB8AC3E}">
        <p14:creationId xmlns:p14="http://schemas.microsoft.com/office/powerpoint/2010/main" val="2028889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55</a:t>
            </a:fld>
            <a:endParaRPr lang="en-US"/>
          </a:p>
        </p:txBody>
      </p:sp>
    </p:spTree>
    <p:extLst>
      <p:ext uri="{BB962C8B-B14F-4D97-AF65-F5344CB8AC3E}">
        <p14:creationId xmlns:p14="http://schemas.microsoft.com/office/powerpoint/2010/main" val="3962581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56</a:t>
            </a:fld>
            <a:endParaRPr lang="en-US"/>
          </a:p>
        </p:txBody>
      </p:sp>
    </p:spTree>
    <p:extLst>
      <p:ext uri="{BB962C8B-B14F-4D97-AF65-F5344CB8AC3E}">
        <p14:creationId xmlns:p14="http://schemas.microsoft.com/office/powerpoint/2010/main" val="760827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58</a:t>
            </a:fld>
            <a:endParaRPr lang="en-US"/>
          </a:p>
        </p:txBody>
      </p:sp>
    </p:spTree>
    <p:extLst>
      <p:ext uri="{BB962C8B-B14F-4D97-AF65-F5344CB8AC3E}">
        <p14:creationId xmlns:p14="http://schemas.microsoft.com/office/powerpoint/2010/main" val="3319079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59</a:t>
            </a:fld>
            <a:endParaRPr lang="en-US"/>
          </a:p>
        </p:txBody>
      </p:sp>
    </p:spTree>
    <p:extLst>
      <p:ext uri="{BB962C8B-B14F-4D97-AF65-F5344CB8AC3E}">
        <p14:creationId xmlns:p14="http://schemas.microsoft.com/office/powerpoint/2010/main" val="598967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60</a:t>
            </a:fld>
            <a:endParaRPr lang="en-US"/>
          </a:p>
        </p:txBody>
      </p:sp>
    </p:spTree>
    <p:extLst>
      <p:ext uri="{BB962C8B-B14F-4D97-AF65-F5344CB8AC3E}">
        <p14:creationId xmlns:p14="http://schemas.microsoft.com/office/powerpoint/2010/main" val="3575628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61</a:t>
            </a:fld>
            <a:endParaRPr lang="en-US"/>
          </a:p>
        </p:txBody>
      </p:sp>
    </p:spTree>
    <p:extLst>
      <p:ext uri="{BB962C8B-B14F-4D97-AF65-F5344CB8AC3E}">
        <p14:creationId xmlns:p14="http://schemas.microsoft.com/office/powerpoint/2010/main" val="1252888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62</a:t>
            </a:fld>
            <a:endParaRPr lang="en-US"/>
          </a:p>
        </p:txBody>
      </p:sp>
    </p:spTree>
    <p:extLst>
      <p:ext uri="{BB962C8B-B14F-4D97-AF65-F5344CB8AC3E}">
        <p14:creationId xmlns:p14="http://schemas.microsoft.com/office/powerpoint/2010/main" val="152388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a:t>
            </a:fld>
            <a:endParaRPr lang="en-US"/>
          </a:p>
        </p:txBody>
      </p:sp>
    </p:spTree>
    <p:extLst>
      <p:ext uri="{BB962C8B-B14F-4D97-AF65-F5344CB8AC3E}">
        <p14:creationId xmlns:p14="http://schemas.microsoft.com/office/powerpoint/2010/main" val="843522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63</a:t>
            </a:fld>
            <a:endParaRPr lang="en-US"/>
          </a:p>
        </p:txBody>
      </p:sp>
    </p:spTree>
    <p:extLst>
      <p:ext uri="{BB962C8B-B14F-4D97-AF65-F5344CB8AC3E}">
        <p14:creationId xmlns:p14="http://schemas.microsoft.com/office/powerpoint/2010/main" val="3954294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64</a:t>
            </a:fld>
            <a:endParaRPr lang="en-US"/>
          </a:p>
        </p:txBody>
      </p:sp>
    </p:spTree>
    <p:extLst>
      <p:ext uri="{BB962C8B-B14F-4D97-AF65-F5344CB8AC3E}">
        <p14:creationId xmlns:p14="http://schemas.microsoft.com/office/powerpoint/2010/main" val="311939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66</a:t>
            </a:fld>
            <a:endParaRPr lang="en-US"/>
          </a:p>
        </p:txBody>
      </p:sp>
    </p:spTree>
    <p:extLst>
      <p:ext uri="{BB962C8B-B14F-4D97-AF65-F5344CB8AC3E}">
        <p14:creationId xmlns:p14="http://schemas.microsoft.com/office/powerpoint/2010/main" val="2792316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67</a:t>
            </a:fld>
            <a:endParaRPr lang="en-US"/>
          </a:p>
        </p:txBody>
      </p:sp>
    </p:spTree>
    <p:extLst>
      <p:ext uri="{BB962C8B-B14F-4D97-AF65-F5344CB8AC3E}">
        <p14:creationId xmlns:p14="http://schemas.microsoft.com/office/powerpoint/2010/main" val="3951218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68</a:t>
            </a:fld>
            <a:endParaRPr lang="en-US"/>
          </a:p>
        </p:txBody>
      </p:sp>
    </p:spTree>
    <p:extLst>
      <p:ext uri="{BB962C8B-B14F-4D97-AF65-F5344CB8AC3E}">
        <p14:creationId xmlns:p14="http://schemas.microsoft.com/office/powerpoint/2010/main" val="3734208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69</a:t>
            </a:fld>
            <a:endParaRPr lang="en-US"/>
          </a:p>
        </p:txBody>
      </p:sp>
    </p:spTree>
    <p:extLst>
      <p:ext uri="{BB962C8B-B14F-4D97-AF65-F5344CB8AC3E}">
        <p14:creationId xmlns:p14="http://schemas.microsoft.com/office/powerpoint/2010/main" val="3770747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71</a:t>
            </a:fld>
            <a:endParaRPr lang="en-US"/>
          </a:p>
        </p:txBody>
      </p:sp>
    </p:spTree>
    <p:extLst>
      <p:ext uri="{BB962C8B-B14F-4D97-AF65-F5344CB8AC3E}">
        <p14:creationId xmlns:p14="http://schemas.microsoft.com/office/powerpoint/2010/main" val="705914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72</a:t>
            </a:fld>
            <a:endParaRPr lang="en-US"/>
          </a:p>
        </p:txBody>
      </p:sp>
    </p:spTree>
    <p:extLst>
      <p:ext uri="{BB962C8B-B14F-4D97-AF65-F5344CB8AC3E}">
        <p14:creationId xmlns:p14="http://schemas.microsoft.com/office/powerpoint/2010/main" val="1040980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74</a:t>
            </a:fld>
            <a:endParaRPr lang="en-US"/>
          </a:p>
        </p:txBody>
      </p:sp>
    </p:spTree>
    <p:extLst>
      <p:ext uri="{BB962C8B-B14F-4D97-AF65-F5344CB8AC3E}">
        <p14:creationId xmlns:p14="http://schemas.microsoft.com/office/powerpoint/2010/main" val="362333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75</a:t>
            </a:fld>
            <a:endParaRPr lang="en-US"/>
          </a:p>
        </p:txBody>
      </p:sp>
    </p:spTree>
    <p:extLst>
      <p:ext uri="{BB962C8B-B14F-4D97-AF65-F5344CB8AC3E}">
        <p14:creationId xmlns:p14="http://schemas.microsoft.com/office/powerpoint/2010/main" val="185618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a:t>
            </a:fld>
            <a:endParaRPr lang="en-US"/>
          </a:p>
        </p:txBody>
      </p:sp>
    </p:spTree>
    <p:extLst>
      <p:ext uri="{BB962C8B-B14F-4D97-AF65-F5344CB8AC3E}">
        <p14:creationId xmlns:p14="http://schemas.microsoft.com/office/powerpoint/2010/main" val="7559174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77</a:t>
            </a:fld>
            <a:endParaRPr lang="en-US"/>
          </a:p>
        </p:txBody>
      </p:sp>
    </p:spTree>
    <p:extLst>
      <p:ext uri="{BB962C8B-B14F-4D97-AF65-F5344CB8AC3E}">
        <p14:creationId xmlns:p14="http://schemas.microsoft.com/office/powerpoint/2010/main" val="2438307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79</a:t>
            </a:fld>
            <a:endParaRPr lang="en-US"/>
          </a:p>
        </p:txBody>
      </p:sp>
    </p:spTree>
    <p:extLst>
      <p:ext uri="{BB962C8B-B14F-4D97-AF65-F5344CB8AC3E}">
        <p14:creationId xmlns:p14="http://schemas.microsoft.com/office/powerpoint/2010/main" val="4213644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80</a:t>
            </a:fld>
            <a:endParaRPr lang="en-US"/>
          </a:p>
        </p:txBody>
      </p:sp>
    </p:spTree>
    <p:extLst>
      <p:ext uri="{BB962C8B-B14F-4D97-AF65-F5344CB8AC3E}">
        <p14:creationId xmlns:p14="http://schemas.microsoft.com/office/powerpoint/2010/main" val="23104044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81</a:t>
            </a:fld>
            <a:endParaRPr lang="en-US"/>
          </a:p>
        </p:txBody>
      </p:sp>
    </p:spTree>
    <p:extLst>
      <p:ext uri="{BB962C8B-B14F-4D97-AF65-F5344CB8AC3E}">
        <p14:creationId xmlns:p14="http://schemas.microsoft.com/office/powerpoint/2010/main" val="1385144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83</a:t>
            </a:fld>
            <a:endParaRPr lang="en-US"/>
          </a:p>
        </p:txBody>
      </p:sp>
    </p:spTree>
    <p:extLst>
      <p:ext uri="{BB962C8B-B14F-4D97-AF65-F5344CB8AC3E}">
        <p14:creationId xmlns:p14="http://schemas.microsoft.com/office/powerpoint/2010/main" val="576686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84</a:t>
            </a:fld>
            <a:endParaRPr lang="en-US"/>
          </a:p>
        </p:txBody>
      </p:sp>
    </p:spTree>
    <p:extLst>
      <p:ext uri="{BB962C8B-B14F-4D97-AF65-F5344CB8AC3E}">
        <p14:creationId xmlns:p14="http://schemas.microsoft.com/office/powerpoint/2010/main" val="3774900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85</a:t>
            </a:fld>
            <a:endParaRPr lang="en-US"/>
          </a:p>
        </p:txBody>
      </p:sp>
    </p:spTree>
    <p:extLst>
      <p:ext uri="{BB962C8B-B14F-4D97-AF65-F5344CB8AC3E}">
        <p14:creationId xmlns:p14="http://schemas.microsoft.com/office/powerpoint/2010/main" val="497796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86</a:t>
            </a:fld>
            <a:endParaRPr lang="en-US"/>
          </a:p>
        </p:txBody>
      </p:sp>
    </p:spTree>
    <p:extLst>
      <p:ext uri="{BB962C8B-B14F-4D97-AF65-F5344CB8AC3E}">
        <p14:creationId xmlns:p14="http://schemas.microsoft.com/office/powerpoint/2010/main" val="3482950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87</a:t>
            </a:fld>
            <a:endParaRPr lang="en-US"/>
          </a:p>
        </p:txBody>
      </p:sp>
    </p:spTree>
    <p:extLst>
      <p:ext uri="{BB962C8B-B14F-4D97-AF65-F5344CB8AC3E}">
        <p14:creationId xmlns:p14="http://schemas.microsoft.com/office/powerpoint/2010/main" val="3586556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88</a:t>
            </a:fld>
            <a:endParaRPr lang="en-US"/>
          </a:p>
        </p:txBody>
      </p:sp>
    </p:spTree>
    <p:extLst>
      <p:ext uri="{BB962C8B-B14F-4D97-AF65-F5344CB8AC3E}">
        <p14:creationId xmlns:p14="http://schemas.microsoft.com/office/powerpoint/2010/main" val="130371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a:t>
            </a:fld>
            <a:endParaRPr lang="en-US"/>
          </a:p>
        </p:txBody>
      </p:sp>
    </p:spTree>
    <p:extLst>
      <p:ext uri="{BB962C8B-B14F-4D97-AF65-F5344CB8AC3E}">
        <p14:creationId xmlns:p14="http://schemas.microsoft.com/office/powerpoint/2010/main" val="580635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89</a:t>
            </a:fld>
            <a:endParaRPr lang="en-US"/>
          </a:p>
        </p:txBody>
      </p:sp>
    </p:spTree>
    <p:extLst>
      <p:ext uri="{BB962C8B-B14F-4D97-AF65-F5344CB8AC3E}">
        <p14:creationId xmlns:p14="http://schemas.microsoft.com/office/powerpoint/2010/main" val="35391411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90</a:t>
            </a:fld>
            <a:endParaRPr lang="en-US"/>
          </a:p>
        </p:txBody>
      </p:sp>
    </p:spTree>
    <p:extLst>
      <p:ext uri="{BB962C8B-B14F-4D97-AF65-F5344CB8AC3E}">
        <p14:creationId xmlns:p14="http://schemas.microsoft.com/office/powerpoint/2010/main" val="64551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91</a:t>
            </a:fld>
            <a:endParaRPr lang="en-US"/>
          </a:p>
        </p:txBody>
      </p:sp>
    </p:spTree>
    <p:extLst>
      <p:ext uri="{BB962C8B-B14F-4D97-AF65-F5344CB8AC3E}">
        <p14:creationId xmlns:p14="http://schemas.microsoft.com/office/powerpoint/2010/main" val="34863873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92</a:t>
            </a:fld>
            <a:endParaRPr lang="en-US"/>
          </a:p>
        </p:txBody>
      </p:sp>
    </p:spTree>
    <p:extLst>
      <p:ext uri="{BB962C8B-B14F-4D97-AF65-F5344CB8AC3E}">
        <p14:creationId xmlns:p14="http://schemas.microsoft.com/office/powerpoint/2010/main" val="99030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93</a:t>
            </a:fld>
            <a:endParaRPr lang="en-US"/>
          </a:p>
        </p:txBody>
      </p:sp>
    </p:spTree>
    <p:extLst>
      <p:ext uri="{BB962C8B-B14F-4D97-AF65-F5344CB8AC3E}">
        <p14:creationId xmlns:p14="http://schemas.microsoft.com/office/powerpoint/2010/main" val="1898594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94</a:t>
            </a:fld>
            <a:endParaRPr lang="en-US"/>
          </a:p>
        </p:txBody>
      </p:sp>
    </p:spTree>
    <p:extLst>
      <p:ext uri="{BB962C8B-B14F-4D97-AF65-F5344CB8AC3E}">
        <p14:creationId xmlns:p14="http://schemas.microsoft.com/office/powerpoint/2010/main" val="4058619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95</a:t>
            </a:fld>
            <a:endParaRPr lang="en-US"/>
          </a:p>
        </p:txBody>
      </p:sp>
    </p:spTree>
    <p:extLst>
      <p:ext uri="{BB962C8B-B14F-4D97-AF65-F5344CB8AC3E}">
        <p14:creationId xmlns:p14="http://schemas.microsoft.com/office/powerpoint/2010/main" val="822689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96</a:t>
            </a:fld>
            <a:endParaRPr lang="en-US"/>
          </a:p>
        </p:txBody>
      </p:sp>
    </p:spTree>
    <p:extLst>
      <p:ext uri="{BB962C8B-B14F-4D97-AF65-F5344CB8AC3E}">
        <p14:creationId xmlns:p14="http://schemas.microsoft.com/office/powerpoint/2010/main" val="39618885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97</a:t>
            </a:fld>
            <a:endParaRPr lang="en-US"/>
          </a:p>
        </p:txBody>
      </p:sp>
    </p:spTree>
    <p:extLst>
      <p:ext uri="{BB962C8B-B14F-4D97-AF65-F5344CB8AC3E}">
        <p14:creationId xmlns:p14="http://schemas.microsoft.com/office/powerpoint/2010/main" val="10983154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98</a:t>
            </a:fld>
            <a:endParaRPr lang="en-US"/>
          </a:p>
        </p:txBody>
      </p:sp>
    </p:spTree>
    <p:extLst>
      <p:ext uri="{BB962C8B-B14F-4D97-AF65-F5344CB8AC3E}">
        <p14:creationId xmlns:p14="http://schemas.microsoft.com/office/powerpoint/2010/main" val="157387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a:t>
            </a:fld>
            <a:endParaRPr lang="en-US"/>
          </a:p>
        </p:txBody>
      </p:sp>
    </p:spTree>
    <p:extLst>
      <p:ext uri="{BB962C8B-B14F-4D97-AF65-F5344CB8AC3E}">
        <p14:creationId xmlns:p14="http://schemas.microsoft.com/office/powerpoint/2010/main" val="20771012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99</a:t>
            </a:fld>
            <a:endParaRPr lang="en-US"/>
          </a:p>
        </p:txBody>
      </p:sp>
    </p:spTree>
    <p:extLst>
      <p:ext uri="{BB962C8B-B14F-4D97-AF65-F5344CB8AC3E}">
        <p14:creationId xmlns:p14="http://schemas.microsoft.com/office/powerpoint/2010/main" val="3654961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100</a:t>
            </a:fld>
            <a:endParaRPr lang="en-US"/>
          </a:p>
        </p:txBody>
      </p:sp>
    </p:spTree>
    <p:extLst>
      <p:ext uri="{BB962C8B-B14F-4D97-AF65-F5344CB8AC3E}">
        <p14:creationId xmlns:p14="http://schemas.microsoft.com/office/powerpoint/2010/main" val="3848038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101</a:t>
            </a:fld>
            <a:endParaRPr lang="en-US"/>
          </a:p>
        </p:txBody>
      </p:sp>
    </p:spTree>
    <p:extLst>
      <p:ext uri="{BB962C8B-B14F-4D97-AF65-F5344CB8AC3E}">
        <p14:creationId xmlns:p14="http://schemas.microsoft.com/office/powerpoint/2010/main" val="22971115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102</a:t>
            </a:fld>
            <a:endParaRPr lang="en-US"/>
          </a:p>
        </p:txBody>
      </p:sp>
    </p:spTree>
    <p:extLst>
      <p:ext uri="{BB962C8B-B14F-4D97-AF65-F5344CB8AC3E}">
        <p14:creationId xmlns:p14="http://schemas.microsoft.com/office/powerpoint/2010/main" val="1556535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103</a:t>
            </a:fld>
            <a:endParaRPr lang="en-US"/>
          </a:p>
        </p:txBody>
      </p:sp>
    </p:spTree>
    <p:extLst>
      <p:ext uri="{BB962C8B-B14F-4D97-AF65-F5344CB8AC3E}">
        <p14:creationId xmlns:p14="http://schemas.microsoft.com/office/powerpoint/2010/main" val="37919107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104</a:t>
            </a:fld>
            <a:endParaRPr lang="en-US"/>
          </a:p>
        </p:txBody>
      </p:sp>
    </p:spTree>
    <p:extLst>
      <p:ext uri="{BB962C8B-B14F-4D97-AF65-F5344CB8AC3E}">
        <p14:creationId xmlns:p14="http://schemas.microsoft.com/office/powerpoint/2010/main" val="6526037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105</a:t>
            </a:fld>
            <a:endParaRPr lang="en-US"/>
          </a:p>
        </p:txBody>
      </p:sp>
    </p:spTree>
    <p:extLst>
      <p:ext uri="{BB962C8B-B14F-4D97-AF65-F5344CB8AC3E}">
        <p14:creationId xmlns:p14="http://schemas.microsoft.com/office/powerpoint/2010/main" val="71975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a:t>
            </a:fld>
            <a:endParaRPr lang="en-US"/>
          </a:p>
        </p:txBody>
      </p:sp>
    </p:spTree>
    <p:extLst>
      <p:ext uri="{BB962C8B-B14F-4D97-AF65-F5344CB8AC3E}">
        <p14:creationId xmlns:p14="http://schemas.microsoft.com/office/powerpoint/2010/main" val="106342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8/22/2020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8/22/2020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8/22/2020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8/22/2020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8/22/2020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447645"/>
          </a:xfrm>
          <a:prstGeom prst="rect">
            <a:avLst/>
          </a:prstGeom>
          <a:noFill/>
        </p:spPr>
        <p:txBody>
          <a:bodyPr wrap="square" rtlCol="0">
            <a:spAutoFit/>
          </a:bodyPr>
          <a:lstStyle/>
          <a:p>
            <a:r>
              <a:rPr lang="en-US" sz="3600" dirty="0" smtClean="0"/>
              <a:t>Hospers PCA Summer Seminars 2020 </a:t>
            </a:r>
          </a:p>
          <a:p>
            <a:endParaRPr lang="en-US" sz="3600" dirty="0"/>
          </a:p>
          <a:p>
            <a:pPr algn="ctr"/>
            <a:r>
              <a:rPr lang="en-US" sz="3600" dirty="0" smtClean="0"/>
              <a:t>“The </a:t>
            </a:r>
            <a:r>
              <a:rPr lang="en-US" sz="3600" dirty="0"/>
              <a:t>Roots of the (Moral) </a:t>
            </a:r>
            <a:r>
              <a:rPr lang="en-US" sz="3600" dirty="0" smtClean="0"/>
              <a:t>Revolution”</a:t>
            </a:r>
          </a:p>
          <a:p>
            <a:endParaRPr lang="en-US" sz="2400" dirty="0" smtClean="0"/>
          </a:p>
          <a:p>
            <a:r>
              <a:rPr lang="en-US" sz="2400" dirty="0" smtClean="0"/>
              <a:t>June 9: “Sigmund Freud’s Complicated Oedipus Complex” (Psychology) </a:t>
            </a:r>
          </a:p>
          <a:p>
            <a:endParaRPr lang="en-US" sz="2400" dirty="0"/>
          </a:p>
          <a:p>
            <a:r>
              <a:rPr lang="en-US" sz="2400" dirty="0" smtClean="0"/>
              <a:t>June 23: “</a:t>
            </a:r>
            <a:r>
              <a:rPr lang="en-US" sz="2400" dirty="0"/>
              <a:t>Margaret Mead’s </a:t>
            </a:r>
            <a:r>
              <a:rPr lang="en-US" sz="2400" dirty="0" smtClean="0"/>
              <a:t>Fantasy Island” </a:t>
            </a:r>
            <a:r>
              <a:rPr lang="en-US" sz="2400" dirty="0"/>
              <a:t>(Anthropology</a:t>
            </a:r>
            <a:r>
              <a:rPr lang="en-US" sz="2400" dirty="0" smtClean="0"/>
              <a:t>)</a:t>
            </a:r>
            <a:endParaRPr lang="en-US" sz="2400" dirty="0"/>
          </a:p>
          <a:p>
            <a:endParaRPr lang="en-US" sz="2400" dirty="0" smtClean="0"/>
          </a:p>
          <a:p>
            <a:r>
              <a:rPr lang="en-US" sz="2400" dirty="0" smtClean="0"/>
              <a:t>July 21: “</a:t>
            </a:r>
            <a:r>
              <a:rPr lang="en-US" sz="2400" dirty="0"/>
              <a:t>Alfred Kinsey’s Wild Ride (or Bogus Adventure?)” (Biology</a:t>
            </a:r>
            <a:r>
              <a:rPr lang="en-US" sz="2400" dirty="0" smtClean="0"/>
              <a:t>) </a:t>
            </a:r>
          </a:p>
          <a:p>
            <a:endParaRPr lang="en-US" sz="2400" dirty="0"/>
          </a:p>
          <a:p>
            <a:r>
              <a:rPr lang="en-US" sz="2400" dirty="0" smtClean="0"/>
              <a:t>August 11: “</a:t>
            </a:r>
            <a:r>
              <a:rPr lang="en-US" sz="2400" dirty="0"/>
              <a:t>Karl Barth’s Neo-Unorthodox Arrangement” (</a:t>
            </a:r>
            <a:r>
              <a:rPr lang="en-US" sz="2400" dirty="0" smtClean="0"/>
              <a:t>Theology) </a:t>
            </a:r>
          </a:p>
          <a:p>
            <a:endParaRPr lang="en-US" sz="2400" dirty="0"/>
          </a:p>
          <a:p>
            <a:pPr algn="r"/>
            <a:r>
              <a:rPr lang="en-US" sz="2400" dirty="0" smtClean="0"/>
              <a:t>(All Seminars on Tuesdays at 7:00 p.m.)</a:t>
            </a:r>
            <a:r>
              <a:rPr lang="en-US" sz="2400" dirty="0"/>
              <a:t>	</a:t>
            </a:r>
            <a:endParaRPr lang="en-US" sz="2400" dirty="0" smtClean="0"/>
          </a:p>
        </p:txBody>
      </p:sp>
    </p:spTree>
    <p:extLst>
      <p:ext uri="{BB962C8B-B14F-4D97-AF65-F5344CB8AC3E}">
        <p14:creationId xmlns:p14="http://schemas.microsoft.com/office/powerpoint/2010/main" val="4198401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dirty="0" smtClean="0"/>
              <a:t>INTRODUCTION</a:t>
            </a:r>
          </a:p>
          <a:p>
            <a:r>
              <a:rPr lang="en-US" sz="2400" dirty="0"/>
              <a:t>	Freud, for example, without any scientific proof or evidence, theorized that most mental illness, neurosis, was caused when the normal sexual desires (including a child’s desire to murder his father and commit incest with his mother, what he called the “Oedipus complex”) are forbidden or “repressed.” </a:t>
            </a:r>
            <a:endParaRPr lang="en-US" sz="2400" dirty="0" smtClean="0"/>
          </a:p>
          <a:p>
            <a:r>
              <a:rPr lang="en-US" sz="2400" dirty="0"/>
              <a:t>	</a:t>
            </a:r>
            <a:r>
              <a:rPr lang="en-US" sz="2400" dirty="0" smtClean="0"/>
              <a:t>The </a:t>
            </a:r>
            <a:r>
              <a:rPr lang="en-US" sz="2400" dirty="0"/>
              <a:t>implication is that these sexual desires should always be acted on and satisfied. So traditional, biblical morality causes mental illness. </a:t>
            </a:r>
            <a:endParaRPr lang="en-US" sz="2400" dirty="0" smtClean="0"/>
          </a:p>
          <a:p>
            <a:r>
              <a:rPr lang="en-US" sz="2400" dirty="0"/>
              <a:t>	</a:t>
            </a:r>
            <a:r>
              <a:rPr lang="en-US" sz="2400" dirty="0" smtClean="0"/>
              <a:t>And </a:t>
            </a:r>
            <a:r>
              <a:rPr lang="en-US" sz="2400" dirty="0"/>
              <a:t>even though later research decried his small sampling and debunked most of his theories, and even though Freud himself hated and wanted to murder his own father and carried on a decades-long adulterous, incestuous affair with his old wife’s snappy younger sister, their housekeeper and mother figure, never mind all that. People today still talk about “Oedipus complexes” or refer to people as “sexually repressed</a:t>
            </a:r>
            <a:r>
              <a:rPr lang="en-US" sz="2400" dirty="0" smtClean="0"/>
              <a:t>.”</a:t>
            </a:r>
          </a:p>
        </p:txBody>
      </p:sp>
    </p:spTree>
    <p:extLst>
      <p:ext uri="{BB962C8B-B14F-4D97-AF65-F5344CB8AC3E}">
        <p14:creationId xmlns:p14="http://schemas.microsoft.com/office/powerpoint/2010/main" val="412931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6. And finally, we should say a word about Christian ministry to those ensnared in the sexual revolution. Here’s an important question when it comes to sexual sins. </a:t>
            </a:r>
            <a:endParaRPr lang="en-US" sz="2400" dirty="0" smtClean="0"/>
          </a:p>
          <a:p>
            <a:r>
              <a:rPr lang="en-US" sz="2400" dirty="0"/>
              <a:t>	</a:t>
            </a:r>
            <a:r>
              <a:rPr lang="en-US" sz="2400" dirty="0" smtClean="0"/>
              <a:t>Should </a:t>
            </a:r>
            <a:r>
              <a:rPr lang="en-US" sz="2400" dirty="0"/>
              <a:t>we be personally disgusted by aberrant sexual practices? </a:t>
            </a:r>
            <a:endParaRPr lang="en-US" sz="2400" dirty="0" smtClean="0"/>
          </a:p>
          <a:p>
            <a:r>
              <a:rPr lang="en-US" sz="2400" dirty="0"/>
              <a:t>	</a:t>
            </a:r>
            <a:r>
              <a:rPr lang="en-US" sz="2400" dirty="0" smtClean="0"/>
              <a:t>If</a:t>
            </a:r>
            <a:r>
              <a:rPr lang="en-US" sz="2400" dirty="0"/>
              <a:t>, for example, one finds homosexual acts offensive, one is regularly accused of being “homophobic,” literally “afraid of homosexual activity</a:t>
            </a:r>
            <a:r>
              <a:rPr lang="en-US" sz="2400" dirty="0" smtClean="0"/>
              <a:t>.”</a:t>
            </a:r>
          </a:p>
          <a:p>
            <a:r>
              <a:rPr lang="en-US" sz="2400" dirty="0"/>
              <a:t>	</a:t>
            </a:r>
            <a:r>
              <a:rPr lang="en-US" sz="2400" dirty="0" smtClean="0"/>
              <a:t>Whoever </a:t>
            </a:r>
            <a:r>
              <a:rPr lang="en-US" sz="2400" dirty="0"/>
              <a:t>coined that word was an evil genius. </a:t>
            </a:r>
            <a:endParaRPr lang="en-US" sz="2400" dirty="0" smtClean="0"/>
          </a:p>
          <a:p>
            <a:r>
              <a:rPr lang="en-US" sz="2400" dirty="0"/>
              <a:t>	</a:t>
            </a:r>
            <a:r>
              <a:rPr lang="en-US" sz="2400" dirty="0" smtClean="0"/>
              <a:t>The </a:t>
            </a:r>
            <a:r>
              <a:rPr lang="en-US" sz="2400" dirty="0"/>
              <a:t>implication is that “if I find homosexual activity morally wrong and morally offensive, then there is something wrong with me. </a:t>
            </a:r>
            <a:endParaRPr lang="en-US" sz="2400" dirty="0" smtClean="0"/>
          </a:p>
          <a:p>
            <a:r>
              <a:rPr lang="en-US" sz="2400" dirty="0"/>
              <a:t>	</a:t>
            </a:r>
            <a:r>
              <a:rPr lang="en-US" sz="2400" dirty="0" smtClean="0"/>
              <a:t>I </a:t>
            </a:r>
            <a:r>
              <a:rPr lang="en-US" sz="2400" dirty="0"/>
              <a:t>have this unnatural fear of something that is normal and good and that others find wonderful. And so, it’s my problem. I need therapy.” </a:t>
            </a:r>
            <a:endParaRPr lang="en-US" sz="2400" dirty="0" smtClean="0"/>
          </a:p>
          <a:p>
            <a:r>
              <a:rPr lang="en-US" sz="2400" dirty="0"/>
              <a:t>	</a:t>
            </a:r>
            <a:r>
              <a:rPr lang="en-US" sz="2400" dirty="0" smtClean="0"/>
              <a:t>(Of course, a holy God finds all sin morally wrong and morally offensive, worthy of eternal damnation. Does God need therapy?)</a:t>
            </a:r>
            <a:endParaRPr lang="en-US" sz="2400" dirty="0"/>
          </a:p>
        </p:txBody>
      </p:sp>
    </p:spTree>
    <p:extLst>
      <p:ext uri="{BB962C8B-B14F-4D97-AF65-F5344CB8AC3E}">
        <p14:creationId xmlns:p14="http://schemas.microsoft.com/office/powerpoint/2010/main" val="421564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But this </a:t>
            </a:r>
            <a:r>
              <a:rPr lang="en-US" sz="2400" dirty="0" smtClean="0"/>
              <a:t>is, of course, </a:t>
            </a:r>
            <a:r>
              <a:rPr lang="en-US" sz="2400" dirty="0"/>
              <a:t>a confusion of categories. </a:t>
            </a:r>
            <a:endParaRPr lang="en-US" sz="2400" dirty="0" smtClean="0"/>
          </a:p>
          <a:p>
            <a:r>
              <a:rPr lang="en-US" sz="2400" dirty="0"/>
              <a:t>	</a:t>
            </a:r>
            <a:r>
              <a:rPr lang="en-US" sz="2400" dirty="0" smtClean="0"/>
              <a:t>It </a:t>
            </a:r>
            <a:r>
              <a:rPr lang="en-US" sz="2400" dirty="0"/>
              <a:t>is not a matter of fear, but of repulsion. </a:t>
            </a:r>
            <a:endParaRPr lang="en-US" sz="2400" dirty="0" smtClean="0"/>
          </a:p>
          <a:p>
            <a:r>
              <a:rPr lang="en-US" sz="2400" dirty="0"/>
              <a:t>	</a:t>
            </a:r>
            <a:r>
              <a:rPr lang="en-US" sz="2400" dirty="0" smtClean="0"/>
              <a:t>I </a:t>
            </a:r>
            <a:r>
              <a:rPr lang="en-US" sz="2400" dirty="0"/>
              <a:t>am not afraid of vomit or raw sewage, for example, but I find them disgusting and they make me ill. </a:t>
            </a:r>
            <a:endParaRPr lang="en-US" sz="2400" dirty="0" smtClean="0"/>
          </a:p>
          <a:p>
            <a:r>
              <a:rPr lang="en-US" sz="2400" dirty="0"/>
              <a:t>	</a:t>
            </a:r>
            <a:r>
              <a:rPr lang="en-US" sz="2400" dirty="0" smtClean="0"/>
              <a:t>If </a:t>
            </a:r>
            <a:r>
              <a:rPr lang="en-US" sz="2400" dirty="0"/>
              <a:t>someone enjoyed wallowing in vomit or raw sewage, well, they need help. </a:t>
            </a:r>
            <a:endParaRPr lang="en-US" sz="2400" dirty="0" smtClean="0"/>
          </a:p>
          <a:p>
            <a:r>
              <a:rPr lang="en-US" sz="2400" dirty="0"/>
              <a:t>	</a:t>
            </a:r>
            <a:r>
              <a:rPr lang="en-US" sz="2400" dirty="0" smtClean="0"/>
              <a:t>So </a:t>
            </a:r>
            <a:r>
              <a:rPr lang="en-US" sz="2400" dirty="0"/>
              <a:t>it isn’t a matter of fear. </a:t>
            </a:r>
            <a:endParaRPr lang="en-US" sz="2400" dirty="0" smtClean="0"/>
          </a:p>
          <a:p>
            <a:r>
              <a:rPr lang="en-US" sz="2400" dirty="0"/>
              <a:t>	</a:t>
            </a:r>
            <a:r>
              <a:rPr lang="en-US" sz="2400" dirty="0" smtClean="0"/>
              <a:t>Homosexual </a:t>
            </a:r>
            <a:r>
              <a:rPr lang="en-US" sz="2400" dirty="0"/>
              <a:t>activity doesn’t scare me. I’m not homophobic, but I am homo-offended. </a:t>
            </a:r>
            <a:r>
              <a:rPr lang="en-US" sz="2400" dirty="0" smtClean="0"/>
              <a:t>And godly Christians should be offended by any sin and find it morally repulsive, as God does!</a:t>
            </a:r>
            <a:endParaRPr lang="en-US" sz="2400" dirty="0"/>
          </a:p>
        </p:txBody>
      </p:sp>
    </p:spTree>
    <p:extLst>
      <p:ext uri="{BB962C8B-B14F-4D97-AF65-F5344CB8AC3E}">
        <p14:creationId xmlns:p14="http://schemas.microsoft.com/office/powerpoint/2010/main" val="26158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Are you disgusted by the sexual abuse of children? Or are you just </a:t>
            </a:r>
            <a:r>
              <a:rPr lang="en-US" sz="2400" dirty="0" err="1"/>
              <a:t>pedophiliophobic</a:t>
            </a:r>
            <a:r>
              <a:rPr lang="en-US" sz="2400" dirty="0"/>
              <a:t>? </a:t>
            </a:r>
            <a:endParaRPr lang="en-US" sz="2400" dirty="0" smtClean="0"/>
          </a:p>
          <a:p>
            <a:r>
              <a:rPr lang="en-US" sz="2400" dirty="0"/>
              <a:t>	</a:t>
            </a:r>
            <a:r>
              <a:rPr lang="en-US" sz="2400" dirty="0" smtClean="0"/>
              <a:t>How </a:t>
            </a:r>
            <a:r>
              <a:rPr lang="en-US" sz="2400" dirty="0"/>
              <a:t>do you feel about cannibalism? Does the thought really turn your stomach, or are you just </a:t>
            </a:r>
            <a:r>
              <a:rPr lang="en-US" sz="2400" dirty="0" err="1"/>
              <a:t>cannibalismophobic</a:t>
            </a:r>
            <a:r>
              <a:rPr lang="en-US" sz="2400" dirty="0"/>
              <a:t>? </a:t>
            </a:r>
            <a:endParaRPr lang="en-US" sz="2400" dirty="0" smtClean="0"/>
          </a:p>
          <a:p>
            <a:r>
              <a:rPr lang="en-US" sz="2400" dirty="0"/>
              <a:t>	</a:t>
            </a:r>
            <a:r>
              <a:rPr lang="en-US" sz="2400" dirty="0" smtClean="0"/>
              <a:t>What </a:t>
            </a:r>
            <a:r>
              <a:rPr lang="en-US" sz="2400" dirty="0"/>
              <a:t>do you think of homicide? Are you morally repulsed by it? No, you’re probably just afraid of dead bodies, </a:t>
            </a:r>
            <a:r>
              <a:rPr lang="en-US" sz="2400" dirty="0" err="1" smtClean="0"/>
              <a:t>murderophobic</a:t>
            </a:r>
            <a:r>
              <a:rPr lang="en-US" sz="2400" dirty="0"/>
              <a:t>.     </a:t>
            </a:r>
          </a:p>
          <a:p>
            <a:r>
              <a:rPr lang="en-US" sz="2400" dirty="0"/>
              <a:t>	Do you see the trick? If you love what God loves and strive for moral purity, and if you hate sin as God hates sin, then you are mentally ill. </a:t>
            </a:r>
            <a:endParaRPr lang="en-US" sz="2400" dirty="0" smtClean="0"/>
          </a:p>
          <a:p>
            <a:r>
              <a:rPr lang="en-US" sz="2400" dirty="0"/>
              <a:t>	</a:t>
            </a:r>
            <a:r>
              <a:rPr lang="en-US" sz="2400" dirty="0" smtClean="0"/>
              <a:t>You </a:t>
            </a:r>
            <a:r>
              <a:rPr lang="en-US" sz="2400" dirty="0"/>
              <a:t>have </a:t>
            </a:r>
            <a:r>
              <a:rPr lang="en-US" sz="2400" dirty="0" err="1"/>
              <a:t>sinophobia</a:t>
            </a:r>
            <a:r>
              <a:rPr lang="en-US" sz="2400" dirty="0"/>
              <a:t>. </a:t>
            </a:r>
          </a:p>
        </p:txBody>
      </p:sp>
    </p:spTree>
    <p:extLst>
      <p:ext uri="{BB962C8B-B14F-4D97-AF65-F5344CB8AC3E}">
        <p14:creationId xmlns:p14="http://schemas.microsoft.com/office/powerpoint/2010/main" val="369570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So how does the Christian reach out to those enslaved to sexual sins when the desire to do so is dismissed as bigotry, as judgmentalism, as hatred, homophobia, or </a:t>
            </a:r>
            <a:r>
              <a:rPr lang="en-US" sz="2400" dirty="0" smtClean="0"/>
              <a:t>transphobia, etc.?</a:t>
            </a:r>
          </a:p>
          <a:p>
            <a:r>
              <a:rPr lang="en-US" sz="2400" dirty="0"/>
              <a:t>	</a:t>
            </a:r>
            <a:r>
              <a:rPr lang="en-US" sz="2400" dirty="0" smtClean="0"/>
              <a:t>We have to “love the sinner and hate the sin.” We must be willing to condemn the sin </a:t>
            </a:r>
            <a:r>
              <a:rPr lang="en-US" sz="2400" b="1" i="1" dirty="0" smtClean="0"/>
              <a:t>for the sinner’s sake</a:t>
            </a:r>
            <a:r>
              <a:rPr lang="en-US" sz="2400" dirty="0" smtClean="0"/>
              <a:t>. And then we must go, sinner to sinner, and extend the hope and grace of Christ that has found us and saved us in our sin. </a:t>
            </a:r>
          </a:p>
          <a:p>
            <a:r>
              <a:rPr lang="en-US" sz="2400" dirty="0"/>
              <a:t>	</a:t>
            </a:r>
            <a:r>
              <a:rPr lang="en-US" sz="2400" dirty="0" smtClean="0"/>
              <a:t>We must replace anger with brokenness, and haughtiness with humbleness, for we fellow sinners who have been given grace in Christ. But we must not minimize sin. </a:t>
            </a:r>
          </a:p>
          <a:p>
            <a:r>
              <a:rPr lang="en-US" sz="2400" dirty="0"/>
              <a:t>	</a:t>
            </a:r>
            <a:r>
              <a:rPr lang="en-US" sz="2400" dirty="0" smtClean="0"/>
              <a:t>We must grieve sin and seek to help people leave a life of sin for a new life of joy in Christ.   </a:t>
            </a:r>
          </a:p>
          <a:p>
            <a:r>
              <a:rPr lang="en-US" sz="2400" dirty="0" smtClean="0"/>
              <a:t>	Psalm 119:136: “</a:t>
            </a:r>
            <a:r>
              <a:rPr lang="en-US" sz="2400" i="1" dirty="0"/>
              <a:t>My eyes shed streams of tears,  because people do not keep your law</a:t>
            </a:r>
            <a:r>
              <a:rPr lang="en-US" sz="2400" i="1" dirty="0" smtClean="0"/>
              <a:t>.”</a:t>
            </a:r>
            <a:endParaRPr lang="en-US" sz="2400" i="1" dirty="0"/>
          </a:p>
        </p:txBody>
      </p:sp>
    </p:spTree>
    <p:extLst>
      <p:ext uri="{BB962C8B-B14F-4D97-AF65-F5344CB8AC3E}">
        <p14:creationId xmlns:p14="http://schemas.microsoft.com/office/powerpoint/2010/main" val="178942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dirty="0" smtClean="0"/>
              <a:t>	Alfred Kinsey apparently was raised in a moralistic church </a:t>
            </a:r>
          </a:p>
          <a:p>
            <a:endParaRPr lang="en-US" sz="2400" dirty="0" smtClean="0"/>
          </a:p>
          <a:p>
            <a:r>
              <a:rPr lang="en-US" sz="2400" dirty="0"/>
              <a:t>	</a:t>
            </a:r>
            <a:r>
              <a:rPr lang="en-US" sz="2400" dirty="0" smtClean="0"/>
              <a:t>with law but no gospel, </a:t>
            </a:r>
          </a:p>
          <a:p>
            <a:r>
              <a:rPr lang="en-US" sz="2400" dirty="0"/>
              <a:t>	</a:t>
            </a:r>
            <a:r>
              <a:rPr lang="en-US" sz="2400" dirty="0" smtClean="0"/>
              <a:t>with guilt but no grace, </a:t>
            </a:r>
          </a:p>
          <a:p>
            <a:r>
              <a:rPr lang="en-US" sz="2400" dirty="0"/>
              <a:t>	</a:t>
            </a:r>
            <a:r>
              <a:rPr lang="en-US" sz="2400" dirty="0" smtClean="0"/>
              <a:t>with condemnation but no Christ.</a:t>
            </a:r>
          </a:p>
          <a:p>
            <a:endParaRPr lang="en-US" sz="2400" dirty="0" smtClean="0"/>
          </a:p>
          <a:p>
            <a:r>
              <a:rPr lang="en-US" sz="2400" dirty="0" smtClean="0"/>
              <a:t>And in the end he became </a:t>
            </a:r>
          </a:p>
          <a:p>
            <a:endParaRPr lang="en-US" sz="2400" dirty="0"/>
          </a:p>
          <a:p>
            <a:r>
              <a:rPr lang="en-US" sz="2400" dirty="0" smtClean="0"/>
              <a:t>	a maestro of manipulation, </a:t>
            </a:r>
          </a:p>
          <a:p>
            <a:r>
              <a:rPr lang="en-US" sz="2400" dirty="0"/>
              <a:t>	</a:t>
            </a:r>
            <a:r>
              <a:rPr lang="en-US" sz="2400" dirty="0" smtClean="0"/>
              <a:t>a master of iniquity, </a:t>
            </a:r>
          </a:p>
          <a:p>
            <a:r>
              <a:rPr lang="en-US" sz="2400" dirty="0"/>
              <a:t>	</a:t>
            </a:r>
            <a:r>
              <a:rPr lang="en-US" sz="2400" dirty="0" smtClean="0"/>
              <a:t>and a monster of sexual abuse.  </a:t>
            </a:r>
          </a:p>
          <a:p>
            <a:endParaRPr lang="en-US" sz="2400" i="1" dirty="0" smtClean="0"/>
          </a:p>
          <a:p>
            <a:r>
              <a:rPr lang="en-US" sz="2400" i="1" dirty="0"/>
              <a:t>	</a:t>
            </a:r>
            <a:r>
              <a:rPr lang="en-US" sz="2400" dirty="0" smtClean="0"/>
              <a:t>In the final seminar we will meet an example of the precise opposite in the last of the pioneers of the sexual revolution, Karl Barth, an experiment in a Christianity with a “gospel” and no law.</a:t>
            </a:r>
            <a:endParaRPr lang="en-US" sz="2400" dirty="0"/>
          </a:p>
        </p:txBody>
      </p:sp>
    </p:spTree>
    <p:extLst>
      <p:ext uri="{BB962C8B-B14F-4D97-AF65-F5344CB8AC3E}">
        <p14:creationId xmlns:p14="http://schemas.microsoft.com/office/powerpoint/2010/main" val="5404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447645"/>
          </a:xfrm>
          <a:prstGeom prst="rect">
            <a:avLst/>
          </a:prstGeom>
          <a:noFill/>
        </p:spPr>
        <p:txBody>
          <a:bodyPr wrap="square" rtlCol="0">
            <a:spAutoFit/>
          </a:bodyPr>
          <a:lstStyle/>
          <a:p>
            <a:r>
              <a:rPr lang="en-US" sz="3600" dirty="0" smtClean="0"/>
              <a:t>Hospers PCA Summer Seminars 2020 </a:t>
            </a:r>
          </a:p>
          <a:p>
            <a:endParaRPr lang="en-US" sz="3600" dirty="0"/>
          </a:p>
          <a:p>
            <a:pPr algn="ctr"/>
            <a:r>
              <a:rPr lang="en-US" sz="3600" dirty="0" smtClean="0"/>
              <a:t>“The </a:t>
            </a:r>
            <a:r>
              <a:rPr lang="en-US" sz="3600" dirty="0"/>
              <a:t>Roots of the (Moral) </a:t>
            </a:r>
            <a:r>
              <a:rPr lang="en-US" sz="3600" dirty="0" smtClean="0"/>
              <a:t>Revolution”</a:t>
            </a:r>
          </a:p>
          <a:p>
            <a:endParaRPr lang="en-US" sz="2400" dirty="0" smtClean="0"/>
          </a:p>
          <a:p>
            <a:r>
              <a:rPr lang="en-US" sz="2400" dirty="0" smtClean="0"/>
              <a:t>June 9: “Sigmund Freud’s Complicated Oedipus Complex” (Psychology) </a:t>
            </a:r>
          </a:p>
          <a:p>
            <a:endParaRPr lang="en-US" sz="2400" dirty="0"/>
          </a:p>
          <a:p>
            <a:r>
              <a:rPr lang="en-US" sz="2400" dirty="0" smtClean="0"/>
              <a:t>June 23: “</a:t>
            </a:r>
            <a:r>
              <a:rPr lang="en-US" sz="2400" dirty="0"/>
              <a:t>Margaret Mead’s </a:t>
            </a:r>
            <a:r>
              <a:rPr lang="en-US" sz="2400" dirty="0" smtClean="0"/>
              <a:t>Fantasy Island” </a:t>
            </a:r>
            <a:r>
              <a:rPr lang="en-US" sz="2400" dirty="0"/>
              <a:t>(Anthropology</a:t>
            </a:r>
            <a:r>
              <a:rPr lang="en-US" sz="2400" dirty="0" smtClean="0"/>
              <a:t>)</a:t>
            </a:r>
            <a:endParaRPr lang="en-US" sz="2400" dirty="0"/>
          </a:p>
          <a:p>
            <a:endParaRPr lang="en-US" sz="2400" dirty="0" smtClean="0"/>
          </a:p>
          <a:p>
            <a:r>
              <a:rPr lang="en-US" sz="2400" dirty="0" smtClean="0"/>
              <a:t>July 21: “</a:t>
            </a:r>
            <a:r>
              <a:rPr lang="en-US" sz="2400" dirty="0"/>
              <a:t>Alfred Kinsey’s Wild Ride (or Bogus Adventure?)” (Biology</a:t>
            </a:r>
            <a:r>
              <a:rPr lang="en-US" sz="2400" dirty="0" smtClean="0"/>
              <a:t>) </a:t>
            </a:r>
          </a:p>
          <a:p>
            <a:endParaRPr lang="en-US" sz="2400" dirty="0"/>
          </a:p>
          <a:p>
            <a:r>
              <a:rPr lang="en-US" sz="2400" dirty="0" smtClean="0"/>
              <a:t>August 11: “</a:t>
            </a:r>
            <a:r>
              <a:rPr lang="en-US" sz="2400" dirty="0"/>
              <a:t>Karl Barth’s Neo-Unorthodox Arrangement” (</a:t>
            </a:r>
            <a:r>
              <a:rPr lang="en-US" sz="2400" dirty="0" smtClean="0"/>
              <a:t>Theology) </a:t>
            </a:r>
          </a:p>
          <a:p>
            <a:endParaRPr lang="en-US" sz="2400" dirty="0"/>
          </a:p>
          <a:p>
            <a:pPr algn="r"/>
            <a:r>
              <a:rPr lang="en-US" sz="2400" dirty="0" smtClean="0"/>
              <a:t>(All Seminars on Tuesdays at 7:00 p.m.)</a:t>
            </a:r>
            <a:r>
              <a:rPr lang="en-US" sz="2400" dirty="0"/>
              <a:t>	</a:t>
            </a:r>
            <a:endParaRPr lang="en-US" sz="2400" dirty="0" smtClean="0"/>
          </a:p>
        </p:txBody>
      </p:sp>
    </p:spTree>
    <p:extLst>
      <p:ext uri="{BB962C8B-B14F-4D97-AF65-F5344CB8AC3E}">
        <p14:creationId xmlns:p14="http://schemas.microsoft.com/office/powerpoint/2010/main" val="2399000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3683"/>
            <a:ext cx="12192000" cy="6410633"/>
          </a:xfrm>
          <a:prstGeom prst="rect">
            <a:avLst/>
          </a:prstGeom>
        </p:spPr>
      </p:pic>
    </p:spTree>
    <p:extLst>
      <p:ext uri="{BB962C8B-B14F-4D97-AF65-F5344CB8AC3E}">
        <p14:creationId xmlns:p14="http://schemas.microsoft.com/office/powerpoint/2010/main" val="3644911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dirty="0" smtClean="0"/>
              <a:t>INTRODUCTION</a:t>
            </a:r>
          </a:p>
          <a:p>
            <a:endParaRPr lang="en-US" sz="2400" dirty="0" smtClean="0"/>
          </a:p>
          <a:p>
            <a:r>
              <a:rPr lang="en-US" sz="2400" dirty="0" smtClean="0"/>
              <a:t>	Many </a:t>
            </a:r>
            <a:r>
              <a:rPr lang="en-US" sz="2400" dirty="0"/>
              <a:t>today still think that traditional sexual morality probably causes mental illness. </a:t>
            </a:r>
            <a:endParaRPr lang="en-US" sz="2400" dirty="0" smtClean="0"/>
          </a:p>
          <a:p>
            <a:r>
              <a:rPr lang="en-US" sz="2400" dirty="0"/>
              <a:t>	</a:t>
            </a:r>
            <a:r>
              <a:rPr lang="en-US" sz="2400" dirty="0" smtClean="0"/>
              <a:t>The </a:t>
            </a:r>
            <a:r>
              <a:rPr lang="en-US" sz="2400" dirty="0"/>
              <a:t>most moral-appearing man in the movie will probably turn out to be the real villain who is committing unspeakable acts. </a:t>
            </a:r>
          </a:p>
          <a:p>
            <a:endParaRPr lang="en-US" sz="2400" dirty="0" smtClean="0"/>
          </a:p>
        </p:txBody>
      </p:sp>
    </p:spTree>
    <p:extLst>
      <p:ext uri="{BB962C8B-B14F-4D97-AF65-F5344CB8AC3E}">
        <p14:creationId xmlns:p14="http://schemas.microsoft.com/office/powerpoint/2010/main" val="13289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dirty="0" smtClean="0"/>
              <a:t>INTRODUCTION</a:t>
            </a:r>
          </a:p>
          <a:p>
            <a:endParaRPr lang="en-US" sz="2400" dirty="0" smtClean="0"/>
          </a:p>
          <a:p>
            <a:r>
              <a:rPr lang="en-US" sz="2400" dirty="0"/>
              <a:t>	And then there’s Margaret Mead, the young anthropologist sent to the dreamy South Seas island of Samoa specifically to find a culture where the common tumult of adolescence was absent. </a:t>
            </a:r>
            <a:endParaRPr lang="en-US" sz="2400" dirty="0" smtClean="0"/>
          </a:p>
        </p:txBody>
      </p:sp>
    </p:spTree>
    <p:extLst>
      <p:ext uri="{BB962C8B-B14F-4D97-AF65-F5344CB8AC3E}">
        <p14:creationId xmlns:p14="http://schemas.microsoft.com/office/powerpoint/2010/main" val="3799614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03" y="419455"/>
            <a:ext cx="2143125" cy="2143125"/>
          </a:xfrm>
          <a:prstGeom prst="rect">
            <a:avLst/>
          </a:prstGeom>
        </p:spPr>
      </p:pic>
      <p:pic>
        <p:nvPicPr>
          <p:cNvPr id="3" name="Picture 2"/>
          <p:cNvPicPr>
            <a:picLocks noChangeAspect="1"/>
          </p:cNvPicPr>
          <p:nvPr/>
        </p:nvPicPr>
        <p:blipFill>
          <a:blip r:embed="rId3"/>
          <a:stretch>
            <a:fillRect/>
          </a:stretch>
        </p:blipFill>
        <p:spPr>
          <a:xfrm>
            <a:off x="2699911" y="1218062"/>
            <a:ext cx="1933575" cy="2371725"/>
          </a:xfrm>
          <a:prstGeom prst="rect">
            <a:avLst/>
          </a:prstGeom>
        </p:spPr>
      </p:pic>
      <p:pic>
        <p:nvPicPr>
          <p:cNvPr id="4" name="Picture 3"/>
          <p:cNvPicPr>
            <a:picLocks noChangeAspect="1"/>
          </p:cNvPicPr>
          <p:nvPr/>
        </p:nvPicPr>
        <p:blipFill>
          <a:blip r:embed="rId4"/>
          <a:stretch>
            <a:fillRect/>
          </a:stretch>
        </p:blipFill>
        <p:spPr>
          <a:xfrm>
            <a:off x="4833369" y="2125851"/>
            <a:ext cx="1685925" cy="2714625"/>
          </a:xfrm>
          <a:prstGeom prst="rect">
            <a:avLst/>
          </a:prstGeom>
        </p:spPr>
      </p:pic>
      <p:pic>
        <p:nvPicPr>
          <p:cNvPr id="5" name="Picture 4"/>
          <p:cNvPicPr>
            <a:picLocks noChangeAspect="1"/>
          </p:cNvPicPr>
          <p:nvPr/>
        </p:nvPicPr>
        <p:blipFill>
          <a:blip r:embed="rId5"/>
          <a:stretch>
            <a:fillRect/>
          </a:stretch>
        </p:blipFill>
        <p:spPr>
          <a:xfrm>
            <a:off x="6723655" y="2802695"/>
            <a:ext cx="1933575" cy="2371725"/>
          </a:xfrm>
          <a:prstGeom prst="rect">
            <a:avLst/>
          </a:prstGeom>
        </p:spPr>
      </p:pic>
      <p:pic>
        <p:nvPicPr>
          <p:cNvPr id="6" name="Picture 5"/>
          <p:cNvPicPr>
            <a:picLocks noChangeAspect="1"/>
          </p:cNvPicPr>
          <p:nvPr/>
        </p:nvPicPr>
        <p:blipFill>
          <a:blip r:embed="rId6"/>
          <a:stretch>
            <a:fillRect/>
          </a:stretch>
        </p:blipFill>
        <p:spPr>
          <a:xfrm>
            <a:off x="8893365" y="3661010"/>
            <a:ext cx="1914525" cy="2390775"/>
          </a:xfrm>
          <a:prstGeom prst="rect">
            <a:avLst/>
          </a:prstGeom>
        </p:spPr>
      </p:pic>
    </p:spTree>
    <p:extLst>
      <p:ext uri="{BB962C8B-B14F-4D97-AF65-F5344CB8AC3E}">
        <p14:creationId xmlns:p14="http://schemas.microsoft.com/office/powerpoint/2010/main" val="12404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dirty="0" smtClean="0"/>
              <a:t>INTRODUCTION</a:t>
            </a:r>
          </a:p>
          <a:p>
            <a:endParaRPr lang="en-US" sz="2400" dirty="0" smtClean="0"/>
          </a:p>
          <a:p>
            <a:r>
              <a:rPr lang="en-US" sz="2400" dirty="0"/>
              <a:t>	</a:t>
            </a:r>
            <a:r>
              <a:rPr lang="en-US" sz="2400" dirty="0" smtClean="0"/>
              <a:t>She </a:t>
            </a:r>
            <a:r>
              <a:rPr lang="en-US" sz="2400" dirty="0"/>
              <a:t>spent only eight brief months in Samoa, the first several simply learning the language. </a:t>
            </a:r>
            <a:endParaRPr lang="en-US" sz="2400" dirty="0" smtClean="0"/>
          </a:p>
          <a:p>
            <a:r>
              <a:rPr lang="en-US" sz="2400" dirty="0"/>
              <a:t>	</a:t>
            </a:r>
            <a:r>
              <a:rPr lang="en-US" sz="2400" dirty="0" smtClean="0"/>
              <a:t>She </a:t>
            </a:r>
            <a:r>
              <a:rPr lang="en-US" sz="2400" dirty="0"/>
              <a:t>bunked with an American military family in an American military compound. </a:t>
            </a:r>
            <a:endParaRPr lang="en-US" sz="2400" dirty="0" smtClean="0"/>
          </a:p>
          <a:p>
            <a:r>
              <a:rPr lang="en-US" sz="2400" dirty="0"/>
              <a:t>	</a:t>
            </a:r>
            <a:r>
              <a:rPr lang="en-US" sz="2400" dirty="0" smtClean="0"/>
              <a:t>She </a:t>
            </a:r>
            <a:r>
              <a:rPr lang="en-US" sz="2400" dirty="0"/>
              <a:t>never “went native” or lived in a Samoan village. </a:t>
            </a:r>
            <a:endParaRPr lang="en-US" sz="2400" dirty="0" smtClean="0"/>
          </a:p>
        </p:txBody>
      </p:sp>
    </p:spTree>
    <p:extLst>
      <p:ext uri="{BB962C8B-B14F-4D97-AF65-F5344CB8AC3E}">
        <p14:creationId xmlns:p14="http://schemas.microsoft.com/office/powerpoint/2010/main" val="37179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dirty="0" smtClean="0"/>
              <a:t>INTRODUCTION</a:t>
            </a:r>
          </a:p>
          <a:p>
            <a:endParaRPr lang="en-US" sz="2400" dirty="0" smtClean="0"/>
          </a:p>
          <a:p>
            <a:r>
              <a:rPr lang="en-US" sz="2400" dirty="0"/>
              <a:t>	</a:t>
            </a:r>
            <a:r>
              <a:rPr lang="en-US" sz="2400" dirty="0" smtClean="0"/>
              <a:t>Yet </a:t>
            </a:r>
            <a:r>
              <a:rPr lang="en-US" sz="2400" dirty="0"/>
              <a:t>when </a:t>
            </a:r>
            <a:r>
              <a:rPr lang="en-US" sz="2400" dirty="0" smtClean="0"/>
              <a:t>Margaret Mead </a:t>
            </a:r>
            <a:r>
              <a:rPr lang="en-US" sz="2400" dirty="0"/>
              <a:t>returned to civilization, she wrote a novelistic account of her “research” called </a:t>
            </a:r>
            <a:r>
              <a:rPr lang="en-US" sz="2400" i="1" dirty="0"/>
              <a:t>Coming of Age in Samoa</a:t>
            </a:r>
            <a:r>
              <a:rPr lang="en-US" sz="2400" dirty="0"/>
              <a:t> which purported to reveal a completely peaceful culture with no crime or competition and absolutely no sexual restraint. </a:t>
            </a:r>
            <a:endParaRPr lang="en-US" sz="2400" dirty="0" smtClean="0"/>
          </a:p>
        </p:txBody>
      </p:sp>
    </p:spTree>
    <p:extLst>
      <p:ext uri="{BB962C8B-B14F-4D97-AF65-F5344CB8AC3E}">
        <p14:creationId xmlns:p14="http://schemas.microsoft.com/office/powerpoint/2010/main" val="1001293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9278" y="323849"/>
            <a:ext cx="3711338" cy="5290631"/>
          </a:xfrm>
          <a:prstGeom prst="rect">
            <a:avLst/>
          </a:prstGeom>
        </p:spPr>
      </p:pic>
      <p:pic>
        <p:nvPicPr>
          <p:cNvPr id="3" name="Picture 2"/>
          <p:cNvPicPr>
            <a:picLocks noChangeAspect="1"/>
          </p:cNvPicPr>
          <p:nvPr/>
        </p:nvPicPr>
        <p:blipFill>
          <a:blip r:embed="rId3"/>
          <a:stretch>
            <a:fillRect/>
          </a:stretch>
        </p:blipFill>
        <p:spPr>
          <a:xfrm>
            <a:off x="6222666" y="633270"/>
            <a:ext cx="3426299" cy="5690807"/>
          </a:xfrm>
          <a:prstGeom prst="rect">
            <a:avLst/>
          </a:prstGeom>
        </p:spPr>
      </p:pic>
    </p:spTree>
    <p:extLst>
      <p:ext uri="{BB962C8B-B14F-4D97-AF65-F5344CB8AC3E}">
        <p14:creationId xmlns:p14="http://schemas.microsoft.com/office/powerpoint/2010/main" val="26444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dirty="0" smtClean="0"/>
              <a:t>INTRODUCTION</a:t>
            </a:r>
          </a:p>
          <a:p>
            <a:endParaRPr lang="en-US" sz="2400" dirty="0" smtClean="0"/>
          </a:p>
          <a:p>
            <a:r>
              <a:rPr lang="en-US" sz="2400" dirty="0"/>
              <a:t>	</a:t>
            </a:r>
            <a:r>
              <a:rPr lang="en-US" sz="2400" dirty="0" smtClean="0"/>
              <a:t>Young </a:t>
            </a:r>
            <a:r>
              <a:rPr lang="en-US" sz="2400" dirty="0"/>
              <a:t>people were cavorting under every moonlit bush all night long, to the swaying of the palm trees in the gentle breezes and the sounds of the crashing surf all around them. </a:t>
            </a:r>
            <a:endParaRPr lang="en-US" sz="2400" dirty="0" smtClean="0"/>
          </a:p>
          <a:p>
            <a:r>
              <a:rPr lang="en-US" sz="2400" dirty="0"/>
              <a:t>	</a:t>
            </a:r>
            <a:r>
              <a:rPr lang="en-US" sz="2400" dirty="0" smtClean="0"/>
              <a:t>The </a:t>
            </a:r>
            <a:r>
              <a:rPr lang="en-US" sz="2400" dirty="0"/>
              <a:t>next night they may switch partners, married or not, or experiment with same-sex encounters. </a:t>
            </a:r>
            <a:endParaRPr lang="en-US" sz="2400" dirty="0" smtClean="0"/>
          </a:p>
          <a:p>
            <a:r>
              <a:rPr lang="en-US" sz="2400" dirty="0"/>
              <a:t>	</a:t>
            </a:r>
            <a:r>
              <a:rPr lang="en-US" sz="2400" dirty="0" smtClean="0"/>
              <a:t>According </a:t>
            </a:r>
            <a:r>
              <a:rPr lang="en-US" sz="2400" dirty="0"/>
              <a:t>to Mead “adultery was regarded as not very serious,” and “casual homosexual relations between [Samoan] girls never assumed any long-term importance.” </a:t>
            </a:r>
          </a:p>
        </p:txBody>
      </p:sp>
    </p:spTree>
    <p:extLst>
      <p:ext uri="{BB962C8B-B14F-4D97-AF65-F5344CB8AC3E}">
        <p14:creationId xmlns:p14="http://schemas.microsoft.com/office/powerpoint/2010/main" val="9999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dirty="0" smtClean="0"/>
              <a:t>INTRODUCTION</a:t>
            </a:r>
          </a:p>
          <a:p>
            <a:endParaRPr lang="en-US" sz="2400" dirty="0" smtClean="0"/>
          </a:p>
          <a:p>
            <a:r>
              <a:rPr lang="en-US" sz="2400" dirty="0"/>
              <a:t>	Mead did not include a single footnote in her book, and the scanty charts she provides at the end actually contradict her conclusions. </a:t>
            </a:r>
            <a:endParaRPr lang="en-US" sz="2400" dirty="0" smtClean="0"/>
          </a:p>
          <a:p>
            <a:r>
              <a:rPr lang="en-US" sz="2400" dirty="0"/>
              <a:t>	</a:t>
            </a:r>
            <a:r>
              <a:rPr lang="en-US" sz="2400" dirty="0" smtClean="0"/>
              <a:t>Oh</a:t>
            </a:r>
            <a:r>
              <a:rPr lang="en-US" sz="2400" dirty="0"/>
              <a:t>, and the married Margaret Mead had committed adultery just before sailing for Samoa, </a:t>
            </a:r>
            <a:r>
              <a:rPr lang="en-US" sz="2400" dirty="0" smtClean="0"/>
              <a:t>and </a:t>
            </a:r>
            <a:r>
              <a:rPr lang="en-US" sz="2400" dirty="0"/>
              <a:t>had </a:t>
            </a:r>
            <a:r>
              <a:rPr lang="en-US" sz="2400" dirty="0" smtClean="0"/>
              <a:t>placed </a:t>
            </a:r>
            <a:r>
              <a:rPr lang="en-US" sz="2400" dirty="0"/>
              <a:t>her husband of two years on notice that she might abandon him if she found someone she loved more. </a:t>
            </a:r>
            <a:endParaRPr lang="en-US" sz="2400" dirty="0" smtClean="0"/>
          </a:p>
          <a:p>
            <a:r>
              <a:rPr lang="en-US" sz="2400" dirty="0"/>
              <a:t>	</a:t>
            </a:r>
            <a:r>
              <a:rPr lang="en-US" sz="2400" dirty="0" smtClean="0"/>
              <a:t>She </a:t>
            </a:r>
            <a:r>
              <a:rPr lang="en-US" sz="2400" dirty="0"/>
              <a:t>was also in a homosexual relationship with one of her academic superiors. She could </a:t>
            </a:r>
            <a:r>
              <a:rPr lang="en-US" sz="2400" dirty="0" smtClean="0"/>
              <a:t>probably have titled </a:t>
            </a:r>
            <a:r>
              <a:rPr lang="en-US" sz="2400" dirty="0"/>
              <a:t>her book: </a:t>
            </a:r>
            <a:r>
              <a:rPr lang="en-US" sz="2400" i="1" dirty="0"/>
              <a:t>The Coming of Age of Margaret Mead</a:t>
            </a:r>
            <a:r>
              <a:rPr lang="en-US" sz="2400" i="1" dirty="0" smtClean="0"/>
              <a:t>.</a:t>
            </a:r>
            <a:endParaRPr lang="en-US" sz="2400" dirty="0"/>
          </a:p>
        </p:txBody>
      </p:sp>
    </p:spTree>
    <p:extLst>
      <p:ext uri="{BB962C8B-B14F-4D97-AF65-F5344CB8AC3E}">
        <p14:creationId xmlns:p14="http://schemas.microsoft.com/office/powerpoint/2010/main" val="22701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Alfred Kinsey’s wild ride (or bogus adventure?)</a:t>
            </a:r>
            <a:endParaRPr lang="en-US" dirty="0"/>
          </a:p>
        </p:txBody>
      </p:sp>
      <p:sp>
        <p:nvSpPr>
          <p:cNvPr id="3" name="Subtitle 2"/>
          <p:cNvSpPr>
            <a:spLocks noGrp="1"/>
          </p:cNvSpPr>
          <p:nvPr>
            <p:ph type="subTitle" idx="1"/>
          </p:nvPr>
        </p:nvSpPr>
        <p:spPr/>
        <p:txBody>
          <a:bodyPr/>
          <a:lstStyle/>
          <a:p>
            <a:r>
              <a:rPr lang="en-US" sz="3600" dirty="0" smtClean="0"/>
              <a:t>The Roots of the (Moral) Revolution, Part 3</a:t>
            </a:r>
            <a:endParaRPr lang="en-US" sz="3600" dirty="0"/>
          </a:p>
        </p:txBody>
      </p:sp>
    </p:spTree>
    <p:extLst>
      <p:ext uri="{BB962C8B-B14F-4D97-AF65-F5344CB8AC3E}">
        <p14:creationId xmlns:p14="http://schemas.microsoft.com/office/powerpoint/2010/main" val="3676029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8339" y="524860"/>
            <a:ext cx="3800831" cy="5858739"/>
          </a:xfrm>
          <a:prstGeom prst="rect">
            <a:avLst/>
          </a:prstGeom>
        </p:spPr>
      </p:pic>
      <p:pic>
        <p:nvPicPr>
          <p:cNvPr id="3" name="Picture 2"/>
          <p:cNvPicPr>
            <a:picLocks noChangeAspect="1"/>
          </p:cNvPicPr>
          <p:nvPr/>
        </p:nvPicPr>
        <p:blipFill>
          <a:blip r:embed="rId3"/>
          <a:stretch>
            <a:fillRect/>
          </a:stretch>
        </p:blipFill>
        <p:spPr>
          <a:xfrm>
            <a:off x="5761416" y="517122"/>
            <a:ext cx="5866477" cy="5866477"/>
          </a:xfrm>
          <a:prstGeom prst="rect">
            <a:avLst/>
          </a:prstGeom>
        </p:spPr>
      </p:pic>
    </p:spTree>
    <p:extLst>
      <p:ext uri="{BB962C8B-B14F-4D97-AF65-F5344CB8AC3E}">
        <p14:creationId xmlns:p14="http://schemas.microsoft.com/office/powerpoint/2010/main" val="29385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dirty="0" smtClean="0"/>
              <a:t>INTRODUCTION</a:t>
            </a:r>
          </a:p>
          <a:p>
            <a:r>
              <a:rPr lang="en-US" sz="2400" dirty="0"/>
              <a:t>	Later, another anthropologist, Dr. Derek Freeman re-did all of her research and after spending years, not months in Samoa found that virtually every one of Mead’s conclusions was false. </a:t>
            </a:r>
            <a:endParaRPr lang="en-US" sz="2400" dirty="0" smtClean="0"/>
          </a:p>
          <a:p>
            <a:r>
              <a:rPr lang="en-US" sz="2400" dirty="0"/>
              <a:t>	</a:t>
            </a:r>
            <a:r>
              <a:rPr lang="en-US" sz="2400" dirty="0" smtClean="0"/>
              <a:t>She </a:t>
            </a:r>
            <a:r>
              <a:rPr lang="en-US" sz="2400" dirty="0"/>
              <a:t>had overheard the bragging gossip of a couple of young native girls who later admitted that they hoaxed her, and that became the basis of her “conclusions.” That was the extent of her “research.”  </a:t>
            </a:r>
            <a:endParaRPr lang="en-US" sz="2400" dirty="0" smtClean="0"/>
          </a:p>
          <a:p>
            <a:r>
              <a:rPr lang="en-US" sz="2400" dirty="0"/>
              <a:t>	But it was too little, too late. </a:t>
            </a:r>
            <a:endParaRPr lang="en-US" sz="2400" dirty="0" smtClean="0"/>
          </a:p>
          <a:p>
            <a:r>
              <a:rPr lang="en-US" sz="2400" dirty="0"/>
              <a:t>	</a:t>
            </a:r>
            <a:r>
              <a:rPr lang="en-US" sz="2400" dirty="0" smtClean="0"/>
              <a:t>The </a:t>
            </a:r>
            <a:r>
              <a:rPr lang="en-US" sz="2400" dirty="0"/>
              <a:t>willing public ate it up, and her utterly fabricated tales of uninhibited natives frolicking through the night were eagerly accepted as scientific fact. </a:t>
            </a:r>
            <a:endParaRPr lang="en-US" sz="2400" dirty="0" smtClean="0"/>
          </a:p>
          <a:p>
            <a:r>
              <a:rPr lang="en-US" sz="2400" dirty="0"/>
              <a:t>	</a:t>
            </a:r>
            <a:r>
              <a:rPr lang="en-US" sz="2400" dirty="0" smtClean="0"/>
              <a:t>So </a:t>
            </a:r>
            <a:r>
              <a:rPr lang="en-US" sz="2400" dirty="0"/>
              <a:t>a few more bits of false data were inserted into the cultural conscience: the reinforced “myth of the noble savage” (first proposed by the romantic philosopher Rousseau), the idea that rules and restrictions when it came to sex were bad, and that complete sexual freedom leads to peace and harmony in society. </a:t>
            </a:r>
          </a:p>
        </p:txBody>
      </p:sp>
    </p:spTree>
    <p:extLst>
      <p:ext uri="{BB962C8B-B14F-4D97-AF65-F5344CB8AC3E}">
        <p14:creationId xmlns:p14="http://schemas.microsoft.com/office/powerpoint/2010/main" val="37850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dirty="0" smtClean="0"/>
              <a:t>INTRODUCTION</a:t>
            </a:r>
          </a:p>
          <a:p>
            <a:r>
              <a:rPr lang="en-US" sz="2400" dirty="0"/>
              <a:t>	</a:t>
            </a:r>
            <a:r>
              <a:rPr lang="en-US" sz="2400" dirty="0" smtClean="0"/>
              <a:t>And</a:t>
            </a:r>
            <a:r>
              <a:rPr lang="en-US" sz="2400" dirty="0"/>
              <a:t>, again, we have to believe these things because they are “scientific.” </a:t>
            </a:r>
            <a:endParaRPr lang="en-US" sz="2400" dirty="0" smtClean="0"/>
          </a:p>
          <a:p>
            <a:r>
              <a:rPr lang="en-US" sz="2400" dirty="0"/>
              <a:t>	</a:t>
            </a:r>
            <a:r>
              <a:rPr lang="en-US" sz="2400" dirty="0" smtClean="0"/>
              <a:t>PhD </a:t>
            </a:r>
            <a:r>
              <a:rPr lang="en-US" sz="2400" dirty="0"/>
              <a:t>researchers or MD psychiatrists like Mead and Freud solemnly swore that these things were true. </a:t>
            </a:r>
            <a:endParaRPr lang="en-US" sz="2400" dirty="0" smtClean="0"/>
          </a:p>
          <a:p>
            <a:r>
              <a:rPr lang="en-US" sz="2400" dirty="0"/>
              <a:t>	</a:t>
            </a:r>
            <a:r>
              <a:rPr lang="en-US" sz="2400" dirty="0" smtClean="0"/>
              <a:t>Never </a:t>
            </a:r>
            <a:r>
              <a:rPr lang="en-US" sz="2400" dirty="0"/>
              <a:t>mind that Freud’s theories are debunked and dismissed today, people still believe his conclusion that sexual repression is bad and leads to mental illness. </a:t>
            </a:r>
            <a:endParaRPr lang="en-US" sz="2400" dirty="0" smtClean="0"/>
          </a:p>
          <a:p>
            <a:r>
              <a:rPr lang="en-US" sz="2400" dirty="0"/>
              <a:t>	</a:t>
            </a:r>
            <a:r>
              <a:rPr lang="en-US" sz="2400" dirty="0" smtClean="0"/>
              <a:t>Never </a:t>
            </a:r>
            <a:r>
              <a:rPr lang="en-US" sz="2400" dirty="0"/>
              <a:t>mind that Mead’s conclusions were entirely falsified, that she was the completely willing victim of a hoax and possibly the worst researcher that the scholarly world has ever produced. </a:t>
            </a:r>
            <a:endParaRPr lang="en-US" sz="2400" dirty="0" smtClean="0"/>
          </a:p>
          <a:p>
            <a:r>
              <a:rPr lang="en-US" sz="2400" dirty="0"/>
              <a:t>	</a:t>
            </a:r>
            <a:r>
              <a:rPr lang="en-US" sz="2400" dirty="0" smtClean="0"/>
              <a:t>No</a:t>
            </a:r>
            <a:r>
              <a:rPr lang="en-US" sz="2400" dirty="0"/>
              <a:t>, we still have to accept her conclusions that “adultery is no big deal,” that homosexuality is just a </a:t>
            </a:r>
            <a:r>
              <a:rPr lang="en-US" sz="2400" dirty="0" smtClean="0"/>
              <a:t>harmless </a:t>
            </a:r>
            <a:r>
              <a:rPr lang="en-US" sz="2400" dirty="0"/>
              <a:t>phase, and that above all, everyone needs to be pairing up with some new lover each night under some waving palm tree with just a hint of salt on the warm ocean breeze</a:t>
            </a:r>
            <a:r>
              <a:rPr lang="en-US" sz="2400" dirty="0" smtClean="0"/>
              <a:t>.</a:t>
            </a:r>
          </a:p>
          <a:p>
            <a:r>
              <a:rPr lang="en-US" sz="2400" dirty="0"/>
              <a:t>	</a:t>
            </a:r>
            <a:r>
              <a:rPr lang="en-US" sz="2400" dirty="0" smtClean="0"/>
              <a:t>														 </a:t>
            </a:r>
            <a:r>
              <a:rPr lang="en-US" sz="2400" dirty="0"/>
              <a:t>We must! It’s “scientific!” </a:t>
            </a:r>
          </a:p>
        </p:txBody>
      </p:sp>
    </p:spTree>
    <p:extLst>
      <p:ext uri="{BB962C8B-B14F-4D97-AF65-F5344CB8AC3E}">
        <p14:creationId xmlns:p14="http://schemas.microsoft.com/office/powerpoint/2010/main" val="2030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200329"/>
          </a:xfrm>
          <a:prstGeom prst="rect">
            <a:avLst/>
          </a:prstGeom>
          <a:noFill/>
        </p:spPr>
        <p:txBody>
          <a:bodyPr wrap="square" rtlCol="0">
            <a:spAutoFit/>
          </a:bodyPr>
          <a:lstStyle/>
          <a:p>
            <a:r>
              <a:rPr lang="en-US" sz="2400" dirty="0" smtClean="0"/>
              <a:t>INTRODUCTION</a:t>
            </a:r>
          </a:p>
          <a:p>
            <a:endParaRPr lang="en-US" sz="2400" dirty="0" smtClean="0"/>
          </a:p>
          <a:p>
            <a:r>
              <a:rPr lang="en-US" sz="2400" dirty="0"/>
              <a:t>	And then there was Alfred C. Kinsey. </a:t>
            </a:r>
            <a:endParaRPr lang="en-US" sz="2400" dirty="0" smtClean="0"/>
          </a:p>
        </p:txBody>
      </p:sp>
    </p:spTree>
    <p:extLst>
      <p:ext uri="{BB962C8B-B14F-4D97-AF65-F5344CB8AC3E}">
        <p14:creationId xmlns:p14="http://schemas.microsoft.com/office/powerpoint/2010/main" val="1233205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527" y="213602"/>
            <a:ext cx="3209925" cy="3209925"/>
          </a:xfrm>
          <a:prstGeom prst="rect">
            <a:avLst/>
          </a:prstGeom>
        </p:spPr>
      </p:pic>
      <p:pic>
        <p:nvPicPr>
          <p:cNvPr id="3" name="Picture 2"/>
          <p:cNvPicPr>
            <a:picLocks noChangeAspect="1"/>
          </p:cNvPicPr>
          <p:nvPr/>
        </p:nvPicPr>
        <p:blipFill>
          <a:blip r:embed="rId3"/>
          <a:stretch>
            <a:fillRect/>
          </a:stretch>
        </p:blipFill>
        <p:spPr>
          <a:xfrm>
            <a:off x="4651362" y="1261423"/>
            <a:ext cx="2806464" cy="3929050"/>
          </a:xfrm>
          <a:prstGeom prst="rect">
            <a:avLst/>
          </a:prstGeom>
        </p:spPr>
      </p:pic>
      <p:pic>
        <p:nvPicPr>
          <p:cNvPr id="4" name="Picture 3"/>
          <p:cNvPicPr>
            <a:picLocks noChangeAspect="1"/>
          </p:cNvPicPr>
          <p:nvPr/>
        </p:nvPicPr>
        <p:blipFill>
          <a:blip r:embed="rId4"/>
          <a:stretch>
            <a:fillRect/>
          </a:stretch>
        </p:blipFill>
        <p:spPr>
          <a:xfrm>
            <a:off x="8611737" y="1953641"/>
            <a:ext cx="2974927" cy="4576811"/>
          </a:xfrm>
          <a:prstGeom prst="rect">
            <a:avLst/>
          </a:prstGeom>
        </p:spPr>
      </p:pic>
    </p:spTree>
    <p:extLst>
      <p:ext uri="{BB962C8B-B14F-4D97-AF65-F5344CB8AC3E}">
        <p14:creationId xmlns:p14="http://schemas.microsoft.com/office/powerpoint/2010/main" val="245414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dirty="0" smtClean="0"/>
              <a:t>INTRODUCTION</a:t>
            </a:r>
          </a:p>
          <a:p>
            <a:r>
              <a:rPr lang="en-US" sz="2400" dirty="0"/>
              <a:t>	</a:t>
            </a:r>
            <a:endParaRPr lang="en-US" sz="2400" dirty="0" smtClean="0"/>
          </a:p>
          <a:p>
            <a:r>
              <a:rPr lang="en-US" sz="2400" dirty="0"/>
              <a:t>	</a:t>
            </a:r>
            <a:r>
              <a:rPr lang="en-US" sz="2400" dirty="0" smtClean="0"/>
              <a:t>In </a:t>
            </a:r>
            <a:r>
              <a:rPr lang="en-US" sz="2400" dirty="0"/>
              <a:t>reading about his life, including the biography by the generally sympathetic James H. Jones, my overwhelming feeling was one of deep sadness and grief. </a:t>
            </a:r>
            <a:endParaRPr lang="en-US" sz="2400" dirty="0" smtClean="0"/>
          </a:p>
          <a:p>
            <a:r>
              <a:rPr lang="en-US" sz="2400" dirty="0"/>
              <a:t>	</a:t>
            </a:r>
            <a:r>
              <a:rPr lang="en-US" sz="2400" dirty="0" smtClean="0"/>
              <a:t>Certainly </a:t>
            </a:r>
            <a:r>
              <a:rPr lang="en-US" sz="2400" dirty="0"/>
              <a:t>there was grief for his many victims, including his wife, Clara, who was either an almost robotically controlled pawn, or a demented monster herself. </a:t>
            </a:r>
            <a:endParaRPr lang="en-US" sz="2400" dirty="0" smtClean="0"/>
          </a:p>
          <a:p>
            <a:r>
              <a:rPr lang="en-US" sz="2400" dirty="0"/>
              <a:t>	</a:t>
            </a:r>
            <a:r>
              <a:rPr lang="en-US" sz="2400" dirty="0" smtClean="0"/>
              <a:t>And </a:t>
            </a:r>
            <a:r>
              <a:rPr lang="en-US" sz="2400" dirty="0"/>
              <a:t>then there were his many graduate students at the Indiana University, attractive young men, many of them married, whom Kinsey seduced as their domineering PhD supervisor, men with whom he had frequent homosexual encounters, men whom he filmed in various sex acts in his notorious pornography studio in the attic of his home near campus, men who coaxed their wives into becoming actors and performers for Kinsey’s pornographic films, all in the name of “research,” of course. </a:t>
            </a:r>
            <a:endParaRPr lang="en-US" sz="2400" dirty="0" smtClean="0"/>
          </a:p>
        </p:txBody>
      </p:sp>
    </p:spTree>
    <p:extLst>
      <p:ext uri="{BB962C8B-B14F-4D97-AF65-F5344CB8AC3E}">
        <p14:creationId xmlns:p14="http://schemas.microsoft.com/office/powerpoint/2010/main" val="20049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dirty="0" smtClean="0"/>
              <a:t>INTRODUCTION</a:t>
            </a:r>
          </a:p>
          <a:p>
            <a:endParaRPr lang="en-US" sz="2400" dirty="0" smtClean="0"/>
          </a:p>
          <a:p>
            <a:r>
              <a:rPr lang="en-US" sz="2400" dirty="0"/>
              <a:t>	</a:t>
            </a:r>
            <a:r>
              <a:rPr lang="en-US" sz="2400" dirty="0" smtClean="0"/>
              <a:t>In </a:t>
            </a:r>
            <a:r>
              <a:rPr lang="en-US" sz="2400" dirty="0"/>
              <a:t>Kinsey’s sex institute on the campus itself, he had constructed a large room, heavily sound proofed to muffle the screams of people tortured during his </a:t>
            </a:r>
            <a:r>
              <a:rPr lang="en-US" sz="2400" dirty="0" err="1"/>
              <a:t>sado</a:t>
            </a:r>
            <a:r>
              <a:rPr lang="en-US" sz="2400" dirty="0"/>
              <a:t>-masochistic experiments. </a:t>
            </a:r>
            <a:endParaRPr lang="en-US" sz="2400" dirty="0" smtClean="0"/>
          </a:p>
          <a:p>
            <a:r>
              <a:rPr lang="en-US" sz="2400" dirty="0"/>
              <a:t>	</a:t>
            </a:r>
            <a:r>
              <a:rPr lang="en-US" sz="2400" dirty="0" smtClean="0"/>
              <a:t>Then </a:t>
            </a:r>
            <a:r>
              <a:rPr lang="en-US" sz="2400" dirty="0"/>
              <a:t>there were the young, female students at Indiana University whom Kinsey humiliated who were practically forced to become some of the subjects of Kinsey’s tens of thousands of interviews, who were pressed into talking about their sex lives including </a:t>
            </a:r>
            <a:r>
              <a:rPr lang="en-US" sz="2400" dirty="0" smtClean="0"/>
              <a:t>the </a:t>
            </a:r>
            <a:r>
              <a:rPr lang="en-US" sz="2400" dirty="0"/>
              <a:t>description, and perhaps </a:t>
            </a:r>
            <a:r>
              <a:rPr lang="en-US" sz="2400" dirty="0" smtClean="0"/>
              <a:t>examination, </a:t>
            </a:r>
            <a:r>
              <a:rPr lang="en-US" sz="2400" dirty="0"/>
              <a:t>of their genitals, you know, “research.” </a:t>
            </a:r>
            <a:endParaRPr lang="en-US" sz="2400" dirty="0" smtClean="0"/>
          </a:p>
          <a:p>
            <a:r>
              <a:rPr lang="en-US" sz="2400" dirty="0"/>
              <a:t>	</a:t>
            </a:r>
            <a:r>
              <a:rPr lang="en-US" sz="2400" dirty="0" smtClean="0"/>
              <a:t>And </a:t>
            </a:r>
            <a:r>
              <a:rPr lang="en-US" sz="2400" dirty="0"/>
              <a:t>then there were the many hundreds of children who were molested by Kinsey and his research team or under his direction.  </a:t>
            </a:r>
          </a:p>
        </p:txBody>
      </p:sp>
    </p:spTree>
    <p:extLst>
      <p:ext uri="{BB962C8B-B14F-4D97-AF65-F5344CB8AC3E}">
        <p14:creationId xmlns:p14="http://schemas.microsoft.com/office/powerpoint/2010/main" val="29832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dirty="0" smtClean="0"/>
              <a:t>INTRODUCTION</a:t>
            </a:r>
          </a:p>
          <a:p>
            <a:endParaRPr lang="en-US" sz="2400" dirty="0" smtClean="0"/>
          </a:p>
          <a:p>
            <a:r>
              <a:rPr lang="en-US" sz="2400" dirty="0"/>
              <a:t>	But it doesn’t stop there. </a:t>
            </a:r>
            <a:endParaRPr lang="en-US" sz="2400" dirty="0" smtClean="0"/>
          </a:p>
          <a:p>
            <a:r>
              <a:rPr lang="en-US" sz="2400" dirty="0"/>
              <a:t>	</a:t>
            </a:r>
            <a:r>
              <a:rPr lang="en-US" sz="2400" dirty="0" smtClean="0"/>
              <a:t>Because</a:t>
            </a:r>
            <a:r>
              <a:rPr lang="en-US" sz="2400" dirty="0"/>
              <a:t>, with the publication of Kinsey’s two books on sex in males (1948) and later sex in females (1953), his duplicitous conclusions were rapidly disseminated. </a:t>
            </a:r>
            <a:endParaRPr lang="en-US" sz="2400" dirty="0" smtClean="0"/>
          </a:p>
          <a:p>
            <a:r>
              <a:rPr lang="en-US" sz="2400" dirty="0"/>
              <a:t>	</a:t>
            </a:r>
            <a:r>
              <a:rPr lang="en-US" sz="2400" dirty="0" smtClean="0"/>
              <a:t>In </a:t>
            </a:r>
            <a:r>
              <a:rPr lang="en-US" sz="2400" dirty="0"/>
              <a:t>truth, you and I are among Kinsey’s victims. Our views on sexual purity have been influenced and not in a good way. </a:t>
            </a:r>
            <a:endParaRPr lang="en-US" sz="2400" dirty="0" smtClean="0"/>
          </a:p>
          <a:p>
            <a:r>
              <a:rPr lang="en-US" sz="2400" dirty="0"/>
              <a:t>	</a:t>
            </a:r>
            <a:r>
              <a:rPr lang="en-US" sz="2400" dirty="0" smtClean="0"/>
              <a:t>You </a:t>
            </a:r>
            <a:r>
              <a:rPr lang="en-US" sz="2400" dirty="0"/>
              <a:t>and I must fight the constantly prevailing winds of sexual impurity and debauchery, and many of our friends and family members have been devastated by sexual sins. </a:t>
            </a:r>
            <a:endParaRPr lang="en-US" sz="2400" dirty="0" smtClean="0"/>
          </a:p>
          <a:p>
            <a:r>
              <a:rPr lang="en-US" sz="2400" dirty="0"/>
              <a:t>	</a:t>
            </a:r>
            <a:r>
              <a:rPr lang="en-US" sz="2400" dirty="0" smtClean="0"/>
              <a:t>Billy </a:t>
            </a:r>
            <a:r>
              <a:rPr lang="en-US" sz="2400" dirty="0"/>
              <a:t>Graham accused Alfred Kinsey of doing more to undermine morality than any other American. Okay, Freud was </a:t>
            </a:r>
            <a:r>
              <a:rPr lang="en-US" sz="2400" dirty="0" smtClean="0"/>
              <a:t>Austrian</a:t>
            </a:r>
            <a:r>
              <a:rPr lang="en-US" sz="2400" dirty="0"/>
              <a:t>, Barth was Swiss, and Mead’s influence was probably more subtle, so Dr. Graham was probably right. </a:t>
            </a:r>
          </a:p>
        </p:txBody>
      </p:sp>
    </p:spTree>
    <p:extLst>
      <p:ext uri="{BB962C8B-B14F-4D97-AF65-F5344CB8AC3E}">
        <p14:creationId xmlns:p14="http://schemas.microsoft.com/office/powerpoint/2010/main" val="13781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dirty="0" smtClean="0"/>
              <a:t>INTRODUCTION</a:t>
            </a:r>
          </a:p>
          <a:p>
            <a:endParaRPr lang="en-US" sz="2400" dirty="0"/>
          </a:p>
          <a:p>
            <a:r>
              <a:rPr lang="en-US" sz="2400" dirty="0"/>
              <a:t>	But I’m getting ahead of myself. So let me attempt to do four things in our remaining time. </a:t>
            </a:r>
          </a:p>
          <a:p>
            <a:r>
              <a:rPr lang="en-US" sz="2400" dirty="0"/>
              <a:t>	First, I will give a brief sketch of Kinsey’s life, because it is very relevant to his later actions. </a:t>
            </a:r>
            <a:endParaRPr lang="en-US" sz="2400" dirty="0" smtClean="0"/>
          </a:p>
          <a:p>
            <a:r>
              <a:rPr lang="en-US" sz="2400" dirty="0"/>
              <a:t>	</a:t>
            </a:r>
            <a:r>
              <a:rPr lang="en-US" sz="2400" dirty="0" smtClean="0"/>
              <a:t>Next</a:t>
            </a:r>
            <a:r>
              <a:rPr lang="en-US" sz="2400" dirty="0"/>
              <a:t>, we will examine the supposed scientific method of his so-called “research,” much of which involved criminal activity. </a:t>
            </a:r>
            <a:endParaRPr lang="en-US" sz="2400" dirty="0" smtClean="0"/>
          </a:p>
          <a:p>
            <a:r>
              <a:rPr lang="en-US" sz="2400" dirty="0"/>
              <a:t>	</a:t>
            </a:r>
            <a:r>
              <a:rPr lang="en-US" sz="2400" dirty="0" smtClean="0"/>
              <a:t>Then </a:t>
            </a:r>
            <a:r>
              <a:rPr lang="en-US" sz="2400" dirty="0"/>
              <a:t>we will investigate some of the fallout from his “reports.” </a:t>
            </a:r>
            <a:endParaRPr lang="en-US" sz="2400" dirty="0" smtClean="0"/>
          </a:p>
          <a:p>
            <a:r>
              <a:rPr lang="en-US" sz="2400" dirty="0"/>
              <a:t>	</a:t>
            </a:r>
            <a:r>
              <a:rPr lang="en-US" sz="2400" dirty="0" smtClean="0"/>
              <a:t>And </a:t>
            </a:r>
            <a:r>
              <a:rPr lang="en-US" sz="2400" dirty="0"/>
              <a:t>finally, I want to propose some conclusions of my own. </a:t>
            </a:r>
          </a:p>
        </p:txBody>
      </p:sp>
    </p:spTree>
    <p:extLst>
      <p:ext uri="{BB962C8B-B14F-4D97-AF65-F5344CB8AC3E}">
        <p14:creationId xmlns:p14="http://schemas.microsoft.com/office/powerpoint/2010/main" val="232158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Alfred C. Kinsey </a:t>
            </a:r>
            <a:r>
              <a:rPr lang="en-US" sz="2400" dirty="0" smtClean="0"/>
              <a:t>(1894-1956) was </a:t>
            </a:r>
            <a:r>
              <a:rPr lang="en-US" sz="2400" dirty="0"/>
              <a:t>the son of Alfred S. Kinsey, and that tells us something. </a:t>
            </a:r>
            <a:endParaRPr lang="en-US" sz="2400" dirty="0" smtClean="0"/>
          </a:p>
          <a:p>
            <a:r>
              <a:rPr lang="en-US" sz="2400" dirty="0"/>
              <a:t>	</a:t>
            </a:r>
            <a:r>
              <a:rPr lang="en-US" sz="2400" dirty="0" smtClean="0"/>
              <a:t>The </a:t>
            </a:r>
            <a:r>
              <a:rPr lang="en-US" sz="2400" dirty="0"/>
              <a:t>senior Kinsey was a frustrated man. </a:t>
            </a:r>
            <a:endParaRPr lang="en-US" sz="2400" dirty="0" smtClean="0"/>
          </a:p>
          <a:p>
            <a:r>
              <a:rPr lang="en-US" sz="2400" dirty="0"/>
              <a:t>	</a:t>
            </a:r>
            <a:r>
              <a:rPr lang="en-US" sz="2400" dirty="0" smtClean="0"/>
              <a:t>He </a:t>
            </a:r>
            <a:r>
              <a:rPr lang="en-US" sz="2400" dirty="0"/>
              <a:t>had managed to climb into the middle class through self-education. He became a lab instructor at a small engineering college in New Jersey, but lacking the academic degree, he could rise no further</a:t>
            </a:r>
            <a:r>
              <a:rPr lang="en-US" sz="2400" dirty="0" smtClean="0"/>
              <a:t>.</a:t>
            </a:r>
          </a:p>
          <a:p>
            <a:r>
              <a:rPr lang="en-US" sz="2400" dirty="0"/>
              <a:t>	</a:t>
            </a:r>
            <a:r>
              <a:rPr lang="en-US" sz="2400" dirty="0" smtClean="0"/>
              <a:t>He </a:t>
            </a:r>
            <a:r>
              <a:rPr lang="en-US" sz="2400" dirty="0"/>
              <a:t>was considered quite moralistic. His family were staunch members of the Methodist Church, though at one point his biographer speaks of his “Calvinistic” beliefs.	</a:t>
            </a:r>
          </a:p>
          <a:p>
            <a:r>
              <a:rPr lang="en-US" sz="2400" dirty="0"/>
              <a:t>	His two concerns for his older son and namesake was that Alfred C. Kinsey grow up to be a moral young man, and that he become an engineer with a degree, something that had eluded the senior Kinsey. </a:t>
            </a:r>
            <a:endParaRPr lang="en-US" sz="2400" dirty="0" smtClean="0"/>
          </a:p>
          <a:p>
            <a:r>
              <a:rPr lang="en-US" sz="2400" dirty="0"/>
              <a:t>	</a:t>
            </a:r>
            <a:r>
              <a:rPr lang="en-US" sz="2400" dirty="0" smtClean="0"/>
              <a:t>In </a:t>
            </a:r>
            <a:r>
              <a:rPr lang="en-US" sz="2400" dirty="0"/>
              <a:t>other words, he wanted his son to follow in his footsteps and fulfill his </a:t>
            </a:r>
            <a:r>
              <a:rPr lang="en-US" sz="2400" dirty="0" smtClean="0"/>
              <a:t>unrealized </a:t>
            </a:r>
            <a:r>
              <a:rPr lang="en-US" sz="2400" dirty="0"/>
              <a:t>dream. </a:t>
            </a:r>
          </a:p>
        </p:txBody>
      </p:sp>
    </p:spTree>
    <p:extLst>
      <p:ext uri="{BB962C8B-B14F-4D97-AF65-F5344CB8AC3E}">
        <p14:creationId xmlns:p14="http://schemas.microsoft.com/office/powerpoint/2010/main" val="19970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dirty="0" smtClean="0"/>
              <a:t>Psalm 119:129-136 </a:t>
            </a:r>
          </a:p>
          <a:p>
            <a:r>
              <a:rPr lang="en-US" sz="2400" dirty="0" smtClean="0"/>
              <a:t>	Your </a:t>
            </a:r>
            <a:r>
              <a:rPr lang="en-US" sz="2400" dirty="0"/>
              <a:t>testimonies are wonderful;  therefore my soul keeps them.</a:t>
            </a:r>
          </a:p>
          <a:p>
            <a:r>
              <a:rPr lang="en-US" sz="2400" dirty="0"/>
              <a:t>    </a:t>
            </a:r>
            <a:r>
              <a:rPr lang="en-US" sz="2400" dirty="0" smtClean="0"/>
              <a:t> </a:t>
            </a:r>
            <a:r>
              <a:rPr lang="en-US" sz="2400" dirty="0"/>
              <a:t>The unfolding of your words gives light;  it imparts understanding to the simple.</a:t>
            </a:r>
          </a:p>
          <a:p>
            <a:r>
              <a:rPr lang="en-US" sz="2400" dirty="0"/>
              <a:t>    </a:t>
            </a:r>
            <a:r>
              <a:rPr lang="en-US" sz="2400" dirty="0" smtClean="0"/>
              <a:t> </a:t>
            </a:r>
            <a:r>
              <a:rPr lang="en-US" sz="2400" dirty="0"/>
              <a:t>I open my mouth and pant,  because I long for your commandments.</a:t>
            </a:r>
          </a:p>
          <a:p>
            <a:r>
              <a:rPr lang="en-US" sz="2400" dirty="0"/>
              <a:t>    </a:t>
            </a:r>
            <a:r>
              <a:rPr lang="en-US" sz="2400" dirty="0" smtClean="0"/>
              <a:t> </a:t>
            </a:r>
            <a:r>
              <a:rPr lang="en-US" sz="2400" dirty="0"/>
              <a:t>Turn to me and be gracious to me,  as is your way with those who love your name.</a:t>
            </a:r>
          </a:p>
          <a:p>
            <a:r>
              <a:rPr lang="en-US" sz="2400" dirty="0"/>
              <a:t>    </a:t>
            </a:r>
            <a:r>
              <a:rPr lang="en-US" sz="2400" dirty="0" smtClean="0"/>
              <a:t> </a:t>
            </a:r>
            <a:r>
              <a:rPr lang="en-US" sz="2400" dirty="0"/>
              <a:t>Keep steady my steps according to your promise,  and let no iniquity get dominion over me.</a:t>
            </a:r>
          </a:p>
          <a:p>
            <a:r>
              <a:rPr lang="en-US" sz="2400" dirty="0"/>
              <a:t>    </a:t>
            </a:r>
            <a:r>
              <a:rPr lang="en-US" sz="2400" dirty="0" smtClean="0"/>
              <a:t> </a:t>
            </a:r>
            <a:r>
              <a:rPr lang="en-US" sz="2400" dirty="0"/>
              <a:t>Redeem me from man’s oppression,  that I may keep your precepts.</a:t>
            </a:r>
          </a:p>
          <a:p>
            <a:r>
              <a:rPr lang="en-US" sz="2400" dirty="0"/>
              <a:t>    </a:t>
            </a:r>
            <a:r>
              <a:rPr lang="en-US" sz="2400" dirty="0" smtClean="0"/>
              <a:t> </a:t>
            </a:r>
            <a:r>
              <a:rPr lang="en-US" sz="2400" dirty="0"/>
              <a:t>Make your face shine upon your servant,  and teach me your statutes.</a:t>
            </a:r>
          </a:p>
          <a:p>
            <a:r>
              <a:rPr lang="en-US" sz="2400" dirty="0"/>
              <a:t>    </a:t>
            </a:r>
            <a:r>
              <a:rPr lang="en-US" sz="2400" dirty="0" smtClean="0"/>
              <a:t> </a:t>
            </a:r>
            <a:r>
              <a:rPr lang="en-US" sz="2400" dirty="0"/>
              <a:t>My eyes shed streams of tears,  because people do not keep your law.</a:t>
            </a:r>
            <a:endParaRPr lang="en-US" sz="2400" dirty="0" smtClean="0"/>
          </a:p>
          <a:p>
            <a:r>
              <a:rPr lang="en-US" sz="2400" dirty="0"/>
              <a:t>	</a:t>
            </a:r>
            <a:endParaRPr lang="en-US" sz="2400" dirty="0" smtClean="0"/>
          </a:p>
        </p:txBody>
      </p:sp>
    </p:spTree>
    <p:extLst>
      <p:ext uri="{BB962C8B-B14F-4D97-AF65-F5344CB8AC3E}">
        <p14:creationId xmlns:p14="http://schemas.microsoft.com/office/powerpoint/2010/main" val="2069731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The son dutifully sought to comply. But he was plagued with a childhood illness that prevented him from competing with other boys. </a:t>
            </a:r>
            <a:endParaRPr lang="en-US" sz="2400" dirty="0" smtClean="0"/>
          </a:p>
          <a:p>
            <a:r>
              <a:rPr lang="en-US" sz="2400" dirty="0"/>
              <a:t>	</a:t>
            </a:r>
            <a:r>
              <a:rPr lang="en-US" sz="2400" dirty="0" smtClean="0"/>
              <a:t>His </a:t>
            </a:r>
            <a:r>
              <a:rPr lang="en-US" sz="2400" dirty="0"/>
              <a:t>biographer hints that this inadequacy produced two results. First, young Kinsey became an over-achiever. </a:t>
            </a:r>
            <a:endParaRPr lang="en-US" sz="2400" dirty="0" smtClean="0"/>
          </a:p>
          <a:p>
            <a:r>
              <a:rPr lang="en-US" sz="2400" dirty="0"/>
              <a:t>	</a:t>
            </a:r>
            <a:r>
              <a:rPr lang="en-US" sz="2400" dirty="0" smtClean="0"/>
              <a:t>And </a:t>
            </a:r>
            <a:r>
              <a:rPr lang="en-US" sz="2400" dirty="0"/>
              <a:t>second, feeling inadequate around the more aggressive, sports-oriented boys, he became a homosexual. </a:t>
            </a:r>
            <a:endParaRPr lang="en-US" sz="2400" dirty="0" smtClean="0"/>
          </a:p>
          <a:p>
            <a:r>
              <a:rPr lang="en-US" sz="2400" dirty="0"/>
              <a:t>	</a:t>
            </a:r>
            <a:r>
              <a:rPr lang="en-US" sz="2400" dirty="0" smtClean="0"/>
              <a:t>Eventually </a:t>
            </a:r>
            <a:r>
              <a:rPr lang="en-US" sz="2400" dirty="0"/>
              <a:t>the childhood illness cleared up, and Kinsey grew tall and handsome. </a:t>
            </a:r>
          </a:p>
        </p:txBody>
      </p:sp>
    </p:spTree>
    <p:extLst>
      <p:ext uri="{BB962C8B-B14F-4D97-AF65-F5344CB8AC3E}">
        <p14:creationId xmlns:p14="http://schemas.microsoft.com/office/powerpoint/2010/main" val="219683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Kinsey’s father became a leader of and pressed his son into two moralistic organizations. </a:t>
            </a:r>
            <a:endParaRPr lang="en-US" sz="2400" dirty="0" smtClean="0"/>
          </a:p>
          <a:p>
            <a:r>
              <a:rPr lang="en-US" sz="2400" dirty="0"/>
              <a:t>	</a:t>
            </a:r>
            <a:r>
              <a:rPr lang="en-US" sz="2400" dirty="0" smtClean="0"/>
              <a:t>Kinsey </a:t>
            </a:r>
            <a:r>
              <a:rPr lang="en-US" sz="2400" dirty="0"/>
              <a:t>Jr. joined the Boy Scouts and eventually became one of the few “eagle scouts” in the nation. </a:t>
            </a:r>
            <a:endParaRPr lang="en-US" sz="2400" dirty="0" smtClean="0"/>
          </a:p>
          <a:p>
            <a:r>
              <a:rPr lang="en-US" sz="2400" dirty="0"/>
              <a:t>	</a:t>
            </a:r>
            <a:r>
              <a:rPr lang="en-US" sz="2400" dirty="0" smtClean="0"/>
              <a:t>He </a:t>
            </a:r>
            <a:r>
              <a:rPr lang="en-US" sz="2400" dirty="0"/>
              <a:t>also plunged into work with the YMCA, the Young Men’s Christian Association. </a:t>
            </a:r>
            <a:endParaRPr lang="en-US" sz="2400" dirty="0" smtClean="0"/>
          </a:p>
          <a:p>
            <a:r>
              <a:rPr lang="en-US" sz="2400" dirty="0"/>
              <a:t>	</a:t>
            </a:r>
            <a:r>
              <a:rPr lang="en-US" sz="2400" dirty="0" smtClean="0"/>
              <a:t>Both </a:t>
            </a:r>
            <a:r>
              <a:rPr lang="en-US" sz="2400" dirty="0"/>
              <a:t>the Scouts and the YMCA stressed outdoor camping as character building, and it was probably on these many outings that young Kinsey advanced in his same sex attraction. </a:t>
            </a:r>
            <a:endParaRPr lang="en-US" sz="2400" dirty="0" smtClean="0"/>
          </a:p>
          <a:p>
            <a:r>
              <a:rPr lang="en-US" sz="2400" dirty="0"/>
              <a:t>	</a:t>
            </a:r>
            <a:r>
              <a:rPr lang="en-US" sz="2400" dirty="0" smtClean="0"/>
              <a:t>Kinsey </a:t>
            </a:r>
            <a:r>
              <a:rPr lang="en-US" sz="2400" dirty="0"/>
              <a:t>also became a Sunday School teacher at church and gave moralistic speeches for the YMCA.</a:t>
            </a:r>
          </a:p>
        </p:txBody>
      </p:sp>
    </p:spTree>
    <p:extLst>
      <p:ext uri="{BB962C8B-B14F-4D97-AF65-F5344CB8AC3E}">
        <p14:creationId xmlns:p14="http://schemas.microsoft.com/office/powerpoint/2010/main" val="343497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But we can add two more “M’s” to young Kinsey’s contradictory moralism and male-attraction: </a:t>
            </a:r>
            <a:endParaRPr lang="en-US" sz="2400" dirty="0" smtClean="0"/>
          </a:p>
          <a:p>
            <a:r>
              <a:rPr lang="en-US" sz="2400" dirty="0" smtClean="0"/>
              <a:t>				</a:t>
            </a:r>
            <a:r>
              <a:rPr lang="en-US" sz="2400" dirty="0"/>
              <a:t>	</a:t>
            </a:r>
            <a:r>
              <a:rPr lang="en-US" sz="2400" dirty="0" smtClean="0"/>
              <a:t>	masturbation </a:t>
            </a:r>
            <a:r>
              <a:rPr lang="en-US" sz="2400" dirty="0"/>
              <a:t>and masochism. </a:t>
            </a:r>
            <a:endParaRPr lang="en-US" sz="2400" dirty="0" smtClean="0"/>
          </a:p>
          <a:p>
            <a:endParaRPr lang="en-US" sz="2400" dirty="0" smtClean="0"/>
          </a:p>
          <a:p>
            <a:r>
              <a:rPr lang="en-US" sz="2400" dirty="0"/>
              <a:t>	</a:t>
            </a:r>
            <a:r>
              <a:rPr lang="en-US" sz="2400" dirty="0" smtClean="0"/>
              <a:t>Early </a:t>
            </a:r>
            <a:r>
              <a:rPr lang="en-US" sz="2400" dirty="0"/>
              <a:t>in life Kinsey became what we would describe today as a “sex addict.” </a:t>
            </a:r>
            <a:endParaRPr lang="en-US" sz="2400" dirty="0" smtClean="0"/>
          </a:p>
          <a:p>
            <a:r>
              <a:rPr lang="en-US" sz="2400" dirty="0" smtClean="0"/>
              <a:t>	And </a:t>
            </a:r>
            <a:r>
              <a:rPr lang="en-US" sz="2400" dirty="0"/>
              <a:t>yet the shame and contradiction of his moralism and his self-pleasuring lead him to punish himself with self-inflicted pain at the same time. </a:t>
            </a:r>
          </a:p>
          <a:p>
            <a:endParaRPr lang="en-US" sz="2400" dirty="0" smtClean="0"/>
          </a:p>
        </p:txBody>
      </p:sp>
    </p:spTree>
    <p:extLst>
      <p:ext uri="{BB962C8B-B14F-4D97-AF65-F5344CB8AC3E}">
        <p14:creationId xmlns:p14="http://schemas.microsoft.com/office/powerpoint/2010/main" val="11569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Now </a:t>
            </a:r>
            <a:r>
              <a:rPr lang="en-US" sz="2400" dirty="0"/>
              <a:t>this is pretty icky, so you can cover your ears for about fifteen seconds if you would like. </a:t>
            </a:r>
            <a:endParaRPr lang="en-US" sz="2400" dirty="0" smtClean="0"/>
          </a:p>
          <a:p>
            <a:r>
              <a:rPr lang="en-US" sz="2400" dirty="0"/>
              <a:t>	</a:t>
            </a:r>
            <a:r>
              <a:rPr lang="en-US" sz="2400" dirty="0" smtClean="0"/>
              <a:t>There </a:t>
            </a:r>
            <a:r>
              <a:rPr lang="en-US" sz="2400" dirty="0"/>
              <a:t>is a fascinating account told by Kinsey’s younger brother, </a:t>
            </a:r>
            <a:r>
              <a:rPr lang="en-US" sz="2400" dirty="0" smtClean="0"/>
              <a:t>Gary, </a:t>
            </a:r>
            <a:r>
              <a:rPr lang="en-US" sz="2400" dirty="0"/>
              <a:t>who many years later met the subsequent owner of their childhood home in Hoboken, New </a:t>
            </a:r>
            <a:r>
              <a:rPr lang="en-US" sz="2400" dirty="0" smtClean="0"/>
              <a:t>Jersey.</a:t>
            </a:r>
          </a:p>
          <a:p>
            <a:r>
              <a:rPr lang="en-US" sz="2400" dirty="0"/>
              <a:t>	</a:t>
            </a:r>
            <a:r>
              <a:rPr lang="en-US" sz="2400" dirty="0" smtClean="0"/>
              <a:t>The </a:t>
            </a:r>
            <a:r>
              <a:rPr lang="en-US" sz="2400" dirty="0"/>
              <a:t>younger brother told the owner about Alfred’s secret hiding place in the attic of their home. </a:t>
            </a:r>
            <a:endParaRPr lang="en-US" sz="2400" dirty="0" smtClean="0"/>
          </a:p>
          <a:p>
            <a:r>
              <a:rPr lang="en-US" sz="2400" dirty="0"/>
              <a:t>	</a:t>
            </a:r>
            <a:r>
              <a:rPr lang="en-US" sz="2400" dirty="0" smtClean="0"/>
              <a:t>The </a:t>
            </a:r>
            <a:r>
              <a:rPr lang="en-US" sz="2400" dirty="0"/>
              <a:t>new owner found the place and discovered a thin brush handle that Kinsey had inserted into his male organ to cause pain while he did his thing. </a:t>
            </a:r>
            <a:endParaRPr lang="en-US" sz="2400" dirty="0" smtClean="0"/>
          </a:p>
          <a:p>
            <a:r>
              <a:rPr lang="en-US" sz="2400" dirty="0"/>
              <a:t>	</a:t>
            </a:r>
            <a:r>
              <a:rPr lang="en-US" sz="2400" dirty="0" smtClean="0"/>
              <a:t>Kinsey’s </a:t>
            </a:r>
            <a:r>
              <a:rPr lang="en-US" sz="2400" dirty="0"/>
              <a:t>sympathetic biographer, Jones, concludes: “By late adolescence, if not before, Kinsey’s behavior was clearly pathological, satisfying every criterion of sexual perversion.” (</a:t>
            </a:r>
            <a:r>
              <a:rPr lang="en-US" sz="2400" dirty="0" err="1"/>
              <a:t>Reisman</a:t>
            </a:r>
            <a:r>
              <a:rPr lang="en-US" sz="2400" dirty="0"/>
              <a:t>, </a:t>
            </a:r>
            <a:r>
              <a:rPr lang="en-US" sz="2400" i="1" dirty="0"/>
              <a:t>Sabotage,</a:t>
            </a:r>
            <a:r>
              <a:rPr lang="en-US" sz="2400" dirty="0"/>
              <a:t> 37)</a:t>
            </a:r>
          </a:p>
        </p:txBody>
      </p:sp>
    </p:spTree>
    <p:extLst>
      <p:ext uri="{BB962C8B-B14F-4D97-AF65-F5344CB8AC3E}">
        <p14:creationId xmlns:p14="http://schemas.microsoft.com/office/powerpoint/2010/main" val="101681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548" y="-168"/>
            <a:ext cx="9134679" cy="6858168"/>
          </a:xfrm>
          <a:prstGeom prst="rect">
            <a:avLst/>
          </a:prstGeom>
        </p:spPr>
      </p:pic>
    </p:spTree>
    <p:extLst>
      <p:ext uri="{BB962C8B-B14F-4D97-AF65-F5344CB8AC3E}">
        <p14:creationId xmlns:p14="http://schemas.microsoft.com/office/powerpoint/2010/main" val="2241241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Kinsey’s other great passion in life was the outdoors and studying biology through observing creatures in the wild and collecting many specimens. </a:t>
            </a:r>
          </a:p>
          <a:p>
            <a:r>
              <a:rPr lang="en-US" sz="2400" dirty="0" smtClean="0"/>
              <a:t>	And </a:t>
            </a:r>
            <a:r>
              <a:rPr lang="en-US" sz="2400" dirty="0"/>
              <a:t>he was a very bright student, graduating high school at the top of his class, supposedly a model student, a prime example of a highly religious, highly moral young man. He didn’t even date girls.</a:t>
            </a:r>
          </a:p>
          <a:p>
            <a:r>
              <a:rPr lang="en-US" sz="2400" dirty="0"/>
              <a:t>	To please his father, he enrolled in the engineering college where his father had been a lab instructor for many years. But there he ran into a problem. </a:t>
            </a:r>
            <a:endParaRPr lang="en-US" sz="2400" dirty="0" smtClean="0"/>
          </a:p>
          <a:p>
            <a:r>
              <a:rPr lang="en-US" sz="2400" dirty="0"/>
              <a:t>	</a:t>
            </a:r>
            <a:r>
              <a:rPr lang="en-US" sz="2400" dirty="0" smtClean="0"/>
              <a:t>This </a:t>
            </a:r>
            <a:r>
              <a:rPr lang="en-US" sz="2400" dirty="0"/>
              <a:t>Eagle Scout, valedictorian of his class barely made a passing grade. He hated engineering. He wanted to study biology. </a:t>
            </a:r>
          </a:p>
        </p:txBody>
      </p:sp>
    </p:spTree>
    <p:extLst>
      <p:ext uri="{BB962C8B-B14F-4D97-AF65-F5344CB8AC3E}">
        <p14:creationId xmlns:p14="http://schemas.microsoft.com/office/powerpoint/2010/main" val="229706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After </a:t>
            </a:r>
            <a:r>
              <a:rPr lang="en-US" sz="2400" dirty="0"/>
              <a:t>two years, he enraged is father by rebelling against his wishes. He dropped out of the engineering school in New Jersey and became a student at Bowdoin College in the state of Maine, a top school in biology</a:t>
            </a:r>
            <a:r>
              <a:rPr lang="en-US" sz="2400" dirty="0" smtClean="0"/>
              <a:t>.</a:t>
            </a:r>
          </a:p>
          <a:p>
            <a:r>
              <a:rPr lang="en-US" sz="2400" dirty="0"/>
              <a:t>	</a:t>
            </a:r>
            <a:r>
              <a:rPr lang="en-US" sz="2400" dirty="0" smtClean="0"/>
              <a:t>His </a:t>
            </a:r>
            <a:r>
              <a:rPr lang="en-US" sz="2400" dirty="0"/>
              <a:t>father disowned him, financially and otherwise. </a:t>
            </a:r>
            <a:endParaRPr lang="en-US" sz="2400" dirty="0" smtClean="0"/>
          </a:p>
          <a:p>
            <a:r>
              <a:rPr lang="en-US" sz="2400" dirty="0"/>
              <a:t>	Kinsey Jr. begged student aid at the college, won a small scholarship, and worked his way through his last years of </a:t>
            </a:r>
            <a:r>
              <a:rPr lang="en-US" sz="2400" dirty="0" smtClean="0"/>
              <a:t>his undergraduate studies. </a:t>
            </a:r>
          </a:p>
          <a:p>
            <a:r>
              <a:rPr lang="en-US" sz="2400" dirty="0"/>
              <a:t>	</a:t>
            </a:r>
            <a:r>
              <a:rPr lang="en-US" sz="2400" dirty="0" smtClean="0"/>
              <a:t>He </a:t>
            </a:r>
            <a:r>
              <a:rPr lang="en-US" sz="2400" dirty="0"/>
              <a:t>graduated at the top of his program there as well, and was accepted into the prestigious </a:t>
            </a:r>
            <a:r>
              <a:rPr lang="en-US" sz="2400" dirty="0" err="1"/>
              <a:t>Bussey</a:t>
            </a:r>
            <a:r>
              <a:rPr lang="en-US" sz="2400" dirty="0"/>
              <a:t> </a:t>
            </a:r>
            <a:r>
              <a:rPr lang="en-US" sz="2400" dirty="0" smtClean="0"/>
              <a:t>Institute </a:t>
            </a:r>
            <a:r>
              <a:rPr lang="en-US" sz="2400" dirty="0"/>
              <a:t>at Harvard University in Boston. </a:t>
            </a:r>
            <a:endParaRPr lang="en-US" sz="2400" dirty="0" smtClean="0"/>
          </a:p>
          <a:p>
            <a:endParaRPr lang="en-US" sz="2400" dirty="0"/>
          </a:p>
        </p:txBody>
      </p:sp>
    </p:spTree>
    <p:extLst>
      <p:ext uri="{BB962C8B-B14F-4D97-AF65-F5344CB8AC3E}">
        <p14:creationId xmlns:p14="http://schemas.microsoft.com/office/powerpoint/2010/main" val="473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While </a:t>
            </a:r>
            <a:r>
              <a:rPr lang="en-US" sz="2400" dirty="0"/>
              <a:t>at Harvard, Kinsey joined a liberal Congregational church. </a:t>
            </a:r>
            <a:endParaRPr lang="en-US" sz="2400" dirty="0" smtClean="0"/>
          </a:p>
          <a:p>
            <a:r>
              <a:rPr lang="en-US" sz="2400" dirty="0"/>
              <a:t>	</a:t>
            </a:r>
            <a:r>
              <a:rPr lang="en-US" sz="2400" dirty="0" smtClean="0"/>
              <a:t>His </a:t>
            </a:r>
            <a:r>
              <a:rPr lang="en-US" sz="2400" dirty="0"/>
              <a:t>biographer, Jones, describes the religion as “secular evangelicalism” which aimed at “social reform.” </a:t>
            </a:r>
            <a:r>
              <a:rPr lang="en-US" sz="2400" dirty="0" smtClean="0"/>
              <a:t>Kinsey was being trained to reform society.</a:t>
            </a:r>
          </a:p>
          <a:p>
            <a:r>
              <a:rPr lang="en-US" sz="2400" dirty="0"/>
              <a:t>	</a:t>
            </a:r>
            <a:r>
              <a:rPr lang="en-US" sz="2400" dirty="0" smtClean="0"/>
              <a:t>In </a:t>
            </a:r>
            <a:r>
              <a:rPr lang="en-US" sz="2400" dirty="0"/>
              <a:t>college and graduate school Kinsey was a loner and misfit, unsociable, and this served him well as he continued to be an overachiever and workaholic. </a:t>
            </a:r>
            <a:endParaRPr lang="en-US" sz="2400" dirty="0" smtClean="0"/>
          </a:p>
          <a:p>
            <a:r>
              <a:rPr lang="en-US" sz="2400" dirty="0"/>
              <a:t>	</a:t>
            </a:r>
            <a:r>
              <a:rPr lang="en-US" sz="2400" dirty="0" smtClean="0"/>
              <a:t>He </a:t>
            </a:r>
            <a:r>
              <a:rPr lang="en-US" sz="2400" dirty="0"/>
              <a:t>had to prove himself. </a:t>
            </a:r>
          </a:p>
          <a:p>
            <a:endParaRPr lang="en-US" sz="2400" dirty="0"/>
          </a:p>
        </p:txBody>
      </p:sp>
    </p:spTree>
    <p:extLst>
      <p:ext uri="{BB962C8B-B14F-4D97-AF65-F5344CB8AC3E}">
        <p14:creationId xmlns:p14="http://schemas.microsoft.com/office/powerpoint/2010/main" val="210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569660"/>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The academic dean of the </a:t>
            </a:r>
            <a:r>
              <a:rPr lang="en-US" sz="2400" dirty="0" err="1"/>
              <a:t>Bussey</a:t>
            </a:r>
            <a:r>
              <a:rPr lang="en-US" sz="2400" dirty="0"/>
              <a:t> School was a man named </a:t>
            </a:r>
            <a:r>
              <a:rPr lang="en-US" sz="2400" dirty="0" smtClean="0"/>
              <a:t>W. M. Wheeler</a:t>
            </a:r>
            <a:r>
              <a:rPr lang="en-US" sz="2400" dirty="0"/>
              <a:t>, a world renowned author and scholar, and an atheist. </a:t>
            </a:r>
            <a:endParaRPr lang="en-US" sz="2400" dirty="0" smtClean="0"/>
          </a:p>
        </p:txBody>
      </p:sp>
    </p:spTree>
    <p:extLst>
      <p:ext uri="{BB962C8B-B14F-4D97-AF65-F5344CB8AC3E}">
        <p14:creationId xmlns:p14="http://schemas.microsoft.com/office/powerpoint/2010/main" val="207507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6531" y="-27480"/>
            <a:ext cx="5238033" cy="6885479"/>
          </a:xfrm>
          <a:prstGeom prst="rect">
            <a:avLst/>
          </a:prstGeom>
        </p:spPr>
      </p:pic>
    </p:spTree>
    <p:extLst>
      <p:ext uri="{BB962C8B-B14F-4D97-AF65-F5344CB8AC3E}">
        <p14:creationId xmlns:p14="http://schemas.microsoft.com/office/powerpoint/2010/main" val="2528689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INTRODUCTION</a:t>
            </a:r>
            <a:endParaRPr lang="en-US" sz="2400" dirty="0"/>
          </a:p>
          <a:p>
            <a:r>
              <a:rPr lang="en-US" sz="2400" dirty="0"/>
              <a:t>	Ordinarily these summer seminars would each cover different, unrelated topics. But this year is unique. </a:t>
            </a:r>
            <a:endParaRPr lang="en-US" sz="2400" dirty="0" smtClean="0"/>
          </a:p>
          <a:p>
            <a:r>
              <a:rPr lang="en-US" sz="2400" dirty="0"/>
              <a:t>	</a:t>
            </a:r>
            <a:r>
              <a:rPr lang="en-US" sz="2400" dirty="0" smtClean="0"/>
              <a:t>The </a:t>
            </a:r>
            <a:r>
              <a:rPr lang="en-US" sz="2400" dirty="0"/>
              <a:t>four seminars all deal with “The Roots of the (Moral) Revolution</a:t>
            </a:r>
            <a:r>
              <a:rPr lang="en-US" sz="2400" dirty="0" smtClean="0"/>
              <a:t>.”</a:t>
            </a:r>
          </a:p>
          <a:p>
            <a:r>
              <a:rPr lang="en-US" sz="2400" dirty="0"/>
              <a:t>	</a:t>
            </a:r>
            <a:r>
              <a:rPr lang="en-US" sz="2400" dirty="0" smtClean="0"/>
              <a:t>We </a:t>
            </a:r>
            <a:r>
              <a:rPr lang="en-US" sz="2400" dirty="0"/>
              <a:t>are examining the supposed intellectual giants who loaned seemingly scientific credence to the sexual revolution: </a:t>
            </a:r>
            <a:r>
              <a:rPr lang="en-US" sz="2400" dirty="0" smtClean="0"/>
              <a:t>	</a:t>
            </a:r>
          </a:p>
          <a:p>
            <a:r>
              <a:rPr lang="en-US" sz="2400" dirty="0"/>
              <a:t>	</a:t>
            </a:r>
            <a:r>
              <a:rPr lang="en-US" sz="2400" dirty="0" smtClean="0"/>
              <a:t>Sigmund </a:t>
            </a:r>
            <a:r>
              <a:rPr lang="en-US" sz="2400" dirty="0"/>
              <a:t>Freud in psychology, </a:t>
            </a:r>
            <a:endParaRPr lang="en-US" sz="2400" dirty="0" smtClean="0"/>
          </a:p>
          <a:p>
            <a:r>
              <a:rPr lang="en-US" sz="2400" dirty="0"/>
              <a:t>	</a:t>
            </a:r>
            <a:r>
              <a:rPr lang="en-US" sz="2400" dirty="0" smtClean="0"/>
              <a:t>Margaret </a:t>
            </a:r>
            <a:r>
              <a:rPr lang="en-US" sz="2400" dirty="0"/>
              <a:t>Mead in anthropology, </a:t>
            </a:r>
            <a:endParaRPr lang="en-US" sz="2400" dirty="0" smtClean="0"/>
          </a:p>
          <a:p>
            <a:r>
              <a:rPr lang="en-US" sz="2400" dirty="0"/>
              <a:t>	</a:t>
            </a:r>
            <a:r>
              <a:rPr lang="en-US" sz="2400" dirty="0" smtClean="0"/>
              <a:t>the </a:t>
            </a:r>
            <a:r>
              <a:rPr lang="en-US" sz="2400" dirty="0"/>
              <a:t>unindicted sexual predator Alfred Kinsey in biology or sexology</a:t>
            </a:r>
            <a:r>
              <a:rPr lang="en-US" sz="2400" dirty="0" smtClean="0"/>
              <a:t>,</a:t>
            </a:r>
          </a:p>
          <a:p>
            <a:r>
              <a:rPr lang="en-US" sz="2400" dirty="0" smtClean="0"/>
              <a:t> 	and </a:t>
            </a:r>
            <a:r>
              <a:rPr lang="en-US" sz="2400" dirty="0"/>
              <a:t>finally the outlier, Karl Barth in theology. </a:t>
            </a:r>
          </a:p>
          <a:p>
            <a:endParaRPr lang="en-US" sz="2400" dirty="0" smtClean="0"/>
          </a:p>
          <a:p>
            <a:r>
              <a:rPr lang="en-US" sz="2400" dirty="0"/>
              <a:t>	</a:t>
            </a:r>
            <a:endParaRPr lang="en-US" sz="2400" dirty="0" smtClean="0"/>
          </a:p>
        </p:txBody>
      </p:sp>
    </p:spTree>
    <p:extLst>
      <p:ext uri="{BB962C8B-B14F-4D97-AF65-F5344CB8AC3E}">
        <p14:creationId xmlns:p14="http://schemas.microsoft.com/office/powerpoint/2010/main" val="19610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Kinsey’s </a:t>
            </a:r>
            <a:r>
              <a:rPr lang="en-US" sz="2400" dirty="0"/>
              <a:t>biographer, Jones, suggests that Wheeler became a substitute father to Kinsey. </a:t>
            </a:r>
            <a:endParaRPr lang="en-US" sz="2400" dirty="0" smtClean="0"/>
          </a:p>
          <a:p>
            <a:r>
              <a:rPr lang="en-US" sz="2400" dirty="0"/>
              <a:t>	</a:t>
            </a:r>
            <a:r>
              <a:rPr lang="en-US" sz="2400" dirty="0" smtClean="0"/>
              <a:t>His </a:t>
            </a:r>
            <a:r>
              <a:rPr lang="en-US" sz="2400" dirty="0"/>
              <a:t>time at Harvard completed his break from his real father, and he became an atheist himself, rejecting the traditional (he would say “repressed”) morality of his father. </a:t>
            </a:r>
          </a:p>
          <a:p>
            <a:r>
              <a:rPr lang="en-US" sz="2400" dirty="0"/>
              <a:t>	Upon receiving his doctorate, Kinsey accepted a job as biology professor at the small, Midwestern Indiana University in Bloomington. </a:t>
            </a:r>
            <a:endParaRPr lang="en-US" sz="2400" dirty="0" smtClean="0"/>
          </a:p>
          <a:p>
            <a:r>
              <a:rPr lang="en-US" sz="2400" dirty="0"/>
              <a:t>	</a:t>
            </a:r>
            <a:r>
              <a:rPr lang="en-US" sz="2400" dirty="0" smtClean="0"/>
              <a:t>And </a:t>
            </a:r>
            <a:r>
              <a:rPr lang="en-US" sz="2400" dirty="0"/>
              <a:t>he was a man on a mission. </a:t>
            </a:r>
            <a:endParaRPr lang="en-US" sz="2400" dirty="0" smtClean="0"/>
          </a:p>
          <a:p>
            <a:r>
              <a:rPr lang="en-US" sz="2400" dirty="0"/>
              <a:t>	</a:t>
            </a:r>
            <a:r>
              <a:rPr lang="en-US" sz="2400" dirty="0" smtClean="0"/>
              <a:t>It </a:t>
            </a:r>
            <a:r>
              <a:rPr lang="en-US" sz="2400" dirty="0"/>
              <a:t>was to destroy the prevailing morality of the day and replace it with complete sexual freedom. Kinsey now had a degree and a platform, both to act out his personal sexual fantasies, but also to overturn the prevailing morality of his day which </a:t>
            </a:r>
            <a:r>
              <a:rPr lang="en-US" sz="2400" dirty="0" smtClean="0"/>
              <a:t>had condemned </a:t>
            </a:r>
            <a:r>
              <a:rPr lang="en-US" sz="2400" dirty="0"/>
              <a:t>him.</a:t>
            </a:r>
          </a:p>
        </p:txBody>
      </p:sp>
    </p:spTree>
    <p:extLst>
      <p:ext uri="{BB962C8B-B14F-4D97-AF65-F5344CB8AC3E}">
        <p14:creationId xmlns:p14="http://schemas.microsoft.com/office/powerpoint/2010/main" val="192849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200329"/>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 quickly married the first girl he dated, Clara </a:t>
            </a:r>
            <a:r>
              <a:rPr lang="en-US" sz="2400" dirty="0" err="1"/>
              <a:t>MacMillen</a:t>
            </a:r>
            <a:r>
              <a:rPr lang="en-US" sz="2400" dirty="0"/>
              <a:t>. </a:t>
            </a:r>
            <a:endParaRPr lang="en-US" sz="2400" dirty="0" smtClean="0"/>
          </a:p>
        </p:txBody>
      </p:sp>
    </p:spTree>
    <p:extLst>
      <p:ext uri="{BB962C8B-B14F-4D97-AF65-F5344CB8AC3E}">
        <p14:creationId xmlns:p14="http://schemas.microsoft.com/office/powerpoint/2010/main" val="3655827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Her </a:t>
            </a:r>
            <a:r>
              <a:rPr lang="en-US" sz="2400" dirty="0"/>
              <a:t>parents were indifferent toward religion. </a:t>
            </a:r>
            <a:endParaRPr lang="en-US" sz="2400" dirty="0" smtClean="0"/>
          </a:p>
          <a:p>
            <a:r>
              <a:rPr lang="en-US" sz="2400" dirty="0"/>
              <a:t>	</a:t>
            </a:r>
            <a:r>
              <a:rPr lang="en-US" sz="2400" dirty="0" smtClean="0"/>
              <a:t>She </a:t>
            </a:r>
            <a:r>
              <a:rPr lang="en-US" sz="2400" dirty="0"/>
              <a:t>described them as “inactive Protestants.” </a:t>
            </a:r>
            <a:endParaRPr lang="en-US" sz="2400" dirty="0" smtClean="0"/>
          </a:p>
          <a:p>
            <a:r>
              <a:rPr lang="en-US" sz="2400" dirty="0"/>
              <a:t>	</a:t>
            </a:r>
            <a:r>
              <a:rPr lang="en-US" sz="2400" dirty="0" smtClean="0"/>
              <a:t>Clara </a:t>
            </a:r>
            <a:r>
              <a:rPr lang="en-US" sz="2400" dirty="0"/>
              <a:t>described herself as a “free thinker,” and she worried that Kinsey might be “too churchy.” </a:t>
            </a:r>
            <a:endParaRPr lang="en-US" sz="2400" dirty="0" smtClean="0"/>
          </a:p>
          <a:p>
            <a:r>
              <a:rPr lang="en-US" sz="2400" dirty="0"/>
              <a:t>	</a:t>
            </a:r>
            <a:r>
              <a:rPr lang="en-US" sz="2400" dirty="0" smtClean="0"/>
              <a:t>After </a:t>
            </a:r>
            <a:r>
              <a:rPr lang="en-US" sz="2400" dirty="0"/>
              <a:t>the wedding, Kinsey took his new wife on a honeymoon: a days-long, grueling mountain hike in the snow, forcing her to march into exhaustion. </a:t>
            </a:r>
            <a:endParaRPr lang="en-US" sz="2400" dirty="0" smtClean="0"/>
          </a:p>
          <a:p>
            <a:r>
              <a:rPr lang="en-US" sz="2400" dirty="0"/>
              <a:t>	</a:t>
            </a:r>
            <a:r>
              <a:rPr lang="en-US" sz="2400" dirty="0" smtClean="0"/>
              <a:t>The </a:t>
            </a:r>
            <a:r>
              <a:rPr lang="en-US" sz="2400" dirty="0"/>
              <a:t>marriage was not consummated for months. </a:t>
            </a:r>
            <a:endParaRPr lang="en-US" sz="2400" dirty="0" smtClean="0"/>
          </a:p>
          <a:p>
            <a:r>
              <a:rPr lang="en-US" sz="2400" dirty="0"/>
              <a:t>	</a:t>
            </a:r>
            <a:r>
              <a:rPr lang="en-US" sz="2400" dirty="0" smtClean="0"/>
              <a:t>Eventually </a:t>
            </a:r>
            <a:r>
              <a:rPr lang="en-US" sz="2400" dirty="0"/>
              <a:t>Clara was sent to the doctor and with some adjustments, the marriage was completed. </a:t>
            </a:r>
            <a:endParaRPr lang="en-US" sz="2400" dirty="0" smtClean="0"/>
          </a:p>
          <a:p>
            <a:r>
              <a:rPr lang="en-US" sz="2400" dirty="0"/>
              <a:t>	</a:t>
            </a:r>
            <a:r>
              <a:rPr lang="en-US" sz="2400" dirty="0" smtClean="0"/>
              <a:t>But </a:t>
            </a:r>
            <a:r>
              <a:rPr lang="en-US" sz="2400" dirty="0"/>
              <a:t>if Kinsey hoped that marriage would cure his homosexual desires, he was mistaken. </a:t>
            </a:r>
          </a:p>
        </p:txBody>
      </p:sp>
    </p:spTree>
    <p:extLst>
      <p:ext uri="{BB962C8B-B14F-4D97-AF65-F5344CB8AC3E}">
        <p14:creationId xmlns:p14="http://schemas.microsoft.com/office/powerpoint/2010/main" val="22216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Kinsey’s biographer, Jones, points out that as Kinsey lost his religious beliefs they were replaced with a new religion: science. Kinsey became convinced that science was “the best hope of mankind.” </a:t>
            </a:r>
            <a:endParaRPr lang="en-US" sz="2400" dirty="0" smtClean="0"/>
          </a:p>
          <a:p>
            <a:r>
              <a:rPr lang="en-US" sz="2400" dirty="0"/>
              <a:t>	</a:t>
            </a:r>
            <a:r>
              <a:rPr lang="en-US" sz="2400" dirty="0" smtClean="0"/>
              <a:t>Kinsey </a:t>
            </a:r>
            <a:r>
              <a:rPr lang="en-US" sz="2400" dirty="0"/>
              <a:t>was an active proponent of “eugenics,” breeding unwanted traits out of the human race by sterilizing “undesirables,” a program that was forced upon </a:t>
            </a:r>
            <a:r>
              <a:rPr lang="en-US" sz="2400" dirty="0" smtClean="0"/>
              <a:t>thousands </a:t>
            </a:r>
            <a:r>
              <a:rPr lang="en-US" sz="2400" dirty="0"/>
              <a:t>of people, mostly young women, in the early decades of the 1900s. </a:t>
            </a:r>
            <a:endParaRPr lang="en-US" sz="2400" dirty="0" smtClean="0"/>
          </a:p>
          <a:p>
            <a:r>
              <a:rPr lang="en-US" sz="2400" dirty="0"/>
              <a:t>	</a:t>
            </a:r>
            <a:r>
              <a:rPr lang="en-US" sz="2400" dirty="0" smtClean="0"/>
              <a:t>In </a:t>
            </a:r>
            <a:r>
              <a:rPr lang="en-US" sz="2400" dirty="0"/>
              <a:t>this he was in complete sympathy with Margaret Sanger, the founder of Planned Parenthood, the patron saint of abortion on demand, another eugenicist. </a:t>
            </a:r>
          </a:p>
        </p:txBody>
      </p:sp>
    </p:spTree>
    <p:extLst>
      <p:ext uri="{BB962C8B-B14F-4D97-AF65-F5344CB8AC3E}">
        <p14:creationId xmlns:p14="http://schemas.microsoft.com/office/powerpoint/2010/main" val="15607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6765685" cy="4722125"/>
          </a:xfrm>
          <a:prstGeom prst="rect">
            <a:avLst/>
          </a:prstGeom>
        </p:spPr>
      </p:pic>
      <p:pic>
        <p:nvPicPr>
          <p:cNvPr id="3" name="Picture 2"/>
          <p:cNvPicPr>
            <a:picLocks noChangeAspect="1"/>
          </p:cNvPicPr>
          <p:nvPr/>
        </p:nvPicPr>
        <p:blipFill>
          <a:blip r:embed="rId3"/>
          <a:stretch>
            <a:fillRect/>
          </a:stretch>
        </p:blipFill>
        <p:spPr>
          <a:xfrm>
            <a:off x="7588155" y="-20199"/>
            <a:ext cx="4603845" cy="6878200"/>
          </a:xfrm>
          <a:prstGeom prst="rect">
            <a:avLst/>
          </a:prstGeom>
        </p:spPr>
      </p:pic>
    </p:spTree>
    <p:extLst>
      <p:ext uri="{BB962C8B-B14F-4D97-AF65-F5344CB8AC3E}">
        <p14:creationId xmlns:p14="http://schemas.microsoft.com/office/powerpoint/2010/main" val="3043637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 utterly rejected religion. </a:t>
            </a:r>
            <a:endParaRPr lang="en-US" sz="2400" dirty="0" smtClean="0"/>
          </a:p>
          <a:p>
            <a:r>
              <a:rPr lang="en-US" sz="2400" dirty="0"/>
              <a:t>	</a:t>
            </a:r>
            <a:r>
              <a:rPr lang="en-US" sz="2400" dirty="0" smtClean="0"/>
              <a:t>He </a:t>
            </a:r>
            <a:r>
              <a:rPr lang="en-US" sz="2400" dirty="0"/>
              <a:t>sought to raise his children toward secularism. He also wanted them to be quite free in their thoughts about sexuality. </a:t>
            </a:r>
            <a:endParaRPr lang="en-US" sz="2400" dirty="0" smtClean="0"/>
          </a:p>
          <a:p>
            <a:r>
              <a:rPr lang="en-US" sz="2400" dirty="0"/>
              <a:t>	</a:t>
            </a:r>
            <a:r>
              <a:rPr lang="en-US" sz="2400" dirty="0" smtClean="0"/>
              <a:t>For </a:t>
            </a:r>
            <a:r>
              <a:rPr lang="en-US" sz="2400" dirty="0"/>
              <a:t>example, Kinsey regularly shaved in the nude while his young daughter watched him. </a:t>
            </a:r>
            <a:endParaRPr lang="en-US" sz="2400" dirty="0" smtClean="0"/>
          </a:p>
          <a:p>
            <a:r>
              <a:rPr lang="en-US" sz="2400" dirty="0"/>
              <a:t>	</a:t>
            </a:r>
            <a:r>
              <a:rPr lang="en-US" sz="2400" dirty="0" smtClean="0"/>
              <a:t>I </a:t>
            </a:r>
            <a:r>
              <a:rPr lang="en-US" sz="2400" dirty="0"/>
              <a:t>think this is actually a felony according to Iowa law, “indecent exposure” and “contributing to the delinquency of a minor.” </a:t>
            </a:r>
            <a:endParaRPr lang="en-US" sz="2400" dirty="0" smtClean="0"/>
          </a:p>
          <a:p>
            <a:r>
              <a:rPr lang="en-US" sz="2400" dirty="0"/>
              <a:t>	</a:t>
            </a:r>
            <a:r>
              <a:rPr lang="en-US" sz="2400" dirty="0" smtClean="0"/>
              <a:t>On </a:t>
            </a:r>
            <a:r>
              <a:rPr lang="en-US" sz="2400" dirty="0"/>
              <a:t>their camping trips, the whole family would often disrobe and bathe together in streams in the nude. </a:t>
            </a:r>
          </a:p>
        </p:txBody>
      </p:sp>
    </p:spTree>
    <p:extLst>
      <p:ext uri="{BB962C8B-B14F-4D97-AF65-F5344CB8AC3E}">
        <p14:creationId xmlns:p14="http://schemas.microsoft.com/office/powerpoint/2010/main" val="16673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Kinsey carefully selected and groomed candidates as his graduate students, all young, attractive, white, Anglo-Saxon men who accompanied him on his nationwide field trips. </a:t>
            </a:r>
            <a:endParaRPr lang="en-US" sz="2400" dirty="0" smtClean="0"/>
          </a:p>
          <a:p>
            <a:r>
              <a:rPr lang="en-US" sz="2400" dirty="0"/>
              <a:t>	</a:t>
            </a:r>
          </a:p>
        </p:txBody>
      </p:sp>
    </p:spTree>
    <p:extLst>
      <p:ext uri="{BB962C8B-B14F-4D97-AF65-F5344CB8AC3E}">
        <p14:creationId xmlns:p14="http://schemas.microsoft.com/office/powerpoint/2010/main" val="2947766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0"/>
            <a:ext cx="10972798" cy="6857999"/>
          </a:xfrm>
          <a:prstGeom prst="rect">
            <a:avLst/>
          </a:prstGeom>
        </p:spPr>
      </p:pic>
    </p:spTree>
    <p:extLst>
      <p:ext uri="{BB962C8B-B14F-4D97-AF65-F5344CB8AC3E}">
        <p14:creationId xmlns:p14="http://schemas.microsoft.com/office/powerpoint/2010/main" val="2344921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He </a:t>
            </a:r>
            <a:r>
              <a:rPr lang="en-US" sz="2400" dirty="0"/>
              <a:t>had the odd habit of walking around the camp naked. </a:t>
            </a:r>
            <a:endParaRPr lang="en-US" sz="2400" dirty="0" smtClean="0"/>
          </a:p>
          <a:p>
            <a:r>
              <a:rPr lang="en-US" sz="2400" dirty="0"/>
              <a:t>	</a:t>
            </a:r>
            <a:r>
              <a:rPr lang="en-US" sz="2400" dirty="0" smtClean="0"/>
              <a:t>He </a:t>
            </a:r>
            <a:r>
              <a:rPr lang="en-US" sz="2400" dirty="0"/>
              <a:t>required his men to bathe or shower everyday while he watched. </a:t>
            </a:r>
            <a:endParaRPr lang="en-US" sz="2400" dirty="0" smtClean="0"/>
          </a:p>
          <a:p>
            <a:r>
              <a:rPr lang="en-US" sz="2400" dirty="0" smtClean="0"/>
              <a:t>	Kinsey </a:t>
            </a:r>
            <a:r>
              <a:rPr lang="en-US" sz="2400" dirty="0"/>
              <a:t>would direct the talk around the campfire at night to graphic discussions of sex techniques, often ending in group, well, you know. </a:t>
            </a:r>
            <a:endParaRPr lang="en-US" sz="2400" dirty="0" smtClean="0"/>
          </a:p>
          <a:p>
            <a:r>
              <a:rPr lang="en-US" sz="2400" dirty="0"/>
              <a:t>	</a:t>
            </a:r>
            <a:r>
              <a:rPr lang="en-US" sz="2400" dirty="0" smtClean="0"/>
              <a:t>He </a:t>
            </a:r>
            <a:r>
              <a:rPr lang="en-US" sz="2400" dirty="0"/>
              <a:t>was clearly seducing these young men, some willingly, some under coercion as their domineering supervisor. </a:t>
            </a:r>
            <a:endParaRPr lang="en-US" sz="2400" dirty="0" smtClean="0"/>
          </a:p>
          <a:p>
            <a:r>
              <a:rPr lang="en-US" sz="2400" dirty="0"/>
              <a:t>	</a:t>
            </a:r>
            <a:r>
              <a:rPr lang="en-US" sz="2400" dirty="0" smtClean="0"/>
              <a:t>At </a:t>
            </a:r>
            <a:r>
              <a:rPr lang="en-US" sz="2400" dirty="0"/>
              <a:t>a single word from Kinsey, they could be fired from their position, no degree, and no questions asked. </a:t>
            </a:r>
            <a:endParaRPr lang="en-US" sz="2400" dirty="0" smtClean="0"/>
          </a:p>
          <a:p>
            <a:r>
              <a:rPr lang="en-US" sz="2400" dirty="0"/>
              <a:t>	</a:t>
            </a:r>
            <a:r>
              <a:rPr lang="en-US" sz="2400" dirty="0" smtClean="0"/>
              <a:t>As </a:t>
            </a:r>
            <a:r>
              <a:rPr lang="en-US" sz="2400" dirty="0"/>
              <a:t>rewards to the compliant, he would offer the sexual services of his wife, Clara. </a:t>
            </a:r>
          </a:p>
        </p:txBody>
      </p:sp>
    </p:spTree>
    <p:extLst>
      <p:ext uri="{BB962C8B-B14F-4D97-AF65-F5344CB8AC3E}">
        <p14:creationId xmlns:p14="http://schemas.microsoft.com/office/powerpoint/2010/main" val="263838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After they had graduated, Kinsey kept up with several of his “stable” of young men and frequently begged them to come visit and to stay in his home. Some complied. </a:t>
            </a:r>
            <a:endParaRPr lang="en-US" sz="2400" dirty="0" smtClean="0"/>
          </a:p>
          <a:p>
            <a:r>
              <a:rPr lang="en-US" sz="2400" dirty="0"/>
              <a:t>	</a:t>
            </a:r>
            <a:r>
              <a:rPr lang="en-US" sz="2400" dirty="0" smtClean="0"/>
              <a:t>One </a:t>
            </a:r>
            <a:r>
              <a:rPr lang="en-US" sz="2400" dirty="0"/>
              <a:t>student named Osmond </a:t>
            </a:r>
            <a:r>
              <a:rPr lang="en-US" sz="2400" dirty="0" err="1"/>
              <a:t>Breland</a:t>
            </a:r>
            <a:r>
              <a:rPr lang="en-US" sz="2400" dirty="0"/>
              <a:t> came for a visit with his wife</a:t>
            </a:r>
            <a:r>
              <a:rPr lang="en-US" sz="2400" dirty="0" smtClean="0"/>
              <a:t>.</a:t>
            </a:r>
          </a:p>
          <a:p>
            <a:r>
              <a:rPr lang="en-US" sz="2400" dirty="0"/>
              <a:t>	</a:t>
            </a:r>
            <a:r>
              <a:rPr lang="en-US" sz="2400" dirty="0" smtClean="0"/>
              <a:t> </a:t>
            </a:r>
            <a:r>
              <a:rPr lang="en-US" sz="2400" dirty="0"/>
              <a:t>What happened is unknown, but over fifty years later, his wife, Nellie </a:t>
            </a:r>
            <a:r>
              <a:rPr lang="en-US" sz="2400" dirty="0" err="1"/>
              <a:t>Breland</a:t>
            </a:r>
            <a:r>
              <a:rPr lang="en-US" sz="2400" dirty="0"/>
              <a:t> finally said of Kinsey, </a:t>
            </a:r>
            <a:endParaRPr lang="en-US" sz="2400" dirty="0" smtClean="0"/>
          </a:p>
          <a:p>
            <a:r>
              <a:rPr lang="en-US" sz="2400" dirty="0"/>
              <a:t>	</a:t>
            </a:r>
            <a:r>
              <a:rPr lang="en-US" sz="2400" dirty="0" smtClean="0"/>
              <a:t>“</a:t>
            </a:r>
            <a:r>
              <a:rPr lang="en-US" sz="2400" dirty="0"/>
              <a:t>He was a dirty old man. He really hurt us. We were just kids from Mississippi. We didn’t know anything.” </a:t>
            </a:r>
            <a:endParaRPr lang="en-US" sz="2400" dirty="0" smtClean="0"/>
          </a:p>
          <a:p>
            <a:r>
              <a:rPr lang="en-US" sz="2400" dirty="0"/>
              <a:t>	</a:t>
            </a:r>
            <a:r>
              <a:rPr lang="en-US" sz="2400" dirty="0" smtClean="0"/>
              <a:t>After </a:t>
            </a:r>
            <a:r>
              <a:rPr lang="en-US" sz="2400" dirty="0"/>
              <a:t>one visit, they never returned. </a:t>
            </a:r>
          </a:p>
        </p:txBody>
      </p:sp>
    </p:spTree>
    <p:extLst>
      <p:ext uri="{BB962C8B-B14F-4D97-AF65-F5344CB8AC3E}">
        <p14:creationId xmlns:p14="http://schemas.microsoft.com/office/powerpoint/2010/main" val="30087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349" y="175004"/>
            <a:ext cx="1828800" cy="2495550"/>
          </a:xfrm>
          <a:prstGeom prst="rect">
            <a:avLst/>
          </a:prstGeom>
        </p:spPr>
      </p:pic>
      <p:pic>
        <p:nvPicPr>
          <p:cNvPr id="3" name="Picture 2"/>
          <p:cNvPicPr>
            <a:picLocks noChangeAspect="1"/>
          </p:cNvPicPr>
          <p:nvPr/>
        </p:nvPicPr>
        <p:blipFill>
          <a:blip r:embed="rId3"/>
          <a:stretch>
            <a:fillRect/>
          </a:stretch>
        </p:blipFill>
        <p:spPr>
          <a:xfrm>
            <a:off x="3209641" y="289304"/>
            <a:ext cx="1924050" cy="2381250"/>
          </a:xfrm>
          <a:prstGeom prst="rect">
            <a:avLst/>
          </a:prstGeom>
        </p:spPr>
      </p:pic>
      <p:pic>
        <p:nvPicPr>
          <p:cNvPr id="4" name="Picture 3"/>
          <p:cNvPicPr>
            <a:picLocks noChangeAspect="1"/>
          </p:cNvPicPr>
          <p:nvPr/>
        </p:nvPicPr>
        <p:blipFill>
          <a:blip r:embed="rId4"/>
          <a:stretch>
            <a:fillRect/>
          </a:stretch>
        </p:blipFill>
        <p:spPr>
          <a:xfrm>
            <a:off x="6330856" y="175004"/>
            <a:ext cx="1905000" cy="2400300"/>
          </a:xfrm>
          <a:prstGeom prst="rect">
            <a:avLst/>
          </a:prstGeom>
        </p:spPr>
      </p:pic>
      <p:pic>
        <p:nvPicPr>
          <p:cNvPr id="5" name="Picture 4"/>
          <p:cNvPicPr>
            <a:picLocks noChangeAspect="1"/>
          </p:cNvPicPr>
          <p:nvPr/>
        </p:nvPicPr>
        <p:blipFill>
          <a:blip r:embed="rId5"/>
          <a:stretch>
            <a:fillRect/>
          </a:stretch>
        </p:blipFill>
        <p:spPr>
          <a:xfrm>
            <a:off x="9433021" y="208341"/>
            <a:ext cx="1800225" cy="2543175"/>
          </a:xfrm>
          <a:prstGeom prst="rect">
            <a:avLst/>
          </a:prstGeom>
        </p:spPr>
      </p:pic>
      <p:pic>
        <p:nvPicPr>
          <p:cNvPr id="6" name="Picture 5"/>
          <p:cNvPicPr>
            <a:picLocks noChangeAspect="1"/>
          </p:cNvPicPr>
          <p:nvPr/>
        </p:nvPicPr>
        <p:blipFill>
          <a:blip r:embed="rId6"/>
          <a:stretch>
            <a:fillRect/>
          </a:stretch>
        </p:blipFill>
        <p:spPr>
          <a:xfrm>
            <a:off x="355908" y="3531642"/>
            <a:ext cx="1866900" cy="2457450"/>
          </a:xfrm>
          <a:prstGeom prst="rect">
            <a:avLst/>
          </a:prstGeom>
        </p:spPr>
      </p:pic>
      <p:pic>
        <p:nvPicPr>
          <p:cNvPr id="7" name="Picture 6"/>
          <p:cNvPicPr>
            <a:picLocks noChangeAspect="1"/>
          </p:cNvPicPr>
          <p:nvPr/>
        </p:nvPicPr>
        <p:blipFill>
          <a:blip r:embed="rId7"/>
          <a:stretch>
            <a:fillRect/>
          </a:stretch>
        </p:blipFill>
        <p:spPr>
          <a:xfrm>
            <a:off x="3295366" y="3531642"/>
            <a:ext cx="1752600" cy="2619375"/>
          </a:xfrm>
          <a:prstGeom prst="rect">
            <a:avLst/>
          </a:prstGeom>
        </p:spPr>
      </p:pic>
      <p:pic>
        <p:nvPicPr>
          <p:cNvPr id="8" name="Picture 7"/>
          <p:cNvPicPr>
            <a:picLocks noChangeAspect="1"/>
          </p:cNvPicPr>
          <p:nvPr/>
        </p:nvPicPr>
        <p:blipFill>
          <a:blip r:embed="rId8"/>
          <a:stretch>
            <a:fillRect/>
          </a:stretch>
        </p:blipFill>
        <p:spPr>
          <a:xfrm>
            <a:off x="6330857" y="3483590"/>
            <a:ext cx="2024614" cy="2667428"/>
          </a:xfrm>
          <a:prstGeom prst="rect">
            <a:avLst/>
          </a:prstGeom>
        </p:spPr>
      </p:pic>
      <p:pic>
        <p:nvPicPr>
          <p:cNvPr id="9" name="Picture 8"/>
          <p:cNvPicPr>
            <a:picLocks noChangeAspect="1"/>
          </p:cNvPicPr>
          <p:nvPr/>
        </p:nvPicPr>
        <p:blipFill>
          <a:blip r:embed="rId9"/>
          <a:stretch>
            <a:fillRect/>
          </a:stretch>
        </p:blipFill>
        <p:spPr>
          <a:xfrm>
            <a:off x="9296614" y="3483589"/>
            <a:ext cx="2026418" cy="2667428"/>
          </a:xfrm>
          <a:prstGeom prst="rect">
            <a:avLst/>
          </a:prstGeom>
        </p:spPr>
      </p:pic>
    </p:spTree>
    <p:extLst>
      <p:ext uri="{BB962C8B-B14F-4D97-AF65-F5344CB8AC3E}">
        <p14:creationId xmlns:p14="http://schemas.microsoft.com/office/powerpoint/2010/main" val="2399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In recent years, many Hollywood movie producers have come under fire for the so-called “casting couch.” </a:t>
            </a:r>
            <a:endParaRPr lang="en-US" sz="2400" dirty="0" smtClean="0"/>
          </a:p>
          <a:p>
            <a:r>
              <a:rPr lang="en-US" sz="2400" dirty="0"/>
              <a:t>	</a:t>
            </a:r>
            <a:r>
              <a:rPr lang="en-US" sz="2400" dirty="0" smtClean="0"/>
              <a:t>Attractive</a:t>
            </a:r>
            <a:r>
              <a:rPr lang="en-US" sz="2400" dirty="0"/>
              <a:t>, aspiring young actresses would be delivered to these reprehensible predators and promised roles or even careers if they would act out sexually for them and with them. </a:t>
            </a:r>
            <a:endParaRPr lang="en-US" sz="2400" dirty="0" smtClean="0"/>
          </a:p>
          <a:p>
            <a:r>
              <a:rPr lang="en-US" sz="2400" dirty="0"/>
              <a:t>	</a:t>
            </a:r>
            <a:r>
              <a:rPr lang="en-US" sz="2400" dirty="0" smtClean="0"/>
              <a:t>Then </a:t>
            </a:r>
            <a:r>
              <a:rPr lang="en-US" sz="2400" dirty="0"/>
              <a:t>they were cast, not in movies, but cast aside. </a:t>
            </a:r>
            <a:endParaRPr lang="en-US" sz="2400" dirty="0" smtClean="0"/>
          </a:p>
          <a:p>
            <a:r>
              <a:rPr lang="en-US" sz="2400" dirty="0"/>
              <a:t>	</a:t>
            </a:r>
            <a:r>
              <a:rPr lang="en-US" sz="2400" dirty="0" smtClean="0"/>
              <a:t>Harvey </a:t>
            </a:r>
            <a:r>
              <a:rPr lang="en-US" sz="2400" dirty="0"/>
              <a:t>Weinstein has been arrested for such behavior. </a:t>
            </a:r>
            <a:endParaRPr lang="en-US" sz="2400" dirty="0" smtClean="0"/>
          </a:p>
        </p:txBody>
      </p:sp>
    </p:spTree>
    <p:extLst>
      <p:ext uri="{BB962C8B-B14F-4D97-AF65-F5344CB8AC3E}">
        <p14:creationId xmlns:p14="http://schemas.microsoft.com/office/powerpoint/2010/main" val="30908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But </a:t>
            </a:r>
            <a:r>
              <a:rPr lang="en-US" sz="2400" dirty="0"/>
              <a:t>Alfred Kinsey had his “casting tent or sleeping bag” and seduced many young men with the promise of academic degrees. </a:t>
            </a:r>
            <a:endParaRPr lang="en-US" sz="2400" dirty="0" smtClean="0"/>
          </a:p>
          <a:p>
            <a:r>
              <a:rPr lang="en-US" sz="2400" dirty="0"/>
              <a:t>	</a:t>
            </a:r>
            <a:r>
              <a:rPr lang="en-US" sz="2400" dirty="0" smtClean="0"/>
              <a:t>And </a:t>
            </a:r>
            <a:r>
              <a:rPr lang="en-US" sz="2400" dirty="0"/>
              <a:t>yet he is one of the architects of the current sexual revolution. </a:t>
            </a:r>
            <a:endParaRPr lang="en-US" sz="2400" dirty="0" smtClean="0"/>
          </a:p>
          <a:p>
            <a:r>
              <a:rPr lang="en-US" sz="2400" dirty="0"/>
              <a:t>	</a:t>
            </a:r>
            <a:r>
              <a:rPr lang="en-US" sz="2400" dirty="0" smtClean="0"/>
              <a:t>(He </a:t>
            </a:r>
            <a:r>
              <a:rPr lang="en-US" sz="2400" dirty="0"/>
              <a:t>also was a pornographic film producer of sorts, so the analogy </a:t>
            </a:r>
            <a:r>
              <a:rPr lang="en-US" sz="2400" dirty="0" smtClean="0"/>
              <a:t>to Weinstein is </a:t>
            </a:r>
            <a:r>
              <a:rPr lang="en-US" sz="2400" dirty="0"/>
              <a:t>even closer</a:t>
            </a:r>
            <a:r>
              <a:rPr lang="en-US" sz="2400" dirty="0" smtClean="0"/>
              <a:t>.)</a:t>
            </a:r>
            <a:endParaRPr lang="en-US" sz="2400" dirty="0"/>
          </a:p>
        </p:txBody>
      </p:sp>
    </p:spTree>
    <p:extLst>
      <p:ext uri="{BB962C8B-B14F-4D97-AF65-F5344CB8AC3E}">
        <p14:creationId xmlns:p14="http://schemas.microsoft.com/office/powerpoint/2010/main" val="302985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After a changing of the guard in the old administration at Indiana University, including a new, young, bachelor president (a suspected homosexual) and the retirement of several of the older faculty, Kinsey became the rising star. And he saw his opportunity. </a:t>
            </a:r>
            <a:endParaRPr lang="en-US" sz="2400" dirty="0" smtClean="0"/>
          </a:p>
          <a:p>
            <a:r>
              <a:rPr lang="en-US" sz="2400" dirty="0"/>
              <a:t>	</a:t>
            </a:r>
            <a:r>
              <a:rPr lang="en-US" sz="2400" dirty="0" smtClean="0"/>
              <a:t>He </a:t>
            </a:r>
            <a:r>
              <a:rPr lang="en-US" sz="2400" dirty="0"/>
              <a:t>volunteered to teach the class on marriage (actually on sex education) to the undergrad students. Kinsey’s main work had been in entomology, the study of insects. But he felt himself completely qualified to teach on human sexuality. </a:t>
            </a:r>
            <a:endParaRPr lang="en-US" sz="2400" dirty="0" smtClean="0"/>
          </a:p>
          <a:p>
            <a:r>
              <a:rPr lang="en-US" sz="2400" dirty="0"/>
              <a:t>	</a:t>
            </a:r>
            <a:r>
              <a:rPr lang="en-US" sz="2400" dirty="0" smtClean="0"/>
              <a:t>The </a:t>
            </a:r>
            <a:r>
              <a:rPr lang="en-US" sz="2400" dirty="0"/>
              <a:t>administration agreed, and, in fact, gave Kinsey free reign over just about everything.  </a:t>
            </a:r>
          </a:p>
          <a:p>
            <a:r>
              <a:rPr lang="en-US" sz="2400" dirty="0"/>
              <a:t>	It was in this context that Kinsey began his so-called sex research. It started with hundreds, eventually many thousands of detailed sexual interviews or “sex histories.” He was ostensibly surveying the general public about their views toward sex and their sexual practices. </a:t>
            </a:r>
          </a:p>
        </p:txBody>
      </p:sp>
    </p:spTree>
    <p:extLst>
      <p:ext uri="{BB962C8B-B14F-4D97-AF65-F5344CB8AC3E}">
        <p14:creationId xmlns:p14="http://schemas.microsoft.com/office/powerpoint/2010/main" val="234126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"Voyeurism” is a condition in which one finds sexual gratification in secretly watching people in </a:t>
            </a:r>
            <a:r>
              <a:rPr lang="en-US" sz="2400" dirty="0" smtClean="0"/>
              <a:t>or listening to people describe intimate </a:t>
            </a:r>
            <a:r>
              <a:rPr lang="en-US" sz="2400" dirty="0"/>
              <a:t>situations. Kinsey was clearly a voyeur. </a:t>
            </a:r>
          </a:p>
          <a:p>
            <a:r>
              <a:rPr lang="en-US" sz="2400" dirty="0"/>
              <a:t>	Eventually, Kinsey received lucrative research grants from the National Research Council and the Rockefeller Foundation, and the Kinsey Sex Institute was born on the campus of Indiana University. </a:t>
            </a:r>
            <a:endParaRPr lang="en-US" sz="2400" dirty="0" smtClean="0"/>
          </a:p>
          <a:p>
            <a:r>
              <a:rPr lang="en-US" sz="2400" dirty="0"/>
              <a:t>	</a:t>
            </a:r>
            <a:r>
              <a:rPr lang="en-US" sz="2400" dirty="0" smtClean="0"/>
              <a:t>From </a:t>
            </a:r>
            <a:r>
              <a:rPr lang="en-US" sz="2400" dirty="0"/>
              <a:t>there, Kinsey and his team of young, attractive, white Anglo-Saxon men began to take the sex histories of anyone who was willing, conduct experiments in sexual practices, and to produce mountains of pornographic pictures and films, most in which they themselves were the movie stars. </a:t>
            </a:r>
          </a:p>
        </p:txBody>
      </p:sp>
    </p:spTree>
    <p:extLst>
      <p:ext uri="{BB962C8B-B14F-4D97-AF65-F5344CB8AC3E}">
        <p14:creationId xmlns:p14="http://schemas.microsoft.com/office/powerpoint/2010/main" val="269037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01483" cy="3794078"/>
          </a:xfrm>
          <a:prstGeom prst="rect">
            <a:avLst/>
          </a:prstGeom>
        </p:spPr>
      </p:pic>
      <p:pic>
        <p:nvPicPr>
          <p:cNvPr id="3" name="Picture 2"/>
          <p:cNvPicPr>
            <a:picLocks noChangeAspect="1"/>
          </p:cNvPicPr>
          <p:nvPr/>
        </p:nvPicPr>
        <p:blipFill>
          <a:blip r:embed="rId3"/>
          <a:stretch>
            <a:fillRect/>
          </a:stretch>
        </p:blipFill>
        <p:spPr>
          <a:xfrm>
            <a:off x="5701483" y="3177137"/>
            <a:ext cx="6490517" cy="3680863"/>
          </a:xfrm>
          <a:prstGeom prst="rect">
            <a:avLst/>
          </a:prstGeom>
        </p:spPr>
      </p:pic>
    </p:spTree>
    <p:extLst>
      <p:ext uri="{BB962C8B-B14F-4D97-AF65-F5344CB8AC3E}">
        <p14:creationId xmlns:p14="http://schemas.microsoft.com/office/powerpoint/2010/main" val="1743853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t>
            </a:r>
            <a:r>
              <a:rPr lang="en-US" sz="2400" dirty="0" smtClean="0"/>
              <a:t>Kinsey’s </a:t>
            </a:r>
            <a:r>
              <a:rPr lang="en-US" sz="2400" dirty="0"/>
              <a:t>wife was fully aware of all of this, and she would periodically appear in the attic offering dry towels and fresh baked cookies for the frolicking “researchers.” </a:t>
            </a:r>
            <a:endParaRPr lang="en-US" sz="2400" dirty="0" smtClean="0"/>
          </a:p>
          <a:p>
            <a:r>
              <a:rPr lang="en-US" sz="2400" dirty="0"/>
              <a:t>	</a:t>
            </a:r>
            <a:r>
              <a:rPr lang="en-US" sz="2400" dirty="0" smtClean="0"/>
              <a:t>According </a:t>
            </a:r>
            <a:r>
              <a:rPr lang="en-US" sz="2400" dirty="0"/>
              <a:t>to many reports, his wife was also one of Kinsey’s team of porn stars. </a:t>
            </a:r>
            <a:endParaRPr lang="en-US" sz="2400" dirty="0" smtClean="0"/>
          </a:p>
          <a:p>
            <a:r>
              <a:rPr lang="en-US" sz="2400" dirty="0"/>
              <a:t>	</a:t>
            </a:r>
            <a:r>
              <a:rPr lang="en-US" sz="2400" dirty="0" smtClean="0"/>
              <a:t>Kinsey </a:t>
            </a:r>
            <a:r>
              <a:rPr lang="en-US" sz="2400" dirty="0"/>
              <a:t>sent some of his performers to Clara’s bed: he himself had discontinued relations with her after their last child’s birth. </a:t>
            </a:r>
          </a:p>
        </p:txBody>
      </p:sp>
    </p:spTree>
    <p:extLst>
      <p:ext uri="{BB962C8B-B14F-4D97-AF65-F5344CB8AC3E}">
        <p14:creationId xmlns:p14="http://schemas.microsoft.com/office/powerpoint/2010/main" val="294820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	After conducting thousands of sex histories Kinsey came out with is first book shortly after the close of World War II. </a:t>
            </a:r>
            <a:endParaRPr lang="en-US" sz="2400" dirty="0" smtClean="0"/>
          </a:p>
          <a:p>
            <a:r>
              <a:rPr lang="en-US" sz="2400" i="1" dirty="0"/>
              <a:t>	</a:t>
            </a:r>
            <a:r>
              <a:rPr lang="en-US" sz="2400" i="1" dirty="0" smtClean="0"/>
              <a:t>Sexual </a:t>
            </a:r>
            <a:r>
              <a:rPr lang="en-US" sz="2400" i="1" dirty="0"/>
              <a:t>Behavior in the Human Male</a:t>
            </a:r>
            <a:r>
              <a:rPr lang="en-US" sz="2400" dirty="0"/>
              <a:t> appeared in 1948 and was swept off the shelves by eager readers. </a:t>
            </a:r>
            <a:endParaRPr lang="en-US" sz="2400" dirty="0" smtClean="0"/>
          </a:p>
          <a:p>
            <a:r>
              <a:rPr lang="en-US" sz="2400" dirty="0"/>
              <a:t>	</a:t>
            </a:r>
            <a:r>
              <a:rPr lang="en-US" sz="2400" dirty="0" smtClean="0"/>
              <a:t>It </a:t>
            </a:r>
            <a:r>
              <a:rPr lang="en-US" sz="2400" dirty="0"/>
              <a:t>was widely discussed. </a:t>
            </a:r>
            <a:endParaRPr lang="en-US" sz="2400" dirty="0" smtClean="0"/>
          </a:p>
          <a:p>
            <a:r>
              <a:rPr lang="en-US" sz="2400" dirty="0"/>
              <a:t>	</a:t>
            </a:r>
            <a:r>
              <a:rPr lang="en-US" sz="2400" dirty="0" smtClean="0"/>
              <a:t>Five </a:t>
            </a:r>
            <a:r>
              <a:rPr lang="en-US" sz="2400" dirty="0"/>
              <a:t>years later, the companion volume </a:t>
            </a:r>
            <a:r>
              <a:rPr lang="en-US" sz="2400" i="1" dirty="0"/>
              <a:t>Sexual Behavior in the Human Female</a:t>
            </a:r>
            <a:r>
              <a:rPr lang="en-US" sz="2400" dirty="0"/>
              <a:t> arrived in 1953. </a:t>
            </a:r>
            <a:endParaRPr lang="en-US" sz="2400" dirty="0" smtClean="0"/>
          </a:p>
          <a:p>
            <a:r>
              <a:rPr lang="en-US" sz="2400" dirty="0"/>
              <a:t>	</a:t>
            </a:r>
            <a:r>
              <a:rPr lang="en-US" sz="2400" dirty="0" smtClean="0"/>
              <a:t>Nothing </a:t>
            </a:r>
            <a:r>
              <a:rPr lang="en-US" sz="2400" dirty="0"/>
              <a:t>like this had ever been attempted before, and curious readers were enthralled. </a:t>
            </a:r>
          </a:p>
        </p:txBody>
      </p:sp>
    </p:spTree>
    <p:extLst>
      <p:ext uri="{BB962C8B-B14F-4D97-AF65-F5344CB8AC3E}">
        <p14:creationId xmlns:p14="http://schemas.microsoft.com/office/powerpoint/2010/main" val="24401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860275" cy="5145206"/>
          </a:xfrm>
          <a:prstGeom prst="rect">
            <a:avLst/>
          </a:prstGeom>
        </p:spPr>
      </p:pic>
      <p:pic>
        <p:nvPicPr>
          <p:cNvPr id="3" name="Picture 2"/>
          <p:cNvPicPr>
            <a:picLocks noChangeAspect="1"/>
          </p:cNvPicPr>
          <p:nvPr/>
        </p:nvPicPr>
        <p:blipFill>
          <a:blip r:embed="rId3"/>
          <a:stretch>
            <a:fillRect/>
          </a:stretch>
        </p:blipFill>
        <p:spPr>
          <a:xfrm>
            <a:off x="7151427" y="1657771"/>
            <a:ext cx="5040573" cy="5200229"/>
          </a:xfrm>
          <a:prstGeom prst="rect">
            <a:avLst/>
          </a:prstGeom>
        </p:spPr>
      </p:pic>
    </p:spTree>
    <p:extLst>
      <p:ext uri="{BB962C8B-B14F-4D97-AF65-F5344CB8AC3E}">
        <p14:creationId xmlns:p14="http://schemas.microsoft.com/office/powerpoint/2010/main" val="35552093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 KINSEY’S BACKGROUND AND LIFE</a:t>
            </a:r>
            <a:endParaRPr lang="en-US" sz="2400" dirty="0"/>
          </a:p>
          <a:p>
            <a:r>
              <a:rPr lang="en-US" sz="2400" dirty="0"/>
              <a:t> </a:t>
            </a:r>
            <a:endParaRPr lang="en-US" sz="2400" dirty="0" smtClean="0"/>
          </a:p>
          <a:p>
            <a:r>
              <a:rPr lang="en-US" sz="2400" dirty="0"/>
              <a:t>	Here are some of Kinsey’s claims:</a:t>
            </a:r>
          </a:p>
          <a:p>
            <a:r>
              <a:rPr lang="en-US" sz="2400" dirty="0"/>
              <a:t> </a:t>
            </a:r>
          </a:p>
          <a:p>
            <a:r>
              <a:rPr lang="en-US" sz="2400" dirty="0"/>
              <a:t>Male </a:t>
            </a:r>
          </a:p>
          <a:p>
            <a:r>
              <a:rPr lang="en-US" sz="2400" dirty="0" smtClean="0"/>
              <a:t>	67-98</a:t>
            </a:r>
            <a:r>
              <a:rPr lang="en-US" sz="2400" dirty="0"/>
              <a:t>% had premarital </a:t>
            </a:r>
            <a:r>
              <a:rPr lang="en-US" sz="2400" dirty="0" smtClean="0"/>
              <a:t>sex</a:t>
            </a:r>
          </a:p>
          <a:p>
            <a:r>
              <a:rPr lang="en-US" sz="2400" dirty="0"/>
              <a:t>	</a:t>
            </a:r>
            <a:r>
              <a:rPr lang="en-US" sz="2400" dirty="0" smtClean="0"/>
              <a:t>68</a:t>
            </a:r>
            <a:r>
              <a:rPr lang="en-US" sz="2400" dirty="0"/>
              <a:t>% had premarital sex by the age of eighteen</a:t>
            </a:r>
          </a:p>
          <a:p>
            <a:r>
              <a:rPr lang="en-US" sz="2400" dirty="0" smtClean="0"/>
              <a:t>	69</a:t>
            </a:r>
            <a:r>
              <a:rPr lang="en-US" sz="2400" dirty="0"/>
              <a:t>% of white males had at least one experience with a prostitute</a:t>
            </a:r>
          </a:p>
          <a:p>
            <a:r>
              <a:rPr lang="en-US" sz="2400" dirty="0" smtClean="0"/>
              <a:t>	50</a:t>
            </a:r>
            <a:r>
              <a:rPr lang="en-US" sz="2400" dirty="0"/>
              <a:t>% of husbands were adulterers</a:t>
            </a:r>
          </a:p>
          <a:p>
            <a:r>
              <a:rPr lang="en-US" sz="2400" dirty="0" smtClean="0"/>
              <a:t>	10-37</a:t>
            </a:r>
            <a:r>
              <a:rPr lang="en-US" sz="2400" dirty="0"/>
              <a:t>% sometimes commit homosexual acts</a:t>
            </a:r>
          </a:p>
          <a:p>
            <a:r>
              <a:rPr lang="en-US" sz="2400" dirty="0" smtClean="0"/>
              <a:t>	14</a:t>
            </a:r>
            <a:r>
              <a:rPr lang="en-US" sz="2400" dirty="0"/>
              <a:t>% performed and 30% received homosexual oral sex with climax at least once</a:t>
            </a:r>
          </a:p>
          <a:p>
            <a:r>
              <a:rPr lang="en-US" sz="2400" dirty="0" smtClean="0"/>
              <a:t>	46</a:t>
            </a:r>
            <a:r>
              <a:rPr lang="en-US" sz="2400" dirty="0"/>
              <a:t>% engaged in heterosexual and/or homosexual activities or “reacted to” both sexes in the course of their adult </a:t>
            </a:r>
            <a:r>
              <a:rPr lang="en-US" sz="2400" dirty="0" smtClean="0"/>
              <a:t>lives (bisexual)</a:t>
            </a:r>
            <a:endParaRPr lang="en-US" sz="2400" dirty="0"/>
          </a:p>
          <a:p>
            <a:r>
              <a:rPr lang="en-US" sz="2400" dirty="0" smtClean="0"/>
              <a:t>	95</a:t>
            </a:r>
            <a:r>
              <a:rPr lang="en-US" sz="2400" dirty="0"/>
              <a:t>% are sex </a:t>
            </a:r>
            <a:r>
              <a:rPr lang="en-US" sz="2400" dirty="0" smtClean="0"/>
              <a:t>offenders</a:t>
            </a:r>
            <a:r>
              <a:rPr lang="en-US" sz="2400" dirty="0"/>
              <a:t> </a:t>
            </a:r>
            <a:r>
              <a:rPr lang="en-US" sz="2400" dirty="0" smtClean="0"/>
              <a:t>(admit to committing sex crimes)</a:t>
            </a:r>
            <a:endParaRPr lang="en-US" sz="2400" dirty="0"/>
          </a:p>
        </p:txBody>
      </p:sp>
    </p:spTree>
    <p:extLst>
      <p:ext uri="{BB962C8B-B14F-4D97-AF65-F5344CB8AC3E}">
        <p14:creationId xmlns:p14="http://schemas.microsoft.com/office/powerpoint/2010/main" val="29322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370975"/>
          </a:xfrm>
          <a:prstGeom prst="rect">
            <a:avLst/>
          </a:prstGeom>
          <a:noFill/>
        </p:spPr>
        <p:txBody>
          <a:bodyPr wrap="square" rtlCol="0">
            <a:spAutoFit/>
          </a:bodyPr>
          <a:lstStyle/>
          <a:p>
            <a:r>
              <a:rPr lang="en-US" sz="2400" b="1" dirty="0"/>
              <a:t>I. KINSEY’S BACKGROUND AND LIFE</a:t>
            </a:r>
            <a:endParaRPr lang="en-US" sz="2400" dirty="0"/>
          </a:p>
          <a:p>
            <a:r>
              <a:rPr lang="en-US" sz="2400" dirty="0"/>
              <a:t>  </a:t>
            </a:r>
          </a:p>
          <a:p>
            <a:r>
              <a:rPr lang="en-US" sz="2400" dirty="0"/>
              <a:t>Female	 </a:t>
            </a:r>
          </a:p>
          <a:p>
            <a:r>
              <a:rPr lang="en-US" sz="2400" dirty="0"/>
              <a:t> </a:t>
            </a:r>
            <a:r>
              <a:rPr lang="en-US" sz="2400" dirty="0" smtClean="0"/>
              <a:t>	50</a:t>
            </a:r>
            <a:r>
              <a:rPr lang="en-US" sz="2400" dirty="0"/>
              <a:t>% had premarital sex; of these 66-77% had no regrets</a:t>
            </a:r>
          </a:p>
          <a:p>
            <a:r>
              <a:rPr lang="en-US" sz="2400" dirty="0" smtClean="0"/>
              <a:t>	26</a:t>
            </a:r>
            <a:r>
              <a:rPr lang="en-US" sz="2400" dirty="0"/>
              <a:t>% committed adultery by age 40</a:t>
            </a:r>
          </a:p>
          <a:p>
            <a:r>
              <a:rPr lang="en-US" sz="2400" dirty="0" smtClean="0"/>
              <a:t>	25</a:t>
            </a:r>
            <a:r>
              <a:rPr lang="en-US" sz="2400" dirty="0"/>
              <a:t>% commit adultery, and another 17% “wanted or would consider” committing </a:t>
            </a:r>
            <a:r>
              <a:rPr lang="en-US" sz="2400" dirty="0" smtClean="0"/>
              <a:t>adultery (over 40% in total)</a:t>
            </a:r>
            <a:endParaRPr lang="en-US" sz="2400" dirty="0"/>
          </a:p>
          <a:p>
            <a:r>
              <a:rPr lang="en-US" sz="2400" dirty="0" smtClean="0"/>
              <a:t>	28</a:t>
            </a:r>
            <a:r>
              <a:rPr lang="en-US" sz="2400" dirty="0"/>
              <a:t>% had homosexual experience for over three years. </a:t>
            </a:r>
          </a:p>
          <a:p>
            <a:r>
              <a:rPr lang="en-US" sz="2400" dirty="0" smtClean="0"/>
              <a:t>	1,753 </a:t>
            </a:r>
            <a:r>
              <a:rPr lang="en-US" sz="2400" dirty="0"/>
              <a:t>females had premarital sex but “only 44 females” ever had a venereal disease</a:t>
            </a:r>
          </a:p>
          <a:p>
            <a:r>
              <a:rPr lang="en-US" sz="2400" dirty="0" smtClean="0"/>
              <a:t>	Of </a:t>
            </a:r>
            <a:r>
              <a:rPr lang="en-US" sz="2400" dirty="0"/>
              <a:t>4,441 women interviewed, none were ever harmed by rape</a:t>
            </a:r>
          </a:p>
          <a:p>
            <a:r>
              <a:rPr lang="en-US" sz="2400" dirty="0"/>
              <a:t> 	So the proffered conclusion </a:t>
            </a:r>
            <a:r>
              <a:rPr lang="en-US" sz="2400" dirty="0" smtClean="0"/>
              <a:t>was </a:t>
            </a:r>
            <a:r>
              <a:rPr lang="en-US" sz="2400" dirty="0"/>
              <a:t>basically that “everybody’s doing it and nobody’s getting hurt by it”: little or no venereal disease, nobody </a:t>
            </a:r>
            <a:r>
              <a:rPr lang="en-US" sz="2400" dirty="0" smtClean="0"/>
              <a:t>is being hurt </a:t>
            </a:r>
            <a:r>
              <a:rPr lang="en-US" sz="2400" dirty="0"/>
              <a:t>by rape, </a:t>
            </a:r>
            <a:r>
              <a:rPr lang="en-US" sz="2400" dirty="0" smtClean="0"/>
              <a:t>and lots </a:t>
            </a:r>
            <a:r>
              <a:rPr lang="en-US" sz="2400" dirty="0"/>
              <a:t>of people dabbling with homosexuality with no ill </a:t>
            </a:r>
            <a:r>
              <a:rPr lang="en-US" sz="2400" dirty="0" smtClean="0"/>
              <a:t>effect. </a:t>
            </a:r>
          </a:p>
          <a:p>
            <a:r>
              <a:rPr lang="en-US" sz="2400" dirty="0"/>
              <a:t>	</a:t>
            </a:r>
            <a:r>
              <a:rPr lang="en-US" sz="2400" dirty="0" smtClean="0"/>
              <a:t>															So </a:t>
            </a:r>
            <a:r>
              <a:rPr lang="en-US" sz="2400" dirty="0"/>
              <a:t>what’s the problem? </a:t>
            </a:r>
          </a:p>
          <a:p>
            <a:endParaRPr lang="en-US" sz="2400" dirty="0"/>
          </a:p>
        </p:txBody>
      </p:sp>
    </p:spTree>
    <p:extLst>
      <p:ext uri="{BB962C8B-B14F-4D97-AF65-F5344CB8AC3E}">
        <p14:creationId xmlns:p14="http://schemas.microsoft.com/office/powerpoint/2010/main" val="41746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dirty="0"/>
              <a:t>	Each one of these is a foundation stone in his own right in the tearing down of the moral fabric of our time: </a:t>
            </a:r>
            <a:endParaRPr lang="en-US" sz="2400" dirty="0" smtClean="0"/>
          </a:p>
          <a:p>
            <a:r>
              <a:rPr lang="en-US" sz="2400" dirty="0"/>
              <a:t>	</a:t>
            </a:r>
            <a:r>
              <a:rPr lang="en-US" sz="2400" dirty="0" smtClean="0"/>
              <a:t>the </a:t>
            </a:r>
            <a:r>
              <a:rPr lang="en-US" sz="2400" dirty="0"/>
              <a:t>shattering of innocence; </a:t>
            </a:r>
            <a:endParaRPr lang="en-US" sz="2400" dirty="0" smtClean="0"/>
          </a:p>
          <a:p>
            <a:r>
              <a:rPr lang="en-US" sz="2400" dirty="0"/>
              <a:t>	</a:t>
            </a:r>
            <a:r>
              <a:rPr lang="en-US" sz="2400" dirty="0" smtClean="0"/>
              <a:t>the </a:t>
            </a:r>
            <a:r>
              <a:rPr lang="en-US" sz="2400" dirty="0"/>
              <a:t>sexual exploitation and human trafficking of women and children; </a:t>
            </a:r>
            <a:endParaRPr lang="en-US" sz="2400" dirty="0" smtClean="0"/>
          </a:p>
          <a:p>
            <a:r>
              <a:rPr lang="en-US" sz="2400" dirty="0"/>
              <a:t>	</a:t>
            </a:r>
            <a:r>
              <a:rPr lang="en-US" sz="2400" dirty="0" smtClean="0"/>
              <a:t>the </a:t>
            </a:r>
            <a:r>
              <a:rPr lang="en-US" sz="2400" dirty="0"/>
              <a:t>explosive spread of sexually-transmitted diseases including the all-but forgotten AIDS epidemic; </a:t>
            </a:r>
            <a:endParaRPr lang="en-US" sz="2400" dirty="0" smtClean="0"/>
          </a:p>
          <a:p>
            <a:r>
              <a:rPr lang="en-US" sz="2400" dirty="0"/>
              <a:t>	</a:t>
            </a:r>
            <a:r>
              <a:rPr lang="en-US" sz="2400" dirty="0" smtClean="0"/>
              <a:t>the </a:t>
            </a:r>
            <a:r>
              <a:rPr lang="en-US" sz="2400" dirty="0"/>
              <a:t>ubiquitous presence of obscenity and pornography now readily available on every smart phone and in every home with internet capabilities; </a:t>
            </a:r>
            <a:endParaRPr lang="en-US" sz="2400" dirty="0" smtClean="0"/>
          </a:p>
          <a:p>
            <a:r>
              <a:rPr lang="en-US" sz="2400" dirty="0"/>
              <a:t>	</a:t>
            </a:r>
            <a:r>
              <a:rPr lang="en-US" sz="2400" dirty="0" smtClean="0"/>
              <a:t>the </a:t>
            </a:r>
            <a:r>
              <a:rPr lang="en-US" sz="2400" dirty="0"/>
              <a:t>dehumanization and objectification of millions of people reduced to mere bodies to be used for gratification; </a:t>
            </a:r>
            <a:endParaRPr lang="en-US" sz="2400" dirty="0" smtClean="0"/>
          </a:p>
          <a:p>
            <a:r>
              <a:rPr lang="en-US" sz="2400" dirty="0"/>
              <a:t>	</a:t>
            </a:r>
            <a:r>
              <a:rPr lang="en-US" sz="2400" dirty="0" smtClean="0"/>
              <a:t>the </a:t>
            </a:r>
            <a:r>
              <a:rPr lang="en-US" sz="2400" dirty="0"/>
              <a:t>growing decline in the number of marriages as more and more young men are finding pornography and sex dolls or robots preferable to young women (talk about dehumanization!), leading many young women to turn to “halfway gay” relationships for love and companionship; </a:t>
            </a:r>
            <a:endParaRPr lang="en-US" sz="2400" dirty="0" smtClean="0"/>
          </a:p>
        </p:txBody>
      </p:sp>
    </p:spTree>
    <p:extLst>
      <p:ext uri="{BB962C8B-B14F-4D97-AF65-F5344CB8AC3E}">
        <p14:creationId xmlns:p14="http://schemas.microsoft.com/office/powerpoint/2010/main" val="4217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447645"/>
          </a:xfrm>
          <a:prstGeom prst="rect">
            <a:avLst/>
          </a:prstGeom>
          <a:noFill/>
        </p:spPr>
        <p:txBody>
          <a:bodyPr wrap="square" rtlCol="0">
            <a:spAutoFit/>
          </a:bodyPr>
          <a:lstStyle/>
          <a:p>
            <a:r>
              <a:rPr lang="en-US" sz="3600" dirty="0" smtClean="0"/>
              <a:t>Hospers PCA Summer Seminars 2020 </a:t>
            </a:r>
          </a:p>
          <a:p>
            <a:endParaRPr lang="en-US" sz="3600" dirty="0"/>
          </a:p>
          <a:p>
            <a:pPr algn="ctr"/>
            <a:r>
              <a:rPr lang="en-US" sz="3600" dirty="0" smtClean="0"/>
              <a:t>“The </a:t>
            </a:r>
            <a:r>
              <a:rPr lang="en-US" sz="3600" dirty="0"/>
              <a:t>Roots of the (Moral) </a:t>
            </a:r>
            <a:r>
              <a:rPr lang="en-US" sz="3600" dirty="0" smtClean="0"/>
              <a:t>Revolution”</a:t>
            </a:r>
          </a:p>
          <a:p>
            <a:endParaRPr lang="en-US" sz="2400" dirty="0" smtClean="0"/>
          </a:p>
          <a:p>
            <a:r>
              <a:rPr lang="en-US" sz="2400" dirty="0" smtClean="0"/>
              <a:t>June 9: “Sigmund Freud’s Complicated Oedipus Complex” (Psychology) </a:t>
            </a:r>
          </a:p>
          <a:p>
            <a:endParaRPr lang="en-US" sz="2400" dirty="0"/>
          </a:p>
          <a:p>
            <a:r>
              <a:rPr lang="en-US" sz="2400" dirty="0" smtClean="0"/>
              <a:t>June 23: “</a:t>
            </a:r>
            <a:r>
              <a:rPr lang="en-US" sz="2400" dirty="0"/>
              <a:t>Margaret Mead’s </a:t>
            </a:r>
            <a:r>
              <a:rPr lang="en-US" sz="2400" dirty="0" smtClean="0"/>
              <a:t>Fantasy Island” </a:t>
            </a:r>
            <a:r>
              <a:rPr lang="en-US" sz="2400" dirty="0"/>
              <a:t>(Anthropology</a:t>
            </a:r>
            <a:r>
              <a:rPr lang="en-US" sz="2400" dirty="0" smtClean="0"/>
              <a:t>)</a:t>
            </a:r>
            <a:endParaRPr lang="en-US" sz="2400" dirty="0"/>
          </a:p>
          <a:p>
            <a:endParaRPr lang="en-US" sz="2400" dirty="0" smtClean="0"/>
          </a:p>
          <a:p>
            <a:r>
              <a:rPr lang="en-US" sz="2400" dirty="0" smtClean="0"/>
              <a:t>July 21: “</a:t>
            </a:r>
            <a:r>
              <a:rPr lang="en-US" sz="2400" dirty="0"/>
              <a:t>Alfred Kinsey’s Wild Ride (or Bogus Adventure?)” (Biology</a:t>
            </a:r>
            <a:r>
              <a:rPr lang="en-US" sz="2400" dirty="0" smtClean="0"/>
              <a:t>) </a:t>
            </a:r>
          </a:p>
          <a:p>
            <a:endParaRPr lang="en-US" sz="2400" dirty="0"/>
          </a:p>
          <a:p>
            <a:r>
              <a:rPr lang="en-US" sz="2400" dirty="0" smtClean="0"/>
              <a:t>August 11: “</a:t>
            </a:r>
            <a:r>
              <a:rPr lang="en-US" sz="2400" dirty="0"/>
              <a:t>Karl Barth’s Neo-Unorthodox Arrangement” (</a:t>
            </a:r>
            <a:r>
              <a:rPr lang="en-US" sz="2400" dirty="0" smtClean="0"/>
              <a:t>Theology) </a:t>
            </a:r>
          </a:p>
          <a:p>
            <a:endParaRPr lang="en-US" sz="2400" dirty="0"/>
          </a:p>
          <a:p>
            <a:pPr algn="r"/>
            <a:r>
              <a:rPr lang="en-US" sz="2400" dirty="0" smtClean="0"/>
              <a:t>(All Seminars on Tuesdays at 7:00 p.m.)</a:t>
            </a:r>
            <a:r>
              <a:rPr lang="en-US" sz="2400" dirty="0"/>
              <a:t>	</a:t>
            </a:r>
            <a:endParaRPr lang="en-US" sz="2400" dirty="0" smtClean="0"/>
          </a:p>
        </p:txBody>
      </p:sp>
    </p:spTree>
    <p:extLst>
      <p:ext uri="{BB962C8B-B14F-4D97-AF65-F5344CB8AC3E}">
        <p14:creationId xmlns:p14="http://schemas.microsoft.com/office/powerpoint/2010/main" val="4530547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The main critique of Kinsey, and this is across the </a:t>
            </a:r>
            <a:r>
              <a:rPr lang="en-US" sz="2400" dirty="0" smtClean="0"/>
              <a:t>board </a:t>
            </a:r>
            <a:r>
              <a:rPr lang="en-US" sz="2400" dirty="0"/>
              <a:t>from Christians and secularists alike, is the skewing of Kinsey’s sampling. </a:t>
            </a:r>
            <a:endParaRPr lang="en-US" sz="2400" dirty="0" smtClean="0"/>
          </a:p>
          <a:p>
            <a:r>
              <a:rPr lang="en-US" sz="2400" dirty="0"/>
              <a:t>	</a:t>
            </a:r>
            <a:r>
              <a:rPr lang="en-US" sz="2400" dirty="0" smtClean="0"/>
              <a:t>It </a:t>
            </a:r>
            <a:r>
              <a:rPr lang="en-US" sz="2400" dirty="0"/>
              <a:t>was widely known that Kinsey’s vast number of interviews that led to his statistical findings were from four groups that were not exactly in the mainstream. </a:t>
            </a:r>
          </a:p>
          <a:p>
            <a:r>
              <a:rPr lang="en-US" sz="2400" dirty="0"/>
              <a:t>	1. One group of those surveyed included volunteers. </a:t>
            </a:r>
            <a:endParaRPr lang="en-US" sz="2400" dirty="0" smtClean="0"/>
          </a:p>
          <a:p>
            <a:r>
              <a:rPr lang="en-US" sz="2400" dirty="0"/>
              <a:t>	</a:t>
            </a:r>
            <a:r>
              <a:rPr lang="en-US" sz="2400" dirty="0" smtClean="0"/>
              <a:t>Now </a:t>
            </a:r>
            <a:r>
              <a:rPr lang="en-US" sz="2400" dirty="0"/>
              <a:t>that might seem normal until you remember that these people were being interviewed about the intimate details of their sex lives, and this was in the 1940s. </a:t>
            </a:r>
            <a:endParaRPr lang="en-US" sz="2400" dirty="0" smtClean="0"/>
          </a:p>
          <a:p>
            <a:r>
              <a:rPr lang="en-US" sz="2400" dirty="0"/>
              <a:t>	</a:t>
            </a:r>
            <a:r>
              <a:rPr lang="en-US" sz="2400" dirty="0" smtClean="0"/>
              <a:t>Most </a:t>
            </a:r>
            <a:r>
              <a:rPr lang="en-US" sz="2400" dirty="0"/>
              <a:t>people did not willingly do so. </a:t>
            </a:r>
            <a:endParaRPr lang="en-US" sz="2400" dirty="0" smtClean="0"/>
          </a:p>
          <a:p>
            <a:r>
              <a:rPr lang="en-US" sz="2400" dirty="0"/>
              <a:t>	</a:t>
            </a:r>
            <a:r>
              <a:rPr lang="en-US" sz="2400" dirty="0" smtClean="0"/>
              <a:t>By </a:t>
            </a:r>
            <a:r>
              <a:rPr lang="en-US" sz="2400" dirty="0"/>
              <a:t>soliciting volunteers instead of a random sampling, the data was clearly skewed in the direction of those who were on the edge sexually and liked to talk about their sexual exploits</a:t>
            </a:r>
            <a:r>
              <a:rPr lang="en-US" sz="2400" dirty="0" smtClean="0"/>
              <a:t>.</a:t>
            </a:r>
            <a:endParaRPr lang="en-US" sz="2400" dirty="0"/>
          </a:p>
        </p:txBody>
      </p:sp>
    </p:spTree>
    <p:extLst>
      <p:ext uri="{BB962C8B-B14F-4D97-AF65-F5344CB8AC3E}">
        <p14:creationId xmlns:p14="http://schemas.microsoft.com/office/powerpoint/2010/main" val="378444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2. A second disproportionate group of those sampled were those who were serving long-term prison sentences. </a:t>
            </a:r>
            <a:endParaRPr lang="en-US" sz="2400" dirty="0" smtClean="0"/>
          </a:p>
          <a:p>
            <a:r>
              <a:rPr lang="en-US" sz="2400" dirty="0"/>
              <a:t>	</a:t>
            </a:r>
            <a:r>
              <a:rPr lang="en-US" sz="2400" dirty="0" smtClean="0"/>
              <a:t>Kinsey’s </a:t>
            </a:r>
            <a:r>
              <a:rPr lang="en-US" sz="2400" dirty="0"/>
              <a:t>researchers found a “captive audience” there, and again, people who were clearly not in the mainstream. </a:t>
            </a:r>
            <a:endParaRPr lang="en-US" sz="2400" dirty="0" smtClean="0"/>
          </a:p>
          <a:p>
            <a:r>
              <a:rPr lang="en-US" sz="2400" dirty="0"/>
              <a:t>	</a:t>
            </a:r>
            <a:r>
              <a:rPr lang="en-US" sz="2400" dirty="0" smtClean="0"/>
              <a:t>Many </a:t>
            </a:r>
            <a:r>
              <a:rPr lang="en-US" sz="2400" dirty="0"/>
              <a:t>of these were sex offenders. </a:t>
            </a:r>
            <a:endParaRPr lang="en-US" sz="2400" dirty="0" smtClean="0"/>
          </a:p>
          <a:p>
            <a:r>
              <a:rPr lang="en-US" sz="2400" dirty="0"/>
              <a:t>	</a:t>
            </a:r>
            <a:r>
              <a:rPr lang="en-US" sz="2400" dirty="0" smtClean="0"/>
              <a:t>Others</a:t>
            </a:r>
            <a:r>
              <a:rPr lang="en-US" sz="2400" dirty="0"/>
              <a:t>, faced with never seeing a woman again, turned to homosexual encounters, as is common in prison settings. </a:t>
            </a:r>
          </a:p>
        </p:txBody>
      </p:sp>
    </p:spTree>
    <p:extLst>
      <p:ext uri="{BB962C8B-B14F-4D97-AF65-F5344CB8AC3E}">
        <p14:creationId xmlns:p14="http://schemas.microsoft.com/office/powerpoint/2010/main" val="23120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3. A third group was among deviants, especially homosexuals and prostitutes, both of which practices were illegal in the day. </a:t>
            </a:r>
            <a:endParaRPr lang="en-US" sz="2400" dirty="0" smtClean="0"/>
          </a:p>
          <a:p>
            <a:r>
              <a:rPr lang="en-US" sz="2400" dirty="0"/>
              <a:t>	</a:t>
            </a:r>
            <a:r>
              <a:rPr lang="en-US" sz="2400" dirty="0" smtClean="0"/>
              <a:t>Kinsey </a:t>
            </a:r>
            <a:r>
              <a:rPr lang="en-US" sz="2400" dirty="0"/>
              <a:t>advertised for volunteers in homosexual magazines. </a:t>
            </a:r>
            <a:endParaRPr lang="en-US" sz="2400" dirty="0" smtClean="0"/>
          </a:p>
          <a:p>
            <a:r>
              <a:rPr lang="en-US" sz="2400" dirty="0"/>
              <a:t>	</a:t>
            </a:r>
            <a:r>
              <a:rPr lang="en-US" sz="2400" dirty="0" smtClean="0"/>
              <a:t>He </a:t>
            </a:r>
            <a:r>
              <a:rPr lang="en-US" sz="2400" dirty="0"/>
              <a:t>spent most of his weekends driving to Chicago to meet with and interview both homosexuals and prostitutes, many of whom were eager to talk at length about their secret world, which the homosexual Kinsey was eager to explore for himself. </a:t>
            </a:r>
          </a:p>
        </p:txBody>
      </p:sp>
    </p:spTree>
    <p:extLst>
      <p:ext uri="{BB962C8B-B14F-4D97-AF65-F5344CB8AC3E}">
        <p14:creationId xmlns:p14="http://schemas.microsoft.com/office/powerpoint/2010/main" val="189835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4. And the fourth group is represented by those he did NOT interview, namely the millions of young men who, as part of “the greatest generation,” were off engaging in combat during World War II. </a:t>
            </a:r>
            <a:endParaRPr lang="en-US" sz="2400" dirty="0" smtClean="0"/>
          </a:p>
        </p:txBody>
      </p:sp>
    </p:spTree>
    <p:extLst>
      <p:ext uri="{BB962C8B-B14F-4D97-AF65-F5344CB8AC3E}">
        <p14:creationId xmlns:p14="http://schemas.microsoft.com/office/powerpoint/2010/main" val="17962085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672" y="0"/>
            <a:ext cx="12104655" cy="6858000"/>
          </a:xfrm>
          <a:prstGeom prst="rect">
            <a:avLst/>
          </a:prstGeom>
        </p:spPr>
      </p:pic>
    </p:spTree>
    <p:extLst>
      <p:ext uri="{BB962C8B-B14F-4D97-AF65-F5344CB8AC3E}">
        <p14:creationId xmlns:p14="http://schemas.microsoft.com/office/powerpoint/2010/main" val="3439552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a:t>
            </a:r>
            <a:r>
              <a:rPr lang="en-US" sz="2400" dirty="0" smtClean="0"/>
              <a:t>Kinsey </a:t>
            </a:r>
            <a:r>
              <a:rPr lang="en-US" sz="2400" dirty="0"/>
              <a:t>was able to secure </a:t>
            </a:r>
            <a:r>
              <a:rPr lang="en-US" sz="2400" dirty="0" smtClean="0"/>
              <a:t>military deferrals </a:t>
            </a:r>
            <a:r>
              <a:rPr lang="en-US" sz="2400" dirty="0"/>
              <a:t>for his many, young, attractive, </a:t>
            </a:r>
            <a:r>
              <a:rPr lang="en-US" sz="2400" dirty="0" smtClean="0"/>
              <a:t>male, </a:t>
            </a:r>
            <a:r>
              <a:rPr lang="en-US" sz="2400" dirty="0"/>
              <a:t>Anglo-Saxon, white researchers by having his superiors in the university declare his sex research was “vital to </a:t>
            </a:r>
            <a:r>
              <a:rPr lang="en-US" sz="2400" dirty="0" smtClean="0"/>
              <a:t>the national interest.” </a:t>
            </a:r>
          </a:p>
          <a:p>
            <a:r>
              <a:rPr lang="en-US" sz="2400" dirty="0"/>
              <a:t>	</a:t>
            </a:r>
            <a:r>
              <a:rPr lang="en-US" sz="2400" dirty="0" smtClean="0"/>
              <a:t>So </a:t>
            </a:r>
            <a:r>
              <a:rPr lang="en-US" sz="2400" dirty="0"/>
              <a:t>while millions of healthy, normal, courageous young men were off in combat, Kinsey was interviewing what remained behind, many of whom were draft dodgers like </a:t>
            </a:r>
            <a:r>
              <a:rPr lang="en-US" sz="2400" dirty="0" smtClean="0"/>
              <a:t>Kinsey’s </a:t>
            </a:r>
            <a:r>
              <a:rPr lang="en-US" sz="2400" dirty="0"/>
              <a:t>“researchers.” </a:t>
            </a:r>
          </a:p>
        </p:txBody>
      </p:sp>
    </p:spTree>
    <p:extLst>
      <p:ext uri="{BB962C8B-B14F-4D97-AF65-F5344CB8AC3E}">
        <p14:creationId xmlns:p14="http://schemas.microsoft.com/office/powerpoint/2010/main" val="26971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Another problem with his research methods was that he kept his raw data under lock and key. </a:t>
            </a:r>
            <a:endParaRPr lang="en-US" sz="2400" dirty="0" smtClean="0"/>
          </a:p>
          <a:p>
            <a:r>
              <a:rPr lang="en-US" sz="2400" dirty="0"/>
              <a:t>	</a:t>
            </a:r>
            <a:r>
              <a:rPr lang="en-US" sz="2400" dirty="0" smtClean="0"/>
              <a:t>Nobody </a:t>
            </a:r>
            <a:r>
              <a:rPr lang="en-US" sz="2400" dirty="0"/>
              <a:t>except his loyal researchers </a:t>
            </a:r>
            <a:r>
              <a:rPr lang="en-US" sz="2400" dirty="0" smtClean="0"/>
              <a:t>was </a:t>
            </a:r>
            <a:r>
              <a:rPr lang="en-US" sz="2400" dirty="0"/>
              <a:t>ever permitted to see the original notes of the interviews.</a:t>
            </a:r>
          </a:p>
          <a:p>
            <a:r>
              <a:rPr lang="en-US" sz="2400" dirty="0"/>
              <a:t>	Margaret Mead had described a peaceful, crime-free island paradise which owed its bliss and harmony to absolute, anything goes, sexual freedom. </a:t>
            </a:r>
            <a:endParaRPr lang="en-US" sz="2400" dirty="0" smtClean="0"/>
          </a:p>
          <a:p>
            <a:r>
              <a:rPr lang="en-US" sz="2400" dirty="0"/>
              <a:t>	</a:t>
            </a:r>
            <a:r>
              <a:rPr lang="en-US" sz="2400" dirty="0" smtClean="0"/>
              <a:t>But </a:t>
            </a:r>
            <a:r>
              <a:rPr lang="en-US" sz="2400" dirty="0"/>
              <a:t>she produced no supporting data to prove her conclusions. In her case, though, the data was in the open for anyone to follow up on, which Derek Freeman did, and then found that none of her conclusions fit the facts, none. </a:t>
            </a:r>
          </a:p>
        </p:txBody>
      </p:sp>
    </p:spTree>
    <p:extLst>
      <p:ext uri="{BB962C8B-B14F-4D97-AF65-F5344CB8AC3E}">
        <p14:creationId xmlns:p14="http://schemas.microsoft.com/office/powerpoint/2010/main" val="30035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But nobody could check Kinsey’s data because he kept it all hidden. Only a few loyal outsiders have ever been permitted to examine his sex histories. </a:t>
            </a:r>
            <a:endParaRPr lang="en-US" sz="2400" dirty="0" smtClean="0"/>
          </a:p>
          <a:p>
            <a:r>
              <a:rPr lang="en-US" sz="2400" dirty="0"/>
              <a:t>	</a:t>
            </a:r>
            <a:r>
              <a:rPr lang="en-US" sz="2400" dirty="0" smtClean="0"/>
              <a:t>As </a:t>
            </a:r>
            <a:r>
              <a:rPr lang="en-US" sz="2400" dirty="0"/>
              <a:t>one writer put it, “It would be like the inventor of the </a:t>
            </a:r>
            <a:r>
              <a:rPr lang="en-US" sz="2400" dirty="0" smtClean="0"/>
              <a:t>microscope, </a:t>
            </a:r>
            <a:r>
              <a:rPr lang="en-US" sz="2400" dirty="0"/>
              <a:t>Antony Van </a:t>
            </a:r>
            <a:r>
              <a:rPr lang="en-US" sz="2400" dirty="0" smtClean="0"/>
              <a:t>Leeuwenhoek, </a:t>
            </a:r>
            <a:r>
              <a:rPr lang="en-US" sz="2400" dirty="0"/>
              <a:t>refusing to let anyone else look, but demanding they merely take his word on what he reportedly saw through the lens.” Why not let others look? </a:t>
            </a:r>
            <a:endParaRPr lang="en-US" sz="2400" dirty="0" smtClean="0"/>
          </a:p>
          <a:p>
            <a:r>
              <a:rPr lang="en-US" sz="2400" dirty="0"/>
              <a:t>	</a:t>
            </a:r>
            <a:r>
              <a:rPr lang="en-US" sz="2400" dirty="0" smtClean="0"/>
              <a:t>Secrecy </a:t>
            </a:r>
            <a:r>
              <a:rPr lang="en-US" sz="2400" dirty="0"/>
              <a:t>usually implies hiding something that you don’t want others to see. </a:t>
            </a:r>
            <a:endParaRPr lang="en-US" sz="2400" dirty="0" smtClean="0"/>
          </a:p>
          <a:p>
            <a:r>
              <a:rPr lang="en-US" sz="2400" dirty="0"/>
              <a:t>	</a:t>
            </a:r>
            <a:r>
              <a:rPr lang="en-US" sz="2400" dirty="0" smtClean="0"/>
              <a:t>Some things </a:t>
            </a:r>
            <a:r>
              <a:rPr lang="en-US" sz="2400" dirty="0"/>
              <a:t>are coming to light by the reports of some of the principle witness and even participants. </a:t>
            </a:r>
            <a:endParaRPr lang="en-US" sz="2400" dirty="0" smtClean="0"/>
          </a:p>
          <a:p>
            <a:r>
              <a:rPr lang="en-US" sz="2400" dirty="0"/>
              <a:t>	</a:t>
            </a:r>
            <a:r>
              <a:rPr lang="en-US" sz="2400" dirty="0" smtClean="0"/>
              <a:t>Perhaps </a:t>
            </a:r>
            <a:r>
              <a:rPr lang="en-US" sz="2400" dirty="0"/>
              <a:t>what they were hiding was Kinsey’s own sexual deviancy, his voyeurism and exhibitionism, his homosexual seducing of his students, and his pornography studio in his infamous attic. 	</a:t>
            </a:r>
          </a:p>
        </p:txBody>
      </p:sp>
    </p:spTree>
    <p:extLst>
      <p:ext uri="{BB962C8B-B14F-4D97-AF65-F5344CB8AC3E}">
        <p14:creationId xmlns:p14="http://schemas.microsoft.com/office/powerpoint/2010/main" val="41278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Another problem with Kinsey is that he seems to confuse what people do with what people should do. </a:t>
            </a:r>
            <a:endParaRPr lang="en-US" sz="2400" dirty="0" smtClean="0"/>
          </a:p>
          <a:p>
            <a:r>
              <a:rPr lang="en-US" sz="2400" dirty="0"/>
              <a:t>	</a:t>
            </a:r>
            <a:r>
              <a:rPr lang="en-US" sz="2400" dirty="0" smtClean="0"/>
              <a:t>If </a:t>
            </a:r>
            <a:r>
              <a:rPr lang="en-US" sz="2400" dirty="0"/>
              <a:t>a majority of men commit adultery, then adultery must be good and should be permitted. </a:t>
            </a:r>
            <a:endParaRPr lang="en-US" sz="2400" dirty="0" smtClean="0"/>
          </a:p>
          <a:p>
            <a:r>
              <a:rPr lang="en-US" sz="2400" dirty="0"/>
              <a:t>	</a:t>
            </a:r>
            <a:r>
              <a:rPr lang="en-US" sz="2400" dirty="0" smtClean="0"/>
              <a:t>If </a:t>
            </a:r>
            <a:r>
              <a:rPr lang="en-US" sz="2400" dirty="0"/>
              <a:t>about half of all women enjoy premarital sex, most without guilt, then it must be right. </a:t>
            </a:r>
            <a:endParaRPr lang="en-US" sz="2400" dirty="0" smtClean="0"/>
          </a:p>
          <a:p>
            <a:r>
              <a:rPr lang="en-US" sz="2400" dirty="0"/>
              <a:t>	</a:t>
            </a:r>
            <a:r>
              <a:rPr lang="en-US" sz="2400" dirty="0" smtClean="0"/>
              <a:t>For Kinsey, “Is</a:t>
            </a:r>
            <a:r>
              <a:rPr lang="en-US" sz="2400" dirty="0"/>
              <a:t>” means “ought.” </a:t>
            </a:r>
            <a:endParaRPr lang="en-US" sz="2400" dirty="0" smtClean="0"/>
          </a:p>
        </p:txBody>
      </p:sp>
    </p:spTree>
    <p:extLst>
      <p:ext uri="{BB962C8B-B14F-4D97-AF65-F5344CB8AC3E}">
        <p14:creationId xmlns:p14="http://schemas.microsoft.com/office/powerpoint/2010/main" val="13087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dirty="0"/>
              <a:t>	</a:t>
            </a:r>
            <a:r>
              <a:rPr lang="en-US" sz="2400" dirty="0" smtClean="0"/>
              <a:t>creepy</a:t>
            </a:r>
            <a:r>
              <a:rPr lang="en-US" sz="2400" dirty="0"/>
              <a:t>, cross-dressing men legally lurking about in women’s bathrooms and locker </a:t>
            </a:r>
            <a:r>
              <a:rPr lang="en-US" sz="2400" dirty="0" smtClean="0"/>
              <a:t>rooms or dominating “women’s” sports; </a:t>
            </a:r>
          </a:p>
          <a:p>
            <a:r>
              <a:rPr lang="en-US" sz="2400" dirty="0"/>
              <a:t>	</a:t>
            </a:r>
            <a:r>
              <a:rPr lang="en-US" sz="2400" dirty="0" smtClean="0"/>
              <a:t>complete </a:t>
            </a:r>
            <a:r>
              <a:rPr lang="en-US" sz="2400" dirty="0"/>
              <a:t>sexual confusion among young people; </a:t>
            </a:r>
            <a:endParaRPr lang="en-US" sz="2400" dirty="0" smtClean="0"/>
          </a:p>
          <a:p>
            <a:r>
              <a:rPr lang="en-US" sz="2400" dirty="0"/>
              <a:t>	</a:t>
            </a:r>
            <a:r>
              <a:rPr lang="en-US" sz="2400" dirty="0" smtClean="0"/>
              <a:t>the </a:t>
            </a:r>
            <a:r>
              <a:rPr lang="en-US" sz="2400" dirty="0"/>
              <a:t>collapse of commitment in marriage and the destruction of the family, not to mention “gay marriage,” a true oxymoron or contradiction in terms; </a:t>
            </a:r>
            <a:endParaRPr lang="en-US" sz="2400" dirty="0" smtClean="0"/>
          </a:p>
          <a:p>
            <a:r>
              <a:rPr lang="en-US" sz="2400" dirty="0"/>
              <a:t>	</a:t>
            </a:r>
            <a:r>
              <a:rPr lang="en-US" sz="2400" dirty="0" smtClean="0"/>
              <a:t>and </a:t>
            </a:r>
            <a:r>
              <a:rPr lang="en-US" sz="2400" dirty="0"/>
              <a:t>most seriously, the continuing horror, the holocaust of abortion on demand: the willful destruction of the most innocent human lives almost exclusively (in the upper 90 percentages of all abortions) as a matter of “choice” (read “convenience”).  </a:t>
            </a:r>
          </a:p>
          <a:p>
            <a:endParaRPr lang="en-US" sz="2400" dirty="0" smtClean="0"/>
          </a:p>
          <a:p>
            <a:r>
              <a:rPr lang="en-US" sz="2400" dirty="0"/>
              <a:t>	</a:t>
            </a:r>
            <a:endParaRPr lang="en-US" sz="2400" dirty="0" smtClean="0"/>
          </a:p>
        </p:txBody>
      </p:sp>
    </p:spTree>
    <p:extLst>
      <p:ext uri="{BB962C8B-B14F-4D97-AF65-F5344CB8AC3E}">
        <p14:creationId xmlns:p14="http://schemas.microsoft.com/office/powerpoint/2010/main" val="20136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44"/>
            <a:ext cx="12446759" cy="13744887"/>
          </a:xfrm>
          <a:prstGeom prst="rect">
            <a:avLst/>
          </a:prstGeom>
        </p:spPr>
      </p:pic>
    </p:spTree>
    <p:extLst>
      <p:ext uri="{BB962C8B-B14F-4D97-AF65-F5344CB8AC3E}">
        <p14:creationId xmlns:p14="http://schemas.microsoft.com/office/powerpoint/2010/main" val="1859297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a:t>
            </a:r>
            <a:r>
              <a:rPr lang="en-US" sz="2400" dirty="0" smtClean="0"/>
              <a:t>But </a:t>
            </a:r>
            <a:r>
              <a:rPr lang="en-US" sz="2400" dirty="0"/>
              <a:t>as a sex addict himself, Kinsey would be highly interested in pushing the data to represent widespread sexual practices of every </a:t>
            </a:r>
            <a:r>
              <a:rPr lang="en-US" sz="2400" dirty="0" smtClean="0"/>
              <a:t>kind as common and normal so that “is” = “ought.” </a:t>
            </a:r>
            <a:endParaRPr lang="en-US" sz="2400" dirty="0"/>
          </a:p>
        </p:txBody>
      </p:sp>
    </p:spTree>
    <p:extLst>
      <p:ext uri="{BB962C8B-B14F-4D97-AF65-F5344CB8AC3E}">
        <p14:creationId xmlns:p14="http://schemas.microsoft.com/office/powerpoint/2010/main" val="15599333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The greatest </a:t>
            </a:r>
            <a:r>
              <a:rPr lang="en-US" sz="2400" dirty="0" smtClean="0"/>
              <a:t>problem with Kinsey’s report, </a:t>
            </a:r>
            <a:r>
              <a:rPr lang="en-US" sz="2400" dirty="0"/>
              <a:t>though seems to have eluded people for decades. </a:t>
            </a:r>
            <a:endParaRPr lang="en-US" sz="2400" dirty="0" smtClean="0"/>
          </a:p>
          <a:p>
            <a:r>
              <a:rPr lang="en-US" sz="2400" dirty="0"/>
              <a:t>	</a:t>
            </a:r>
            <a:r>
              <a:rPr lang="en-US" sz="2400" dirty="0" smtClean="0"/>
              <a:t>Kinsey’s </a:t>
            </a:r>
            <a:r>
              <a:rPr lang="en-US" sz="2400" dirty="0"/>
              <a:t>reports on male and female sexuality also give data on the sexual practices of </a:t>
            </a:r>
            <a:r>
              <a:rPr lang="en-US" sz="2400" b="1" i="1" dirty="0"/>
              <a:t>children</a:t>
            </a:r>
            <a:r>
              <a:rPr lang="en-US" sz="2400" dirty="0"/>
              <a:t>, especially their response times to sexual stimulation by adults. </a:t>
            </a:r>
            <a:endParaRPr lang="en-US" sz="2400" dirty="0" smtClean="0"/>
          </a:p>
          <a:p>
            <a:r>
              <a:rPr lang="en-US" sz="2400" dirty="0"/>
              <a:t>	</a:t>
            </a:r>
            <a:r>
              <a:rPr lang="en-US" sz="2400" dirty="0" smtClean="0"/>
              <a:t>So </a:t>
            </a:r>
            <a:r>
              <a:rPr lang="en-US" sz="2400" dirty="0"/>
              <a:t>Kinsey’s researchers were sexually stimulating children as young as two months old and observing their responses. </a:t>
            </a:r>
          </a:p>
        </p:txBody>
      </p:sp>
    </p:spTree>
    <p:extLst>
      <p:ext uri="{BB962C8B-B14F-4D97-AF65-F5344CB8AC3E}">
        <p14:creationId xmlns:p14="http://schemas.microsoft.com/office/powerpoint/2010/main" val="18583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0628" y="-14010"/>
            <a:ext cx="10668994" cy="6872009"/>
          </a:xfrm>
          <a:prstGeom prst="rect">
            <a:avLst/>
          </a:prstGeom>
        </p:spPr>
      </p:pic>
    </p:spTree>
    <p:extLst>
      <p:ext uri="{BB962C8B-B14F-4D97-AF65-F5344CB8AC3E}">
        <p14:creationId xmlns:p14="http://schemas.microsoft.com/office/powerpoint/2010/main" val="57077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II. KINSEY’S “RESEARCH” METHODS</a:t>
            </a:r>
            <a:endParaRPr lang="en-US" sz="2400" dirty="0"/>
          </a:p>
          <a:p>
            <a:r>
              <a:rPr lang="en-US" sz="2400" dirty="0"/>
              <a:t> </a:t>
            </a:r>
          </a:p>
          <a:p>
            <a:r>
              <a:rPr lang="en-US" sz="2400" dirty="0"/>
              <a:t>	Dr. Judith </a:t>
            </a:r>
            <a:r>
              <a:rPr lang="en-US" sz="2400" dirty="0" err="1"/>
              <a:t>Reisman</a:t>
            </a:r>
            <a:r>
              <a:rPr lang="en-US" sz="2400" dirty="0"/>
              <a:t> reprints a table from one of Kinsey’s reports and comments: </a:t>
            </a:r>
            <a:endParaRPr lang="en-US" sz="2400" dirty="0" smtClean="0"/>
          </a:p>
          <a:p>
            <a:r>
              <a:rPr lang="en-US" sz="2400" dirty="0"/>
              <a:t>	</a:t>
            </a:r>
            <a:r>
              <a:rPr lang="en-US" sz="2400" dirty="0" smtClean="0"/>
              <a:t>“</a:t>
            </a:r>
            <a:r>
              <a:rPr lang="en-US" sz="2400" dirty="0"/>
              <a:t>For this allegedly scientific Table 32, Kinsey’s ‘researchers’ observed 1,888 boys (‘from five months of age to adolescence’) and timed them with a ‘second hand or stopwatch’ while they were being ‘erotically stimulated’ in order to determine the ‘duration of stimulation before climax.’ Make no mistake: Each ‘case’ represents a helpless child who was criminally stimulated, observed, and timed by sex offenders for Kinsey! This table lists 188 children who were stimulated by pederast employees who observed children’s reactions, timed them, and followed this abuse by keeping copious </a:t>
            </a:r>
            <a:r>
              <a:rPr lang="en-US" sz="2400" dirty="0" err="1"/>
              <a:t>pederastic</a:t>
            </a:r>
            <a:r>
              <a:rPr lang="en-US" sz="2400" dirty="0"/>
              <a:t> interpretive notes</a:t>
            </a:r>
            <a:r>
              <a:rPr lang="en-US" sz="2400" dirty="0" smtClean="0"/>
              <a:t>.”</a:t>
            </a:r>
            <a:endParaRPr lang="en-US" sz="2400" dirty="0"/>
          </a:p>
        </p:txBody>
      </p:sp>
    </p:spTree>
    <p:extLst>
      <p:ext uri="{BB962C8B-B14F-4D97-AF65-F5344CB8AC3E}">
        <p14:creationId xmlns:p14="http://schemas.microsoft.com/office/powerpoint/2010/main" val="162382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II. KINSEY’S “RESEARCH” METHODS</a:t>
            </a:r>
            <a:endParaRPr lang="en-US" sz="2400" dirty="0"/>
          </a:p>
          <a:p>
            <a:r>
              <a:rPr lang="en-US" sz="2400" dirty="0"/>
              <a:t> </a:t>
            </a:r>
            <a:endParaRPr lang="en-US" sz="2400" dirty="0" smtClean="0"/>
          </a:p>
          <a:p>
            <a:r>
              <a:rPr lang="en-US" sz="2400" dirty="0" smtClean="0"/>
              <a:t>	“The </a:t>
            </a:r>
            <a:r>
              <a:rPr lang="en-US" sz="2400" dirty="0"/>
              <a:t>abusers could definitely have been Kinsey, Pomeroy, Martin, </a:t>
            </a:r>
            <a:r>
              <a:rPr lang="en-US" sz="2400" dirty="0" err="1"/>
              <a:t>Gebhard</a:t>
            </a:r>
            <a:r>
              <a:rPr lang="en-US" sz="2400" dirty="0"/>
              <a:t>, and/or others hired for their team. In an audio-taped interview, Paul </a:t>
            </a:r>
            <a:r>
              <a:rPr lang="en-US" sz="2400" dirty="0" err="1"/>
              <a:t>Gebhard</a:t>
            </a:r>
            <a:r>
              <a:rPr lang="en-US" sz="2400" dirty="0"/>
              <a:t> later acknowledged that they asked child rapists to get data on child orgasm, use stopwatches, ‘take notes….time it and report back to us….’” (</a:t>
            </a:r>
            <a:r>
              <a:rPr lang="en-US" sz="2400" dirty="0" err="1"/>
              <a:t>Reisman</a:t>
            </a:r>
            <a:r>
              <a:rPr lang="en-US" sz="2400" dirty="0"/>
              <a:t>, </a:t>
            </a:r>
            <a:r>
              <a:rPr lang="en-US" sz="2400" i="1" dirty="0"/>
              <a:t>Sabotage,</a:t>
            </a:r>
            <a:r>
              <a:rPr lang="en-US" sz="2400" dirty="0"/>
              <a:t> 27). </a:t>
            </a:r>
            <a:endParaRPr lang="en-US" sz="2400" dirty="0" smtClean="0"/>
          </a:p>
          <a:p>
            <a:r>
              <a:rPr lang="en-US" sz="2400" dirty="0"/>
              <a:t>	</a:t>
            </a:r>
            <a:r>
              <a:rPr lang="en-US" sz="2400" dirty="0" smtClean="0"/>
              <a:t>This </a:t>
            </a:r>
            <a:r>
              <a:rPr lang="en-US" sz="2400" dirty="0"/>
              <a:t>is nothing less than aiding and abetting, if not actually performing, child sexual abuse, all in the name of “scientific research.” </a:t>
            </a:r>
          </a:p>
          <a:p>
            <a:endParaRPr lang="en-US" sz="2400" dirty="0" smtClean="0"/>
          </a:p>
          <a:p>
            <a:r>
              <a:rPr lang="en-US" sz="2400" dirty="0"/>
              <a:t>	Oh, and of course, none of these children were harmed by these rapes, according to Kinsey’s data. </a:t>
            </a:r>
          </a:p>
        </p:txBody>
      </p:sp>
    </p:spTree>
    <p:extLst>
      <p:ext uri="{BB962C8B-B14F-4D97-AF65-F5344CB8AC3E}">
        <p14:creationId xmlns:p14="http://schemas.microsoft.com/office/powerpoint/2010/main" val="41250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3" y="0"/>
            <a:ext cx="12184607" cy="5578495"/>
          </a:xfrm>
          <a:prstGeom prst="rect">
            <a:avLst/>
          </a:prstGeom>
        </p:spPr>
      </p:pic>
    </p:spTree>
    <p:extLst>
      <p:ext uri="{BB962C8B-B14F-4D97-AF65-F5344CB8AC3E}">
        <p14:creationId xmlns:p14="http://schemas.microsoft.com/office/powerpoint/2010/main" val="24906321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Alfred Kinsey was a man on a mission, driven to overthrow the reigning sexual morality of his day which he imagined </a:t>
            </a:r>
            <a:r>
              <a:rPr lang="en-US" sz="2400" dirty="0" smtClean="0"/>
              <a:t>had caused </a:t>
            </a:r>
            <a:r>
              <a:rPr lang="en-US" sz="2400" dirty="0"/>
              <a:t>him great harm due to the guilt he felt over his sexual addiction and homosexual attraction. </a:t>
            </a:r>
            <a:endParaRPr lang="en-US" sz="2400" dirty="0" smtClean="0"/>
          </a:p>
          <a:p>
            <a:r>
              <a:rPr lang="en-US" sz="2400" dirty="0"/>
              <a:t>	</a:t>
            </a:r>
            <a:r>
              <a:rPr lang="en-US" sz="2400" dirty="0" smtClean="0"/>
              <a:t>“</a:t>
            </a:r>
            <a:r>
              <a:rPr lang="en-US" sz="2400" dirty="0"/>
              <a:t>I seem abnormal. So I must find or create data that shows me to be normal and the </a:t>
            </a:r>
            <a:r>
              <a:rPr lang="en-US" sz="2400" dirty="0" smtClean="0"/>
              <a:t>rest of the world to be </a:t>
            </a:r>
            <a:r>
              <a:rPr lang="en-US" sz="2400" dirty="0"/>
              <a:t>abnormal, sexually repressed.” And this is precisely what he did. </a:t>
            </a:r>
          </a:p>
          <a:p>
            <a:r>
              <a:rPr lang="en-US" sz="2400" dirty="0"/>
              <a:t>	Kinsey invited, coaxed, browbeat, slandered, and ridiculed a straitlaced culture into joining him in his sexual sickness. </a:t>
            </a:r>
            <a:endParaRPr lang="en-US" sz="2400" dirty="0" smtClean="0"/>
          </a:p>
          <a:p>
            <a:r>
              <a:rPr lang="en-US" sz="2400" dirty="0"/>
              <a:t>	</a:t>
            </a:r>
            <a:r>
              <a:rPr lang="en-US" sz="2400" dirty="0" smtClean="0"/>
              <a:t>He </a:t>
            </a:r>
            <a:r>
              <a:rPr lang="en-US" sz="2400" dirty="0"/>
              <a:t>could not have done it alone, of course. </a:t>
            </a:r>
            <a:endParaRPr lang="en-US" sz="2400" dirty="0" smtClean="0"/>
          </a:p>
          <a:p>
            <a:r>
              <a:rPr lang="en-US" sz="2400" dirty="0"/>
              <a:t>	</a:t>
            </a:r>
            <a:r>
              <a:rPr lang="en-US" sz="2400" dirty="0" smtClean="0"/>
              <a:t>One </a:t>
            </a:r>
            <a:r>
              <a:rPr lang="en-US" sz="2400" dirty="0"/>
              <a:t>of his chief cheerleaders was Hugh Hefner, the creator of the Playboy pornographic industry. </a:t>
            </a:r>
          </a:p>
        </p:txBody>
      </p:sp>
    </p:spTree>
    <p:extLst>
      <p:ext uri="{BB962C8B-B14F-4D97-AF65-F5344CB8AC3E}">
        <p14:creationId xmlns:p14="http://schemas.microsoft.com/office/powerpoint/2010/main" val="10065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176058"/>
          </a:xfrm>
          <a:prstGeom prst="rect">
            <a:avLst/>
          </a:prstGeom>
        </p:spPr>
      </p:pic>
    </p:spTree>
    <p:extLst>
      <p:ext uri="{BB962C8B-B14F-4D97-AF65-F5344CB8AC3E}">
        <p14:creationId xmlns:p14="http://schemas.microsoft.com/office/powerpoint/2010/main" val="41653182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Prior to Kinsey’s </a:t>
            </a:r>
            <a:r>
              <a:rPr lang="en-US" sz="2400" i="1" dirty="0"/>
              <a:t>Male </a:t>
            </a:r>
            <a:r>
              <a:rPr lang="en-US" sz="2400" dirty="0"/>
              <a:t>report in 1948 few men were actually serial fornicators. Not even Hugh Hefner was. </a:t>
            </a:r>
            <a:endParaRPr lang="en-US" sz="2400" dirty="0" smtClean="0"/>
          </a:p>
          <a:p>
            <a:r>
              <a:rPr lang="en-US" sz="2400" dirty="0"/>
              <a:t>	</a:t>
            </a:r>
            <a:r>
              <a:rPr lang="en-US" sz="2400" dirty="0" smtClean="0"/>
              <a:t>The </a:t>
            </a:r>
            <a:r>
              <a:rPr lang="en-US" sz="2400" dirty="0"/>
              <a:t>first woman Hefner had sex with was the woman he later married. He was twenty-two. </a:t>
            </a:r>
            <a:endParaRPr lang="en-US" sz="2400" dirty="0" smtClean="0"/>
          </a:p>
          <a:p>
            <a:r>
              <a:rPr lang="en-US" sz="2400" dirty="0"/>
              <a:t>	</a:t>
            </a:r>
            <a:r>
              <a:rPr lang="en-US" sz="2400" dirty="0" smtClean="0"/>
              <a:t>But </a:t>
            </a:r>
            <a:r>
              <a:rPr lang="en-US" sz="2400" dirty="0"/>
              <a:t>it was Kinsey’s report that changed his views. </a:t>
            </a:r>
            <a:endParaRPr lang="en-US" sz="2400" dirty="0" smtClean="0"/>
          </a:p>
          <a:p>
            <a:r>
              <a:rPr lang="en-US" sz="2400" dirty="0"/>
              <a:t>	</a:t>
            </a:r>
            <a:r>
              <a:rPr lang="en-US" sz="2400" dirty="0" smtClean="0"/>
              <a:t>He </a:t>
            </a:r>
            <a:r>
              <a:rPr lang="en-US" sz="2400" dirty="0"/>
              <a:t>saw himself as Kinsey’s “populist.” </a:t>
            </a:r>
            <a:endParaRPr lang="en-US" sz="2400" dirty="0" smtClean="0"/>
          </a:p>
          <a:p>
            <a:r>
              <a:rPr lang="en-US" sz="2400" dirty="0"/>
              <a:t>	</a:t>
            </a:r>
            <a:r>
              <a:rPr lang="en-US" sz="2400" dirty="0" smtClean="0"/>
              <a:t>“</a:t>
            </a:r>
            <a:r>
              <a:rPr lang="en-US" sz="2400" dirty="0"/>
              <a:t>Hefner recognized Kinsey as the incontrovertible word of the new God based on the new holy writ—demonstrable evidence. Kinsey would add a dash of scientific truth to the </a:t>
            </a:r>
            <a:r>
              <a:rPr lang="en-US" sz="2400" i="1" dirty="0"/>
              <a:t>Playboy </a:t>
            </a:r>
            <a:r>
              <a:rPr lang="en-US" sz="2400" dirty="0"/>
              <a:t>mix.” (</a:t>
            </a:r>
            <a:r>
              <a:rPr lang="en-US" sz="2400" dirty="0" err="1"/>
              <a:t>Reisman</a:t>
            </a:r>
            <a:r>
              <a:rPr lang="en-US" sz="2400" dirty="0"/>
              <a:t>, </a:t>
            </a:r>
            <a:r>
              <a:rPr lang="en-US" sz="2400" i="1" dirty="0"/>
              <a:t>Sabotage,</a:t>
            </a:r>
            <a:r>
              <a:rPr lang="en-US" sz="2400" dirty="0"/>
              <a:t> 105.)</a:t>
            </a:r>
          </a:p>
        </p:txBody>
      </p:sp>
    </p:spTree>
    <p:extLst>
      <p:ext uri="{BB962C8B-B14F-4D97-AF65-F5344CB8AC3E}">
        <p14:creationId xmlns:p14="http://schemas.microsoft.com/office/powerpoint/2010/main" val="11062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dirty="0" smtClean="0"/>
              <a:t>INTRODUCTION</a:t>
            </a:r>
          </a:p>
          <a:p>
            <a:r>
              <a:rPr lang="en-US" sz="2400" dirty="0"/>
              <a:t>	If depression is mostly due to anger turned inward, I think I’m depressed. </a:t>
            </a:r>
            <a:endParaRPr lang="en-US" sz="2400" dirty="0" smtClean="0"/>
          </a:p>
          <a:p>
            <a:r>
              <a:rPr lang="en-US" sz="2400" dirty="0"/>
              <a:t>	</a:t>
            </a:r>
            <a:r>
              <a:rPr lang="en-US" sz="2400" dirty="0" smtClean="0"/>
              <a:t>Reading </a:t>
            </a:r>
            <a:r>
              <a:rPr lang="en-US" sz="2400" dirty="0"/>
              <a:t>about the many bold lies promulgated by these frauds, Freud, Mead, Kinsey, and Barth, has led to deep frustration, partly because the willing majority eagerly accepted their unwarranted conclusions without question, </a:t>
            </a:r>
            <a:r>
              <a:rPr lang="en-US" sz="2400" dirty="0" smtClean="0"/>
              <a:t>and, </a:t>
            </a:r>
            <a:r>
              <a:rPr lang="en-US" sz="2400" dirty="0"/>
              <a:t>it </a:t>
            </a:r>
            <a:r>
              <a:rPr lang="en-US" sz="2400" dirty="0" smtClean="0"/>
              <a:t>seems, </a:t>
            </a:r>
            <a:r>
              <a:rPr lang="en-US" sz="2400" dirty="0"/>
              <a:t>by the slim turnout of these summer seminars, that nobody really cares. </a:t>
            </a:r>
            <a:endParaRPr lang="en-US" sz="2400" dirty="0" smtClean="0"/>
          </a:p>
          <a:p>
            <a:r>
              <a:rPr lang="en-US" sz="2400" dirty="0"/>
              <a:t>	</a:t>
            </a:r>
            <a:r>
              <a:rPr lang="en-US" sz="2400" dirty="0" smtClean="0"/>
              <a:t>Dr</a:t>
            </a:r>
            <a:r>
              <a:rPr lang="en-US" sz="2400" dirty="0"/>
              <a:t>. Judith </a:t>
            </a:r>
            <a:r>
              <a:rPr lang="en-US" sz="2400" dirty="0" err="1"/>
              <a:t>Reisman</a:t>
            </a:r>
            <a:r>
              <a:rPr lang="en-US" sz="2400" dirty="0"/>
              <a:t> devoted the bulk of her life and professional career exposing the criminal fraud of Alfred Kinsey and his Kinsey Sex Institute in Bloomington, Indiana, and it mostly fell on deaf ears. </a:t>
            </a:r>
            <a:endParaRPr lang="en-US" sz="2400" dirty="0" smtClean="0"/>
          </a:p>
          <a:p>
            <a:r>
              <a:rPr lang="en-US" sz="2400" dirty="0"/>
              <a:t>	</a:t>
            </a:r>
            <a:r>
              <a:rPr lang="en-US" sz="2400" dirty="0" smtClean="0"/>
              <a:t>Oh</a:t>
            </a:r>
            <a:r>
              <a:rPr lang="en-US" sz="2400" dirty="0"/>
              <a:t>, she testified at some hearings and published some shocking articles and books, but the world mostly just shrugged and moved on. </a:t>
            </a:r>
          </a:p>
          <a:p>
            <a:r>
              <a:rPr lang="en-US" sz="2400" dirty="0"/>
              <a:t>	</a:t>
            </a:r>
          </a:p>
        </p:txBody>
      </p:sp>
    </p:spTree>
    <p:extLst>
      <p:ext uri="{BB962C8B-B14F-4D97-AF65-F5344CB8AC3E}">
        <p14:creationId xmlns:p14="http://schemas.microsoft.com/office/powerpoint/2010/main" val="28472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The British medical journal the </a:t>
            </a:r>
            <a:r>
              <a:rPr lang="en-US" sz="2400" i="1" dirty="0"/>
              <a:t>Lancet</a:t>
            </a:r>
            <a:r>
              <a:rPr lang="en-US" sz="2400" dirty="0"/>
              <a:t> concluded that Kinsey, </a:t>
            </a:r>
            <a:endParaRPr lang="en-US" sz="2400" dirty="0" smtClean="0"/>
          </a:p>
          <a:p>
            <a:r>
              <a:rPr lang="en-US" sz="2400" dirty="0"/>
              <a:t>	</a:t>
            </a:r>
            <a:r>
              <a:rPr lang="en-US" sz="2400" dirty="0" smtClean="0"/>
              <a:t>“ </a:t>
            </a:r>
            <a:r>
              <a:rPr lang="en-US" sz="2400" dirty="0"/>
              <a:t>‘an otherwise harmless student of the gall wasp, has left his former co-workers some explaining to do. The books launched the so-called sexual revolution, an era of sexual license’ that brought a booming global trade in electronic pornography; annual international sex trafficking of up to eight hundred thousand women and children; domestic sex trafficking/ prostitution/ stripping in the millions; unprecedented sexual violence against women and children; rampant eroticism in pop culture; high rates of unwed pregnancies; abortion on demand; skyrocketing rates of addiction to sex, pornography, and illicit drugs; failed marriages; widespread impotence; lost careers; financial ruin; sexually transmitted diseases; and death.” </a:t>
            </a:r>
          </a:p>
        </p:txBody>
      </p:sp>
    </p:spTree>
    <p:extLst>
      <p:ext uri="{BB962C8B-B14F-4D97-AF65-F5344CB8AC3E}">
        <p14:creationId xmlns:p14="http://schemas.microsoft.com/office/powerpoint/2010/main" val="407979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Kinsey died in 1956 at the age of sixty-two, of complications of a disease of the testicles called “</a:t>
            </a:r>
            <a:r>
              <a:rPr lang="en-US" sz="2400" dirty="0" err="1"/>
              <a:t>orchitis</a:t>
            </a:r>
            <a:r>
              <a:rPr lang="en-US" sz="2400" dirty="0"/>
              <a:t>.” </a:t>
            </a:r>
            <a:endParaRPr lang="en-US" sz="2400" dirty="0" smtClean="0"/>
          </a:p>
          <a:p>
            <a:r>
              <a:rPr lang="en-US" sz="2400" dirty="0"/>
              <a:t>	</a:t>
            </a:r>
            <a:r>
              <a:rPr lang="en-US" sz="2400" dirty="0" smtClean="0"/>
              <a:t>It </a:t>
            </a:r>
            <a:r>
              <a:rPr lang="en-US" sz="2400" dirty="0"/>
              <a:t>is commonly caused by a sexually transmitted disease. </a:t>
            </a:r>
            <a:endParaRPr lang="en-US" sz="2400" dirty="0" smtClean="0"/>
          </a:p>
          <a:p>
            <a:r>
              <a:rPr lang="en-US" sz="2400" dirty="0"/>
              <a:t>	</a:t>
            </a:r>
            <a:r>
              <a:rPr lang="en-US" sz="2400" dirty="0" smtClean="0"/>
              <a:t>So </a:t>
            </a:r>
            <a:r>
              <a:rPr lang="en-US" sz="2400" dirty="0"/>
              <a:t>if he has been dead for over sixty years, why bother talking about him? </a:t>
            </a:r>
          </a:p>
          <a:p>
            <a:r>
              <a:rPr lang="en-US" sz="2400" dirty="0"/>
              <a:t>	It’s obviously because of the lingering legacy of his lies. </a:t>
            </a:r>
            <a:endParaRPr lang="en-US" sz="2400" dirty="0" smtClean="0"/>
          </a:p>
          <a:p>
            <a:r>
              <a:rPr lang="en-US" sz="2400" dirty="0"/>
              <a:t>	</a:t>
            </a:r>
            <a:r>
              <a:rPr lang="en-US" sz="2400" dirty="0" smtClean="0"/>
              <a:t>You </a:t>
            </a:r>
            <a:r>
              <a:rPr lang="en-US" sz="2400" dirty="0"/>
              <a:t>would not have to think about it long to find many of your friends and relatives who have been wounded and scarred by the sexual revolution. </a:t>
            </a:r>
            <a:endParaRPr lang="en-US" sz="2400" dirty="0" smtClean="0"/>
          </a:p>
          <a:p>
            <a:r>
              <a:rPr lang="en-US" sz="2400" dirty="0"/>
              <a:t>	</a:t>
            </a:r>
            <a:r>
              <a:rPr lang="en-US" sz="2400" dirty="0" smtClean="0"/>
              <a:t>And </a:t>
            </a:r>
            <a:r>
              <a:rPr lang="en-US" sz="2400" dirty="0"/>
              <a:t>it was the compounded lies of those pseudo-scholars like Freud, Mead, and the unindicted sexual predator and child sexual abuser, Alfred C. </a:t>
            </a:r>
            <a:r>
              <a:rPr lang="en-US" sz="2400" dirty="0" smtClean="0"/>
              <a:t>Kinsey</a:t>
            </a:r>
            <a:endParaRPr lang="en-US" sz="2400" dirty="0"/>
          </a:p>
        </p:txBody>
      </p:sp>
    </p:spTree>
    <p:extLst>
      <p:ext uri="{BB962C8B-B14F-4D97-AF65-F5344CB8AC3E}">
        <p14:creationId xmlns:p14="http://schemas.microsoft.com/office/powerpoint/2010/main" val="122394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0311" y="1076"/>
            <a:ext cx="9272834" cy="6856923"/>
          </a:xfrm>
          <a:prstGeom prst="rect">
            <a:avLst/>
          </a:prstGeom>
        </p:spPr>
      </p:pic>
    </p:spTree>
    <p:extLst>
      <p:ext uri="{BB962C8B-B14F-4D97-AF65-F5344CB8AC3E}">
        <p14:creationId xmlns:p14="http://schemas.microsoft.com/office/powerpoint/2010/main" val="42621199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a:t>
            </a:r>
            <a:r>
              <a:rPr lang="en-US" sz="2400" dirty="0" smtClean="0"/>
              <a:t>The </a:t>
            </a:r>
            <a:r>
              <a:rPr lang="en-US" sz="2400" dirty="0"/>
              <a:t>Kinsey Institute at Indiana University is still going strong with its vast collection of pornography and its still carefully-guarded secrets about its founder. </a:t>
            </a:r>
            <a:endParaRPr lang="en-US" sz="2400" dirty="0" smtClean="0"/>
          </a:p>
          <a:p>
            <a:r>
              <a:rPr lang="en-US" sz="2400" dirty="0"/>
              <a:t>	</a:t>
            </a:r>
            <a:r>
              <a:rPr lang="en-US" sz="2400" dirty="0" smtClean="0"/>
              <a:t>They </a:t>
            </a:r>
            <a:r>
              <a:rPr lang="en-US" sz="2400" dirty="0"/>
              <a:t>could not bear the guilt of their sexual sins, so they invited everyone to join them. </a:t>
            </a:r>
            <a:endParaRPr lang="en-US" sz="2400" dirty="0" smtClean="0"/>
          </a:p>
          <a:p>
            <a:r>
              <a:rPr lang="en-US" sz="2400" dirty="0"/>
              <a:t>	</a:t>
            </a:r>
            <a:r>
              <a:rPr lang="en-US" sz="2400" dirty="0" smtClean="0"/>
              <a:t>Misery </a:t>
            </a:r>
            <a:r>
              <a:rPr lang="en-US" sz="2400" dirty="0"/>
              <a:t>loves company. </a:t>
            </a:r>
            <a:endParaRPr lang="en-US" sz="2400" dirty="0" smtClean="0"/>
          </a:p>
          <a:p>
            <a:r>
              <a:rPr lang="en-US" sz="2400" dirty="0"/>
              <a:t>	</a:t>
            </a:r>
            <a:r>
              <a:rPr lang="en-US" sz="2400" dirty="0" smtClean="0"/>
              <a:t>Immorality </a:t>
            </a:r>
            <a:r>
              <a:rPr lang="en-US" sz="2400" dirty="0"/>
              <a:t>is excused by the claim that “everybody’s doing it,” even if everybody is clearly not doing it. </a:t>
            </a:r>
          </a:p>
        </p:txBody>
      </p:sp>
    </p:spTree>
    <p:extLst>
      <p:ext uri="{BB962C8B-B14F-4D97-AF65-F5344CB8AC3E}">
        <p14:creationId xmlns:p14="http://schemas.microsoft.com/office/powerpoint/2010/main" val="22066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Kinsey was indeed a driven man, a man on a mission. </a:t>
            </a:r>
            <a:endParaRPr lang="en-US" sz="2400" dirty="0" smtClean="0"/>
          </a:p>
          <a:p>
            <a:r>
              <a:rPr lang="en-US" sz="2400" dirty="0"/>
              <a:t>	</a:t>
            </a:r>
            <a:r>
              <a:rPr lang="en-US" sz="2400" dirty="0" smtClean="0"/>
              <a:t>He </a:t>
            </a:r>
            <a:r>
              <a:rPr lang="en-US" sz="2400" dirty="0"/>
              <a:t>rebelled against his father’s morality and determined to overthrow the sexual morality of an entire culture. He found a quite willing audience</a:t>
            </a:r>
            <a:r>
              <a:rPr lang="en-US" sz="2400" dirty="0" smtClean="0"/>
              <a:t>.</a:t>
            </a:r>
          </a:p>
          <a:p>
            <a:r>
              <a:rPr lang="en-US" sz="2400" dirty="0"/>
              <a:t>	</a:t>
            </a:r>
            <a:r>
              <a:rPr lang="en-US" sz="2400" dirty="0" smtClean="0"/>
              <a:t>From </a:t>
            </a:r>
            <a:r>
              <a:rPr lang="en-US" sz="2400" dirty="0"/>
              <a:t>our vantage point some seventy years later, he seems to have succeeded beyond his wildest dreams. </a:t>
            </a:r>
            <a:endParaRPr lang="en-US" sz="2400" dirty="0" smtClean="0"/>
          </a:p>
          <a:p>
            <a:r>
              <a:rPr lang="en-US" sz="2400" dirty="0"/>
              <a:t>	</a:t>
            </a:r>
            <a:r>
              <a:rPr lang="en-US" sz="2400" dirty="0" smtClean="0"/>
              <a:t>That </a:t>
            </a:r>
            <a:r>
              <a:rPr lang="en-US" sz="2400" dirty="0"/>
              <a:t>is, if you can consider the destruction of families, widespread sexual abuse, epidemics of sexually transmitted diseases, oceans of misery, and the destruction of over sixty-million unborn children, if you can call that “success.” </a:t>
            </a:r>
          </a:p>
          <a:p>
            <a:r>
              <a:rPr lang="en-US" sz="2400" dirty="0"/>
              <a:t>	One reviewer of Jones’ biography of Kinsey noted that Kinsey “poured his life into his work and made his ‘science’ serve his appetites.” But, of course, that’s not science at all. </a:t>
            </a:r>
          </a:p>
        </p:txBody>
      </p:sp>
    </p:spTree>
    <p:extLst>
      <p:ext uri="{BB962C8B-B14F-4D97-AF65-F5344CB8AC3E}">
        <p14:creationId xmlns:p14="http://schemas.microsoft.com/office/powerpoint/2010/main" val="408357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E. Michael Jones notes that “There are ultimately only two alternatives in the intellectual life: either one conforms desire to the truth or one conforms truth to desire.” (11)</a:t>
            </a:r>
          </a:p>
          <a:p>
            <a:r>
              <a:rPr lang="en-US" sz="2400" dirty="0"/>
              <a:t>	For decades Sigmund Freud carried on an incestuous, adulterous affair with his wife’s more vivacious younger sister, appalling by any standard. </a:t>
            </a:r>
            <a:endParaRPr lang="en-US" sz="2400" dirty="0" smtClean="0"/>
          </a:p>
          <a:p>
            <a:r>
              <a:rPr lang="en-US" sz="2400" dirty="0"/>
              <a:t>	</a:t>
            </a:r>
            <a:r>
              <a:rPr lang="en-US" sz="2400" dirty="0" smtClean="0"/>
              <a:t>What </a:t>
            </a:r>
            <a:r>
              <a:rPr lang="en-US" sz="2400" dirty="0"/>
              <a:t>did he do with his guilt? He created a psychological (scientific) theory to excuse it. He was only acting out a previously unresolved “Oedipus complex.” Psychology (science) saves the day!</a:t>
            </a:r>
          </a:p>
          <a:p>
            <a:r>
              <a:rPr lang="en-US" sz="2400" dirty="0"/>
              <a:t>	Margaret Mead carried on a homosexual relationship for decades and committed adultery against her husband. </a:t>
            </a:r>
            <a:endParaRPr lang="en-US" sz="2400" dirty="0" smtClean="0"/>
          </a:p>
          <a:p>
            <a:r>
              <a:rPr lang="en-US" sz="2400" dirty="0"/>
              <a:t>	</a:t>
            </a:r>
            <a:r>
              <a:rPr lang="en-US" sz="2400" dirty="0" smtClean="0"/>
              <a:t>What </a:t>
            </a:r>
            <a:r>
              <a:rPr lang="en-US" sz="2400" dirty="0"/>
              <a:t>did she do with </a:t>
            </a:r>
            <a:r>
              <a:rPr lang="en-US" sz="2400" dirty="0" smtClean="0"/>
              <a:t>her </a:t>
            </a:r>
            <a:r>
              <a:rPr lang="en-US" sz="2400" dirty="0"/>
              <a:t>guilt? She invented a free and easy society that was better off by relaxing and discarding any and all sexual restrictions. Problem solved. Anthropology (science) to the rescue!</a:t>
            </a:r>
          </a:p>
        </p:txBody>
      </p:sp>
    </p:spTree>
    <p:extLst>
      <p:ext uri="{BB962C8B-B14F-4D97-AF65-F5344CB8AC3E}">
        <p14:creationId xmlns:p14="http://schemas.microsoft.com/office/powerpoint/2010/main" val="4158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III. THE FALLOUT OF KINSEY’S REPORTS.</a:t>
            </a:r>
            <a:endParaRPr lang="en-US" sz="2400" dirty="0"/>
          </a:p>
          <a:p>
            <a:r>
              <a:rPr lang="en-US" sz="2400" dirty="0"/>
              <a:t> </a:t>
            </a:r>
          </a:p>
          <a:p>
            <a:r>
              <a:rPr lang="en-US" sz="2400" dirty="0"/>
              <a:t>	And here, Alfred Kinsey was tormented as a sex addict, a masochist with controllable homosexual desires and fantasies. </a:t>
            </a:r>
            <a:endParaRPr lang="en-US" sz="2400" dirty="0" smtClean="0"/>
          </a:p>
          <a:p>
            <a:r>
              <a:rPr lang="en-US" sz="2400" dirty="0"/>
              <a:t>	</a:t>
            </a:r>
            <a:r>
              <a:rPr lang="en-US" sz="2400" dirty="0" smtClean="0"/>
              <a:t>What </a:t>
            </a:r>
            <a:r>
              <a:rPr lang="en-US" sz="2400" dirty="0"/>
              <a:t>did he do with his guilt? </a:t>
            </a:r>
            <a:endParaRPr lang="en-US" sz="2400" dirty="0" smtClean="0"/>
          </a:p>
          <a:p>
            <a:r>
              <a:rPr lang="en-US" sz="2400" dirty="0"/>
              <a:t>	</a:t>
            </a:r>
            <a:r>
              <a:rPr lang="en-US" sz="2400" dirty="0" smtClean="0"/>
              <a:t>Kinsey “discovered” </a:t>
            </a:r>
            <a:r>
              <a:rPr lang="en-US" sz="2400" dirty="0"/>
              <a:t>in his “research” that most people are like him, not like those upstanding moral frauds he had met in church or the Boy Scouts or in the YMCA. </a:t>
            </a:r>
            <a:endParaRPr lang="en-US" sz="2400" dirty="0" smtClean="0"/>
          </a:p>
          <a:p>
            <a:r>
              <a:rPr lang="en-US" sz="2400" dirty="0"/>
              <a:t>	</a:t>
            </a:r>
            <a:r>
              <a:rPr lang="en-US" sz="2400" dirty="0" smtClean="0"/>
              <a:t>He had proved </a:t>
            </a:r>
            <a:r>
              <a:rPr lang="en-US" sz="2400" dirty="0"/>
              <a:t>that he was normal, not them. </a:t>
            </a:r>
            <a:endParaRPr lang="en-US" sz="2400" dirty="0" smtClean="0"/>
          </a:p>
          <a:p>
            <a:r>
              <a:rPr lang="en-US" sz="2400" dirty="0"/>
              <a:t>	</a:t>
            </a:r>
            <a:r>
              <a:rPr lang="en-US" sz="2400" dirty="0" smtClean="0"/>
              <a:t>Biology</a:t>
            </a:r>
            <a:r>
              <a:rPr lang="en-US" sz="2400" dirty="0"/>
              <a:t>, </a:t>
            </a:r>
            <a:r>
              <a:rPr lang="en-US" sz="2400" dirty="0" smtClean="0"/>
              <a:t>sexology (science) </a:t>
            </a:r>
            <a:r>
              <a:rPr lang="en-US" sz="2400" dirty="0"/>
              <a:t>declared him normal and the rest of the world sick, unhealthy, repressed. </a:t>
            </a:r>
          </a:p>
        </p:txBody>
      </p:sp>
    </p:spTree>
    <p:extLst>
      <p:ext uri="{BB962C8B-B14F-4D97-AF65-F5344CB8AC3E}">
        <p14:creationId xmlns:p14="http://schemas.microsoft.com/office/powerpoint/2010/main" val="129050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IV. OBSERVATIONS AND </a:t>
            </a:r>
            <a:r>
              <a:rPr lang="en-US" sz="2400" b="1" dirty="0" smtClean="0"/>
              <a:t>REFLECTIONS</a:t>
            </a:r>
            <a:endParaRPr lang="en-US" sz="2400" b="1" dirty="0"/>
          </a:p>
          <a:p>
            <a:r>
              <a:rPr lang="en-US" sz="2400" dirty="0"/>
              <a:t> </a:t>
            </a:r>
          </a:p>
          <a:p>
            <a:r>
              <a:rPr lang="en-US" sz="2400" dirty="0"/>
              <a:t>	1. Moralism does not work. </a:t>
            </a:r>
            <a:endParaRPr lang="en-US" sz="2400" dirty="0" smtClean="0"/>
          </a:p>
          <a:p>
            <a:r>
              <a:rPr lang="en-US" sz="2400" dirty="0"/>
              <a:t>	</a:t>
            </a:r>
            <a:r>
              <a:rPr lang="en-US" sz="2400" dirty="0" smtClean="0"/>
              <a:t>The </a:t>
            </a:r>
            <a:r>
              <a:rPr lang="en-US" sz="2400" dirty="0"/>
              <a:t>unregenerate heart will always find a way to rebel, to find gratification. </a:t>
            </a:r>
            <a:endParaRPr lang="en-US" sz="2400" dirty="0" smtClean="0"/>
          </a:p>
          <a:p>
            <a:r>
              <a:rPr lang="en-US" sz="2400" dirty="0"/>
              <a:t>	</a:t>
            </a:r>
            <a:r>
              <a:rPr lang="en-US" sz="2400" dirty="0" smtClean="0"/>
              <a:t>None </a:t>
            </a:r>
            <a:r>
              <a:rPr lang="en-US" sz="2400" dirty="0"/>
              <a:t>of Kinsey’s participation in the Boy Scouts, the YMCA, or in his moralistic church had any lasting positive impact on his soul. </a:t>
            </a:r>
            <a:endParaRPr lang="en-US" sz="2400" dirty="0" smtClean="0"/>
          </a:p>
          <a:p>
            <a:r>
              <a:rPr lang="en-US" sz="2400" dirty="0"/>
              <a:t>	</a:t>
            </a:r>
            <a:r>
              <a:rPr lang="en-US" sz="2400" dirty="0" smtClean="0"/>
              <a:t>We </a:t>
            </a:r>
            <a:r>
              <a:rPr lang="en-US" sz="2400" dirty="0"/>
              <a:t>should remember Paul’s warning against trusting in moralism from Colossians 2:23: “</a:t>
            </a:r>
            <a:r>
              <a:rPr lang="en-US" sz="2400" i="1" dirty="0"/>
              <a:t>These </a:t>
            </a:r>
            <a:r>
              <a:rPr lang="en-US" sz="2400" dirty="0"/>
              <a:t>[artificial, man-made rules]</a:t>
            </a:r>
            <a:r>
              <a:rPr lang="en-US" sz="2400" i="1" dirty="0"/>
              <a:t> have indeed an appearance of wisdom in promoting self-made religion and asceticism and severity to the body, but they are of no value in stopping the indulgence of the flesh.”</a:t>
            </a:r>
            <a:r>
              <a:rPr lang="en-US" sz="2400" dirty="0"/>
              <a:t>	</a:t>
            </a:r>
            <a:endParaRPr lang="en-US" sz="2400" dirty="0" smtClean="0"/>
          </a:p>
          <a:p>
            <a:r>
              <a:rPr lang="en-US" sz="2400" dirty="0"/>
              <a:t>	</a:t>
            </a:r>
            <a:r>
              <a:rPr lang="en-US" sz="2400" dirty="0" smtClean="0"/>
              <a:t>The </a:t>
            </a:r>
            <a:r>
              <a:rPr lang="en-US" sz="2400" dirty="0"/>
              <a:t>truth is that when </a:t>
            </a:r>
            <a:r>
              <a:rPr lang="en-US" sz="2400" dirty="0" smtClean="0"/>
              <a:t>Kinsey </a:t>
            </a:r>
            <a:r>
              <a:rPr lang="en-US" sz="2400" dirty="0"/>
              <a:t>met the atheist dean at Harvard who lived for sinful pleasure, Kinsey did not need much </a:t>
            </a:r>
            <a:r>
              <a:rPr lang="en-US" sz="2400" dirty="0" smtClean="0"/>
              <a:t>coaxing to join him. </a:t>
            </a:r>
            <a:endParaRPr lang="en-US" sz="2400" dirty="0"/>
          </a:p>
        </p:txBody>
      </p:sp>
    </p:spTree>
    <p:extLst>
      <p:ext uri="{BB962C8B-B14F-4D97-AF65-F5344CB8AC3E}">
        <p14:creationId xmlns:p14="http://schemas.microsoft.com/office/powerpoint/2010/main" val="9731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IV. OBSERVATIONS AND </a:t>
            </a:r>
            <a:r>
              <a:rPr lang="en-US" sz="2400" b="1" dirty="0" smtClean="0"/>
              <a:t>REFLECTIONS</a:t>
            </a:r>
            <a:endParaRPr lang="en-US" sz="2400" b="1" dirty="0"/>
          </a:p>
          <a:p>
            <a:endParaRPr lang="en-US" sz="2400" dirty="0"/>
          </a:p>
          <a:p>
            <a:r>
              <a:rPr lang="en-US" sz="2400" dirty="0"/>
              <a:t>	Sadly, the moralistic Kinsey Senior, Kinsey’s father also took the plunge into immorality. </a:t>
            </a:r>
            <a:endParaRPr lang="en-US" sz="2400" dirty="0" smtClean="0"/>
          </a:p>
          <a:p>
            <a:r>
              <a:rPr lang="en-US" sz="2400" dirty="0"/>
              <a:t>	</a:t>
            </a:r>
            <a:r>
              <a:rPr lang="en-US" sz="2400" dirty="0" smtClean="0"/>
              <a:t>He </a:t>
            </a:r>
            <a:r>
              <a:rPr lang="en-US" sz="2400" dirty="0"/>
              <a:t>abandoned his wife of forty years, secured a quickie divorce in Reno, and took up with a younger woman. </a:t>
            </a:r>
            <a:endParaRPr lang="en-US" sz="2400" dirty="0" smtClean="0"/>
          </a:p>
          <a:p>
            <a:r>
              <a:rPr lang="en-US" sz="2400" dirty="0"/>
              <a:t>	</a:t>
            </a:r>
            <a:r>
              <a:rPr lang="en-US" sz="2400" dirty="0" smtClean="0"/>
              <a:t>By </a:t>
            </a:r>
            <a:r>
              <a:rPr lang="en-US" sz="2400" dirty="0"/>
              <a:t>Kinsey Junior’s logic and according to his research, that should have been a good thing which </a:t>
            </a:r>
            <a:r>
              <a:rPr lang="en-US" sz="2400" dirty="0" smtClean="0"/>
              <a:t>Kinsey </a:t>
            </a:r>
            <a:r>
              <a:rPr lang="en-US" sz="2400" dirty="0"/>
              <a:t>should have applauded. But he reacted only with loathing toward his father. </a:t>
            </a:r>
          </a:p>
        </p:txBody>
      </p:sp>
    </p:spTree>
    <p:extLst>
      <p:ext uri="{BB962C8B-B14F-4D97-AF65-F5344CB8AC3E}">
        <p14:creationId xmlns:p14="http://schemas.microsoft.com/office/powerpoint/2010/main" val="2642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IV. OBSERVATIONS AND </a:t>
            </a:r>
            <a:r>
              <a:rPr lang="en-US" sz="2400" b="1" dirty="0" smtClean="0"/>
              <a:t>REFLECTIONS</a:t>
            </a:r>
            <a:endParaRPr lang="en-US" sz="2400" b="1" dirty="0"/>
          </a:p>
          <a:p>
            <a:r>
              <a:rPr lang="en-US" sz="2400" dirty="0"/>
              <a:t> </a:t>
            </a:r>
          </a:p>
          <a:p>
            <a:r>
              <a:rPr lang="en-US" sz="2400" dirty="0"/>
              <a:t>	Moralism made young Kinsey into what Jesus called a “whitewashed tomb.” (Matt. 23:27) </a:t>
            </a:r>
            <a:endParaRPr lang="en-US" sz="2400" dirty="0" smtClean="0"/>
          </a:p>
          <a:p>
            <a:r>
              <a:rPr lang="en-US" sz="2400" dirty="0"/>
              <a:t>	</a:t>
            </a:r>
            <a:r>
              <a:rPr lang="en-US" sz="2400" dirty="0" smtClean="0"/>
              <a:t>He </a:t>
            </a:r>
            <a:r>
              <a:rPr lang="en-US" sz="2400" dirty="0"/>
              <a:t>looked clean and shiny on the outside. His future wife, Clara, even worried that he might be “too churchy.” </a:t>
            </a:r>
            <a:endParaRPr lang="en-US" sz="2400" dirty="0" smtClean="0"/>
          </a:p>
          <a:p>
            <a:r>
              <a:rPr lang="en-US" sz="2400" dirty="0"/>
              <a:t>	</a:t>
            </a:r>
            <a:r>
              <a:rPr lang="en-US" sz="2400" dirty="0" smtClean="0"/>
              <a:t>But </a:t>
            </a:r>
            <a:r>
              <a:rPr lang="en-US" sz="2400" dirty="0"/>
              <a:t>eventually, the dead men’s bones spilled out of the tomb, and the rottenness infected the whole world. </a:t>
            </a:r>
          </a:p>
          <a:p>
            <a:r>
              <a:rPr lang="en-US" sz="2400" dirty="0"/>
              <a:t>	Jesus never called us to try to spread moralism. </a:t>
            </a:r>
            <a:endParaRPr lang="en-US" sz="2400" dirty="0" smtClean="0"/>
          </a:p>
          <a:p>
            <a:r>
              <a:rPr lang="en-US" sz="2400" dirty="0"/>
              <a:t>	</a:t>
            </a:r>
            <a:r>
              <a:rPr lang="en-US" sz="2400" dirty="0" smtClean="0"/>
              <a:t>He </a:t>
            </a:r>
            <a:r>
              <a:rPr lang="en-US" sz="2400" dirty="0"/>
              <a:t>called us to proclaim the gospel and make disciples of all nations</a:t>
            </a:r>
            <a:r>
              <a:rPr lang="en-US" sz="2400" dirty="0" smtClean="0"/>
              <a:t>.</a:t>
            </a:r>
          </a:p>
          <a:p>
            <a:r>
              <a:rPr lang="en-US" sz="2400" dirty="0"/>
              <a:t>	</a:t>
            </a:r>
            <a:r>
              <a:rPr lang="en-US" sz="2400" dirty="0" smtClean="0"/>
              <a:t>The </a:t>
            </a:r>
            <a:r>
              <a:rPr lang="en-US" sz="2400" dirty="0"/>
              <a:t>Moral Majority of the 1980s made this mistake. So did the political efforts of the Focus on the Family organization. </a:t>
            </a:r>
            <a:endParaRPr lang="en-US" sz="2400" dirty="0" smtClean="0"/>
          </a:p>
          <a:p>
            <a:r>
              <a:rPr lang="en-US" sz="2400" dirty="0"/>
              <a:t>	</a:t>
            </a:r>
            <a:r>
              <a:rPr lang="en-US" sz="2400" dirty="0" smtClean="0"/>
              <a:t>All </a:t>
            </a:r>
            <a:r>
              <a:rPr lang="en-US" sz="2400" dirty="0"/>
              <a:t>to no avail, because moralism does not work. </a:t>
            </a:r>
          </a:p>
        </p:txBody>
      </p:sp>
    </p:spTree>
    <p:extLst>
      <p:ext uri="{BB962C8B-B14F-4D97-AF65-F5344CB8AC3E}">
        <p14:creationId xmlns:p14="http://schemas.microsoft.com/office/powerpoint/2010/main" val="124396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dirty="0" smtClean="0"/>
              <a:t>INTRODUCTION</a:t>
            </a:r>
          </a:p>
          <a:p>
            <a:r>
              <a:rPr lang="en-US" sz="2400" dirty="0"/>
              <a:t>	But perhaps the most vexing part of all of this is how the main ideas of these four pseudo-scholars were taken up into the cultural fabric and somehow became unassailable truths, the standard by which we judge all other matters. </a:t>
            </a:r>
          </a:p>
        </p:txBody>
      </p:sp>
    </p:spTree>
    <p:extLst>
      <p:ext uri="{BB962C8B-B14F-4D97-AF65-F5344CB8AC3E}">
        <p14:creationId xmlns:p14="http://schemas.microsoft.com/office/powerpoint/2010/main" val="2347503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IV. OBSERVATIONS AND </a:t>
            </a:r>
            <a:r>
              <a:rPr lang="en-US" sz="2400" b="1" dirty="0" smtClean="0"/>
              <a:t>REFLECTIONS</a:t>
            </a:r>
            <a:endParaRPr lang="en-US" sz="2400" dirty="0"/>
          </a:p>
          <a:p>
            <a:r>
              <a:rPr lang="en-US" sz="2400" dirty="0"/>
              <a:t> </a:t>
            </a:r>
          </a:p>
          <a:p>
            <a:r>
              <a:rPr lang="en-US" sz="2400" dirty="0"/>
              <a:t>		2. The “culture” probably never was “Christian.” </a:t>
            </a:r>
            <a:endParaRPr lang="en-US" sz="2400" dirty="0" smtClean="0"/>
          </a:p>
          <a:p>
            <a:r>
              <a:rPr lang="en-US" sz="2400" dirty="0"/>
              <a:t>	</a:t>
            </a:r>
            <a:r>
              <a:rPr lang="en-US" sz="2400" dirty="0" smtClean="0"/>
              <a:t>It </a:t>
            </a:r>
            <a:r>
              <a:rPr lang="en-US" sz="2400" dirty="0"/>
              <a:t>may have been more closely adherent to a </a:t>
            </a:r>
            <a:r>
              <a:rPr lang="en-US" sz="2400" dirty="0" smtClean="0"/>
              <a:t>Judeo-Christian </a:t>
            </a:r>
            <a:r>
              <a:rPr lang="en-US" sz="2400" dirty="0"/>
              <a:t>ethic for a time. But the transformation of the soul through the regenerating work of the Holy Spirit was largely </a:t>
            </a:r>
            <a:r>
              <a:rPr lang="en-US" sz="2400" dirty="0" smtClean="0"/>
              <a:t>absent in most people. </a:t>
            </a:r>
          </a:p>
          <a:p>
            <a:r>
              <a:rPr lang="en-US" sz="2400" dirty="0"/>
              <a:t>	</a:t>
            </a:r>
            <a:r>
              <a:rPr lang="en-US" sz="2400" dirty="0" smtClean="0"/>
              <a:t>And </a:t>
            </a:r>
            <a:r>
              <a:rPr lang="en-US" sz="2400" dirty="0"/>
              <a:t>I worry that not much of this gospel outreach is taking place. </a:t>
            </a:r>
            <a:endParaRPr lang="en-US" sz="2400" dirty="0" smtClean="0"/>
          </a:p>
          <a:p>
            <a:r>
              <a:rPr lang="en-US" sz="2400" dirty="0"/>
              <a:t>	</a:t>
            </a:r>
            <a:r>
              <a:rPr lang="en-US" sz="2400" dirty="0" smtClean="0"/>
              <a:t>I </a:t>
            </a:r>
            <a:r>
              <a:rPr lang="en-US" sz="2400" dirty="0"/>
              <a:t>hear a lot about politics from Christians or about moral issues. </a:t>
            </a:r>
            <a:endParaRPr lang="en-US" sz="2400" dirty="0" smtClean="0"/>
          </a:p>
          <a:p>
            <a:r>
              <a:rPr lang="en-US" sz="2400" dirty="0"/>
              <a:t>	</a:t>
            </a:r>
            <a:r>
              <a:rPr lang="en-US" sz="2400" dirty="0" smtClean="0"/>
              <a:t>But </a:t>
            </a:r>
            <a:r>
              <a:rPr lang="en-US" sz="2400" dirty="0"/>
              <a:t>what I hear little about is evangelism, proclaiming the good news of the gospel, the only news by which someone can be born </a:t>
            </a:r>
            <a:r>
              <a:rPr lang="en-US" sz="2400" dirty="0" smtClean="0"/>
              <a:t>again</a:t>
            </a:r>
            <a:r>
              <a:rPr lang="en-US" sz="2400" dirty="0"/>
              <a:t> </a:t>
            </a:r>
            <a:r>
              <a:rPr lang="en-US" sz="2400" dirty="0" smtClean="0"/>
              <a:t>with a new heart and a new love for Christ and his holiness.</a:t>
            </a:r>
          </a:p>
          <a:p>
            <a:r>
              <a:rPr lang="en-US" sz="2400" dirty="0"/>
              <a:t>	</a:t>
            </a:r>
            <a:r>
              <a:rPr lang="en-US" sz="2400" dirty="0" smtClean="0"/>
              <a:t>In </a:t>
            </a:r>
            <a:r>
              <a:rPr lang="en-US" sz="2400" dirty="0"/>
              <a:t>my opinion, we need to be less concerned about re-capturing the </a:t>
            </a:r>
            <a:r>
              <a:rPr lang="en-US" sz="2400" dirty="0" smtClean="0"/>
              <a:t>culture </a:t>
            </a:r>
            <a:r>
              <a:rPr lang="en-US" sz="2400" dirty="0"/>
              <a:t>and </a:t>
            </a:r>
            <a:r>
              <a:rPr lang="en-US" sz="2400" dirty="0" smtClean="0"/>
              <a:t>get </a:t>
            </a:r>
            <a:r>
              <a:rPr lang="en-US" sz="2400" dirty="0"/>
              <a:t>about the business of sharing the gospel and making disciples. </a:t>
            </a:r>
          </a:p>
        </p:txBody>
      </p:sp>
    </p:spTree>
    <p:extLst>
      <p:ext uri="{BB962C8B-B14F-4D97-AF65-F5344CB8AC3E}">
        <p14:creationId xmlns:p14="http://schemas.microsoft.com/office/powerpoint/2010/main" val="41576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IV. OBSERVATIONS AND </a:t>
            </a:r>
            <a:r>
              <a:rPr lang="en-US" sz="2400" b="1" dirty="0" smtClean="0"/>
              <a:t>REFLECTIONS</a:t>
            </a:r>
            <a:endParaRPr lang="en-US" sz="2400" dirty="0"/>
          </a:p>
          <a:p>
            <a:r>
              <a:rPr lang="en-US" sz="2400" dirty="0"/>
              <a:t> </a:t>
            </a:r>
          </a:p>
          <a:p>
            <a:r>
              <a:rPr lang="en-US" sz="2400" dirty="0"/>
              <a:t>	I sincerely doubt that anyone in the New Testament church harbored the hope of </a:t>
            </a:r>
            <a:r>
              <a:rPr lang="en-US" sz="2400" dirty="0" smtClean="0"/>
              <a:t>“capturing </a:t>
            </a:r>
            <a:r>
              <a:rPr lang="en-US" sz="2400" dirty="0"/>
              <a:t>the culture</a:t>
            </a:r>
            <a:r>
              <a:rPr lang="en-US" sz="2400" dirty="0" smtClean="0"/>
              <a:t>.” </a:t>
            </a:r>
          </a:p>
          <a:p>
            <a:r>
              <a:rPr lang="en-US" sz="2400" dirty="0"/>
              <a:t>	</a:t>
            </a:r>
            <a:r>
              <a:rPr lang="en-US" sz="2400" dirty="0" smtClean="0"/>
              <a:t>Instead</a:t>
            </a:r>
            <a:r>
              <a:rPr lang="en-US" sz="2400" dirty="0"/>
              <a:t>, they set about planting churches and making disciples as Jesus had commanded them. </a:t>
            </a:r>
            <a:endParaRPr lang="en-US" sz="2400" dirty="0" smtClean="0"/>
          </a:p>
          <a:p>
            <a:r>
              <a:rPr lang="en-US" sz="2400" dirty="0"/>
              <a:t>	</a:t>
            </a:r>
            <a:r>
              <a:rPr lang="en-US" sz="2400" dirty="0" smtClean="0"/>
              <a:t>And</a:t>
            </a:r>
            <a:r>
              <a:rPr lang="en-US" sz="2400" dirty="0"/>
              <a:t>, remarkably, after less than three centuries, they captured the culture. </a:t>
            </a:r>
            <a:endParaRPr lang="en-US" sz="2400" dirty="0" smtClean="0"/>
          </a:p>
          <a:p>
            <a:r>
              <a:rPr lang="en-US" sz="2400" dirty="0"/>
              <a:t>	</a:t>
            </a:r>
            <a:r>
              <a:rPr lang="en-US" sz="2400" dirty="0" smtClean="0"/>
              <a:t>The </a:t>
            </a:r>
            <a:r>
              <a:rPr lang="en-US" sz="2400" dirty="0"/>
              <a:t>Roman Emperor Constantine declared for Christ. </a:t>
            </a:r>
            <a:endParaRPr lang="en-US" sz="2400" dirty="0" smtClean="0"/>
          </a:p>
          <a:p>
            <a:r>
              <a:rPr lang="en-US" sz="2400" dirty="0"/>
              <a:t>	</a:t>
            </a:r>
            <a:r>
              <a:rPr lang="en-US" sz="2400" dirty="0" smtClean="0"/>
              <a:t>Scholars </a:t>
            </a:r>
            <a:r>
              <a:rPr lang="en-US" sz="2400" dirty="0"/>
              <a:t>debate whether </a:t>
            </a:r>
            <a:r>
              <a:rPr lang="en-US" sz="2400" dirty="0" smtClean="0"/>
              <a:t>that </a:t>
            </a:r>
            <a:r>
              <a:rPr lang="en-US" sz="2400" dirty="0"/>
              <a:t>change helped or hindered the church. It ended persecution. But it also saw the influx of many nominal Christians, and the church in time became compromised, distracted, and weakened. </a:t>
            </a:r>
          </a:p>
        </p:txBody>
      </p:sp>
    </p:spTree>
    <p:extLst>
      <p:ext uri="{BB962C8B-B14F-4D97-AF65-F5344CB8AC3E}">
        <p14:creationId xmlns:p14="http://schemas.microsoft.com/office/powerpoint/2010/main" val="18533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IV. OBSERVATIONS AND </a:t>
            </a:r>
            <a:r>
              <a:rPr lang="en-US" sz="2400" b="1" dirty="0" smtClean="0"/>
              <a:t>REFLECTIONS</a:t>
            </a:r>
            <a:endParaRPr lang="en-US" sz="2400" b="1" dirty="0"/>
          </a:p>
          <a:p>
            <a:r>
              <a:rPr lang="en-US" sz="2400" dirty="0" smtClean="0"/>
              <a:t> </a:t>
            </a:r>
            <a:r>
              <a:rPr lang="en-US" sz="2400" dirty="0"/>
              <a:t> </a:t>
            </a:r>
          </a:p>
          <a:p>
            <a:r>
              <a:rPr lang="en-US" sz="2400" dirty="0"/>
              <a:t>	So even though we need to be absolutely certain that this whole sexual revolution is an unmitigated disaster for those caught up in it, it really should not be our focus. </a:t>
            </a:r>
            <a:endParaRPr lang="en-US" sz="2400" dirty="0" smtClean="0"/>
          </a:p>
          <a:p>
            <a:r>
              <a:rPr lang="en-US" sz="2400" dirty="0"/>
              <a:t>	</a:t>
            </a:r>
            <a:r>
              <a:rPr lang="en-US" sz="2400" dirty="0" smtClean="0"/>
              <a:t>What </a:t>
            </a:r>
            <a:r>
              <a:rPr lang="en-US" sz="2400" dirty="0"/>
              <a:t>it surely will do is </a:t>
            </a:r>
            <a:r>
              <a:rPr lang="en-US" sz="2400" dirty="0" smtClean="0"/>
              <a:t>produce </a:t>
            </a:r>
            <a:r>
              <a:rPr lang="en-US" sz="2400" dirty="0"/>
              <a:t>misery, pain, and brokenness, and the church does have a ready answer and remedy for the brokenness of sin, if only we are courageous enough and patient enough to come alongside the wounded and bring them the hope of Christ. </a:t>
            </a:r>
          </a:p>
        </p:txBody>
      </p:sp>
    </p:spTree>
    <p:extLst>
      <p:ext uri="{BB962C8B-B14F-4D97-AF65-F5344CB8AC3E}">
        <p14:creationId xmlns:p14="http://schemas.microsoft.com/office/powerpoint/2010/main" val="83637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IV. OBSERVATIONS AND </a:t>
            </a:r>
            <a:r>
              <a:rPr lang="en-US" sz="2400" b="1" dirty="0" smtClean="0"/>
              <a:t>REFLECTIONS</a:t>
            </a:r>
            <a:endParaRPr lang="en-US" sz="2400" b="1" dirty="0"/>
          </a:p>
          <a:p>
            <a:r>
              <a:rPr lang="en-US" sz="2400" dirty="0" smtClean="0"/>
              <a:t> </a:t>
            </a:r>
            <a:r>
              <a:rPr lang="en-US" sz="2400" dirty="0"/>
              <a:t> </a:t>
            </a:r>
          </a:p>
          <a:p>
            <a:r>
              <a:rPr lang="en-US" sz="2400" dirty="0"/>
              <a:t>	3. In some ways we can see Kinsey himself as a parable or microcosm of the culture itself. </a:t>
            </a:r>
            <a:endParaRPr lang="en-US" sz="2400" dirty="0" smtClean="0"/>
          </a:p>
          <a:p>
            <a:r>
              <a:rPr lang="en-US" sz="2400" dirty="0"/>
              <a:t>	</a:t>
            </a:r>
            <a:r>
              <a:rPr lang="en-US" sz="2400" dirty="0" smtClean="0"/>
              <a:t>If </a:t>
            </a:r>
            <a:r>
              <a:rPr lang="en-US" sz="2400" dirty="0"/>
              <a:t>the culture had been thoroughly Christian, it would have been immune to his influence and would have seen right through his bogus reports. </a:t>
            </a:r>
            <a:endParaRPr lang="en-US" sz="2400" dirty="0" smtClean="0"/>
          </a:p>
          <a:p>
            <a:r>
              <a:rPr lang="en-US" sz="2400" dirty="0"/>
              <a:t>	</a:t>
            </a:r>
            <a:r>
              <a:rPr lang="en-US" sz="2400" dirty="0" smtClean="0"/>
              <a:t>Judith </a:t>
            </a:r>
            <a:r>
              <a:rPr lang="en-US" sz="2400" dirty="0" err="1"/>
              <a:t>Reisman</a:t>
            </a:r>
            <a:r>
              <a:rPr lang="en-US" sz="2400" dirty="0"/>
              <a:t> is a bit too romantic and nostalgic about the pre-Kinsey culture. In her view, the vast majority of all Americans were upstanding, morally pure, and disinterested in sexual sin. Then Kinsey dropped his two atomic bombs, his doctored reports on male and then female sexuality, and “morally upstanding” Americans were suddenly transformed into sex-crazed deviants overnight. </a:t>
            </a:r>
          </a:p>
          <a:p>
            <a:r>
              <a:rPr lang="en-US" sz="2400" dirty="0"/>
              <a:t>	Kinsey rebelled against a strict morality, and he only led the way for people who were already champing at the bit to follow him. His one rebellion </a:t>
            </a:r>
            <a:r>
              <a:rPr lang="en-US" sz="2400" dirty="0" smtClean="0"/>
              <a:t>opened the floodgate.</a:t>
            </a:r>
            <a:endParaRPr lang="en-US" sz="2400" dirty="0"/>
          </a:p>
        </p:txBody>
      </p:sp>
    </p:spTree>
    <p:extLst>
      <p:ext uri="{BB962C8B-B14F-4D97-AF65-F5344CB8AC3E}">
        <p14:creationId xmlns:p14="http://schemas.microsoft.com/office/powerpoint/2010/main" val="76829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4. Personally, I don’t completely discount Kinsey’s findings. </a:t>
            </a:r>
            <a:endParaRPr lang="en-US" sz="2400" dirty="0" smtClean="0"/>
          </a:p>
          <a:p>
            <a:r>
              <a:rPr lang="en-US" sz="2400" dirty="0"/>
              <a:t>	</a:t>
            </a:r>
            <a:r>
              <a:rPr lang="en-US" sz="2400" dirty="0" smtClean="0"/>
              <a:t>I </a:t>
            </a:r>
            <a:r>
              <a:rPr lang="en-US" sz="2400" dirty="0"/>
              <a:t>am a Calvinist, one who takes the Bible’s teaching seriously. </a:t>
            </a:r>
            <a:endParaRPr lang="en-US" sz="2400" dirty="0" smtClean="0"/>
          </a:p>
          <a:p>
            <a:r>
              <a:rPr lang="en-US" sz="2400" dirty="0"/>
              <a:t>	</a:t>
            </a:r>
            <a:r>
              <a:rPr lang="en-US" sz="2400" dirty="0" smtClean="0"/>
              <a:t>The </a:t>
            </a:r>
            <a:r>
              <a:rPr lang="en-US" sz="2400" dirty="0"/>
              <a:t>Bible is clear: all unregenerate humans are enslaved to sin and self</a:t>
            </a:r>
            <a:r>
              <a:rPr lang="en-US" sz="2400" dirty="0" smtClean="0"/>
              <a:t>.</a:t>
            </a:r>
          </a:p>
          <a:p>
            <a:r>
              <a:rPr lang="en-US" sz="2400" dirty="0"/>
              <a:t>	</a:t>
            </a:r>
            <a:r>
              <a:rPr lang="en-US" sz="2400" dirty="0" smtClean="0"/>
              <a:t>The </a:t>
            </a:r>
            <a:r>
              <a:rPr lang="en-US" sz="2400" dirty="0"/>
              <a:t>variety of sin that may be popular at the moment may </a:t>
            </a:r>
            <a:r>
              <a:rPr lang="en-US" sz="2400" dirty="0" smtClean="0"/>
              <a:t>change: </a:t>
            </a:r>
            <a:r>
              <a:rPr lang="en-US" sz="2400" dirty="0"/>
              <a:t>greed, lust, pride, malice, cruelty, jealousy, but it’s always there. </a:t>
            </a:r>
            <a:endParaRPr lang="en-US" sz="2400" dirty="0" smtClean="0"/>
          </a:p>
          <a:p>
            <a:r>
              <a:rPr lang="en-US" sz="2400" dirty="0"/>
              <a:t>	</a:t>
            </a:r>
            <a:r>
              <a:rPr lang="en-US" sz="2400" dirty="0" smtClean="0"/>
              <a:t>If </a:t>
            </a:r>
            <a:r>
              <a:rPr lang="en-US" sz="2400" dirty="0"/>
              <a:t>the sinful heart cannot have one form of wicked gratification, it will move on to the next. </a:t>
            </a:r>
            <a:endParaRPr lang="en-US" sz="2400" dirty="0" smtClean="0"/>
          </a:p>
          <a:p>
            <a:r>
              <a:rPr lang="en-US" sz="2400" dirty="0"/>
              <a:t>	</a:t>
            </a:r>
            <a:r>
              <a:rPr lang="en-US" sz="2400" dirty="0" smtClean="0"/>
              <a:t>But </a:t>
            </a:r>
            <a:r>
              <a:rPr lang="en-US" sz="2400" dirty="0"/>
              <a:t>it must find gratification of some sort, for the unregenerate heart is empty, devoid of life, and must find something to fill it. </a:t>
            </a:r>
          </a:p>
          <a:p>
            <a:r>
              <a:rPr lang="en-US" sz="2400" dirty="0"/>
              <a:t>	</a:t>
            </a:r>
          </a:p>
        </p:txBody>
      </p:sp>
    </p:spTree>
    <p:extLst>
      <p:ext uri="{BB962C8B-B14F-4D97-AF65-F5344CB8AC3E}">
        <p14:creationId xmlns:p14="http://schemas.microsoft.com/office/powerpoint/2010/main" val="15909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That’s why there is no end in sight to the sexual revolution. </a:t>
            </a:r>
            <a:endParaRPr lang="en-US" sz="2400" dirty="0" smtClean="0"/>
          </a:p>
          <a:p>
            <a:r>
              <a:rPr lang="en-US" sz="2400" dirty="0"/>
              <a:t>	</a:t>
            </a:r>
            <a:r>
              <a:rPr lang="en-US" sz="2400" dirty="0" smtClean="0"/>
              <a:t>It </a:t>
            </a:r>
            <a:r>
              <a:rPr lang="en-US" sz="2400" dirty="0"/>
              <a:t>begins with premarital sex, and when that becomes passé, one has to move on to promiscuous sex, then extramarital sex, then </a:t>
            </a:r>
            <a:r>
              <a:rPr lang="en-US" sz="2400" dirty="0" err="1"/>
              <a:t>homosex</a:t>
            </a:r>
            <a:r>
              <a:rPr lang="en-US" sz="2400" dirty="0"/>
              <a:t>, then group sex, then trans-sex, then trans-species sex. </a:t>
            </a:r>
            <a:endParaRPr lang="en-US" sz="2400" dirty="0" smtClean="0"/>
          </a:p>
          <a:p>
            <a:r>
              <a:rPr lang="en-US" sz="2400" dirty="0"/>
              <a:t>	</a:t>
            </a:r>
            <a:r>
              <a:rPr lang="en-US" sz="2400" dirty="0" smtClean="0"/>
              <a:t>And </a:t>
            </a:r>
            <a:r>
              <a:rPr lang="en-US" sz="2400" dirty="0"/>
              <a:t>it never ends. It cannot end because the sinful heart is empty and cannot be satisfied. </a:t>
            </a:r>
            <a:endParaRPr lang="en-US" sz="2400" dirty="0" smtClean="0"/>
          </a:p>
          <a:p>
            <a:r>
              <a:rPr lang="en-US" sz="2400" dirty="0"/>
              <a:t>	</a:t>
            </a:r>
            <a:r>
              <a:rPr lang="en-US" sz="2400" dirty="0" smtClean="0"/>
              <a:t>As </a:t>
            </a:r>
            <a:r>
              <a:rPr lang="en-US" sz="2400" dirty="0"/>
              <a:t>St. Augustine famously prayed, though in a different context: “You have made us for Yourself and our hearts are restless until they rest in You.”</a:t>
            </a:r>
          </a:p>
        </p:txBody>
      </p:sp>
    </p:spTree>
    <p:extLst>
      <p:ext uri="{BB962C8B-B14F-4D97-AF65-F5344CB8AC3E}">
        <p14:creationId xmlns:p14="http://schemas.microsoft.com/office/powerpoint/2010/main" val="32866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5. I will probably get into trouble for this, but Kinsey (and Freud, and Mead) clearly demonstrate that we cannot trust “science,” or at least some who claim to speak for “science.” </a:t>
            </a:r>
            <a:endParaRPr lang="en-US" sz="2400" dirty="0" smtClean="0"/>
          </a:p>
          <a:p>
            <a:r>
              <a:rPr lang="en-US" sz="2400" dirty="0"/>
              <a:t>	</a:t>
            </a:r>
            <a:r>
              <a:rPr lang="en-US" sz="2400" dirty="0" smtClean="0"/>
              <a:t>These </a:t>
            </a:r>
            <a:r>
              <a:rPr lang="en-US" sz="2400" dirty="0"/>
              <a:t>seemingly sober scientists like Freud, Mead, and Kinsey all cooked the books and fudged the numbers. </a:t>
            </a:r>
            <a:endParaRPr lang="en-US" sz="2400" dirty="0" smtClean="0"/>
          </a:p>
          <a:p>
            <a:r>
              <a:rPr lang="en-US" sz="2400" dirty="0"/>
              <a:t>	</a:t>
            </a:r>
            <a:r>
              <a:rPr lang="en-US" sz="2400" dirty="0" smtClean="0"/>
              <a:t>Let’s </a:t>
            </a:r>
            <a:r>
              <a:rPr lang="en-US" sz="2400" dirty="0"/>
              <a:t>see, if you ask a hundred active homosexuals if they have ever had any homosexual experience you will get a positive response from one hundred out of one hundred. </a:t>
            </a:r>
            <a:endParaRPr lang="en-US" sz="2400" dirty="0" smtClean="0"/>
          </a:p>
          <a:p>
            <a:r>
              <a:rPr lang="en-US" sz="2400" dirty="0"/>
              <a:t>	</a:t>
            </a:r>
            <a:r>
              <a:rPr lang="en-US" sz="2400" dirty="0" smtClean="0"/>
              <a:t>That’s </a:t>
            </a:r>
            <a:r>
              <a:rPr lang="en-US" sz="2400" dirty="0"/>
              <a:t>pretty close to what Kinsey did. </a:t>
            </a:r>
            <a:endParaRPr lang="en-US" sz="2400" dirty="0" smtClean="0"/>
          </a:p>
          <a:p>
            <a:r>
              <a:rPr lang="en-US" sz="2400" dirty="0"/>
              <a:t>	</a:t>
            </a:r>
            <a:r>
              <a:rPr lang="en-US" sz="2400" dirty="0" smtClean="0"/>
              <a:t>Or </a:t>
            </a:r>
            <a:r>
              <a:rPr lang="en-US" sz="2400" dirty="0"/>
              <a:t>if you ask a hundred working prostitutes if they have ever had premarital or extramarital sex with anyone, well, same thing. </a:t>
            </a:r>
          </a:p>
        </p:txBody>
      </p:sp>
    </p:spTree>
    <p:extLst>
      <p:ext uri="{BB962C8B-B14F-4D97-AF65-F5344CB8AC3E}">
        <p14:creationId xmlns:p14="http://schemas.microsoft.com/office/powerpoint/2010/main" val="9749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a:t>
            </a:r>
            <a:r>
              <a:rPr lang="en-US" sz="2400" dirty="0" smtClean="0"/>
              <a:t>Kinsey’s </a:t>
            </a:r>
            <a:r>
              <a:rPr lang="en-US" sz="2400" dirty="0"/>
              <a:t>sampling virtually guaranteed his results. </a:t>
            </a:r>
            <a:endParaRPr lang="en-US" sz="2400" dirty="0" smtClean="0"/>
          </a:p>
          <a:p>
            <a:r>
              <a:rPr lang="en-US" sz="2400" dirty="0"/>
              <a:t>	</a:t>
            </a:r>
            <a:r>
              <a:rPr lang="en-US" sz="2400" dirty="0" smtClean="0"/>
              <a:t>But </a:t>
            </a:r>
            <a:r>
              <a:rPr lang="en-US" sz="2400" dirty="0"/>
              <a:t>then he was not interested in finding the truth: he wanted to change the sexual mores of the culture. </a:t>
            </a:r>
            <a:endParaRPr lang="en-US" sz="2400" dirty="0" smtClean="0"/>
          </a:p>
          <a:p>
            <a:r>
              <a:rPr lang="en-US" sz="2400" dirty="0"/>
              <a:t>	</a:t>
            </a:r>
            <a:r>
              <a:rPr lang="en-US" sz="2400" dirty="0" smtClean="0"/>
              <a:t>Even </a:t>
            </a:r>
            <a:r>
              <a:rPr lang="en-US" sz="2400" dirty="0"/>
              <a:t>the atheist Christopher </a:t>
            </a:r>
            <a:r>
              <a:rPr lang="en-US" sz="2400" dirty="0" smtClean="0"/>
              <a:t>Hitchens </a:t>
            </a:r>
            <a:r>
              <a:rPr lang="en-US" sz="2400" dirty="0"/>
              <a:t>declared of Kinsey that his seemingly objective “scrutiny” “may conceal motives of less than scientific purity,” an enormous understatement. </a:t>
            </a:r>
          </a:p>
        </p:txBody>
      </p:sp>
    </p:spTree>
    <p:extLst>
      <p:ext uri="{BB962C8B-B14F-4D97-AF65-F5344CB8AC3E}">
        <p14:creationId xmlns:p14="http://schemas.microsoft.com/office/powerpoint/2010/main" val="37930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That being said, the scientific method is basically sound. </a:t>
            </a:r>
            <a:endParaRPr lang="en-US" sz="2400" dirty="0" smtClean="0"/>
          </a:p>
          <a:p>
            <a:r>
              <a:rPr lang="en-US" sz="2400" dirty="0"/>
              <a:t>	</a:t>
            </a:r>
            <a:r>
              <a:rPr lang="en-US" sz="2400" dirty="0" smtClean="0"/>
              <a:t>If </a:t>
            </a:r>
            <a:r>
              <a:rPr lang="en-US" sz="2400" dirty="0"/>
              <a:t>you can create an experiment under controlled conditions and if anyone who repeats your experiment can get the same result, then that fact is well taken. </a:t>
            </a:r>
            <a:endParaRPr lang="en-US" sz="2400" dirty="0" smtClean="0"/>
          </a:p>
          <a:p>
            <a:r>
              <a:rPr lang="en-US" sz="2400" dirty="0"/>
              <a:t>	</a:t>
            </a:r>
            <a:r>
              <a:rPr lang="en-US" sz="2400" dirty="0" smtClean="0"/>
              <a:t>But </a:t>
            </a:r>
            <a:r>
              <a:rPr lang="en-US" sz="2400" dirty="0"/>
              <a:t>what we need to keep asking about someone’s “data, findings, and conclusions” is the question: “Is that really scientific?” </a:t>
            </a:r>
            <a:endParaRPr lang="en-US" sz="2400" dirty="0" smtClean="0"/>
          </a:p>
          <a:p>
            <a:r>
              <a:rPr lang="en-US" sz="2400" dirty="0"/>
              <a:t>	</a:t>
            </a:r>
            <a:r>
              <a:rPr lang="en-US" sz="2400" dirty="0" smtClean="0"/>
              <a:t>One </a:t>
            </a:r>
            <a:r>
              <a:rPr lang="en-US" sz="2400" dirty="0"/>
              <a:t>of the founders of Greenpeace, an environmentalist organization, Dr. Patrick Moore, notes that when people refer to “a consensus of environmentalists” and their views, “consensus” is not science. </a:t>
            </a:r>
            <a:endParaRPr lang="en-US" sz="2400" dirty="0" smtClean="0"/>
          </a:p>
          <a:p>
            <a:r>
              <a:rPr lang="en-US" sz="2400" dirty="0"/>
              <a:t>	</a:t>
            </a:r>
            <a:r>
              <a:rPr lang="en-US" sz="2400" dirty="0" smtClean="0"/>
              <a:t>In </a:t>
            </a:r>
            <a:r>
              <a:rPr lang="en-US" sz="2400" dirty="0"/>
              <a:t>real science, if a thing is true, it’s true, and it doesn’t take a “consensus” to back it up. “Consensus” is in the realm of “opinion,” not fact. </a:t>
            </a:r>
            <a:endParaRPr lang="en-US" sz="2400" dirty="0" smtClean="0"/>
          </a:p>
          <a:p>
            <a:r>
              <a:rPr lang="en-US" sz="2400" dirty="0"/>
              <a:t>	</a:t>
            </a:r>
            <a:r>
              <a:rPr lang="en-US" sz="2400" dirty="0" smtClean="0"/>
              <a:t>Facts </a:t>
            </a:r>
            <a:r>
              <a:rPr lang="en-US" sz="2400" dirty="0"/>
              <a:t>are true even if nobody believes them, if there is no “consensus.” </a:t>
            </a:r>
          </a:p>
        </p:txBody>
      </p:sp>
    </p:spTree>
    <p:extLst>
      <p:ext uri="{BB962C8B-B14F-4D97-AF65-F5344CB8AC3E}">
        <p14:creationId xmlns:p14="http://schemas.microsoft.com/office/powerpoint/2010/main" val="22885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IV. OBSERVATIONS AND REFLECTIONS</a:t>
            </a:r>
          </a:p>
          <a:p>
            <a:r>
              <a:rPr lang="en-US" sz="2400" dirty="0"/>
              <a:t> </a:t>
            </a:r>
          </a:p>
          <a:p>
            <a:r>
              <a:rPr lang="en-US" sz="2400" dirty="0"/>
              <a:t>	We are all for science. I love science. </a:t>
            </a:r>
            <a:endParaRPr lang="en-US" sz="2400" dirty="0" smtClean="0"/>
          </a:p>
          <a:p>
            <a:r>
              <a:rPr lang="en-US" sz="2400" dirty="0"/>
              <a:t>	</a:t>
            </a:r>
            <a:r>
              <a:rPr lang="en-US" sz="2400" dirty="0" smtClean="0"/>
              <a:t>I </a:t>
            </a:r>
            <a:r>
              <a:rPr lang="en-US" sz="2400" dirty="0"/>
              <a:t>enjoy air conditioning, antibiotics, cooking food, distance running, and gardening, and all of these are enabled or aided by science! </a:t>
            </a:r>
            <a:endParaRPr lang="en-US" sz="2400" dirty="0" smtClean="0"/>
          </a:p>
          <a:p>
            <a:r>
              <a:rPr lang="en-US" sz="2400" dirty="0"/>
              <a:t>	</a:t>
            </a:r>
            <a:r>
              <a:rPr lang="en-US" sz="2400" dirty="0" smtClean="0"/>
              <a:t>But </a:t>
            </a:r>
            <a:r>
              <a:rPr lang="en-US" sz="2400" dirty="0"/>
              <a:t>when pseudo-science, unproven theories or skewed samples are used to bully people into accepting mere opinions, that’s not science. </a:t>
            </a:r>
            <a:endParaRPr lang="en-US" sz="2400" dirty="0" smtClean="0"/>
          </a:p>
          <a:p>
            <a:r>
              <a:rPr lang="en-US" sz="2400" dirty="0"/>
              <a:t>	</a:t>
            </a:r>
            <a:r>
              <a:rPr lang="en-US" sz="2400" dirty="0" smtClean="0"/>
              <a:t>We </a:t>
            </a:r>
            <a:r>
              <a:rPr lang="en-US" sz="2400" dirty="0"/>
              <a:t>should be angry when this kind of deception takes place, especially if, in the case of the sexual revolution, these deceptions create real harm to our fellow humans, especially the young, weak, and vulnerable, including the unborn. </a:t>
            </a:r>
          </a:p>
        </p:txBody>
      </p:sp>
    </p:spTree>
    <p:extLst>
      <p:ext uri="{BB962C8B-B14F-4D97-AF65-F5344CB8AC3E}">
        <p14:creationId xmlns:p14="http://schemas.microsoft.com/office/powerpoint/2010/main" val="838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4011</TotalTime>
  <Words>741</Words>
  <Application>Microsoft Office PowerPoint</Application>
  <PresentationFormat>Widescreen</PresentationFormat>
  <Paragraphs>734</Paragraphs>
  <Slides>105</Slides>
  <Notes>86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Calibri</vt:lpstr>
      <vt:lpstr>Century Gothic</vt:lpstr>
      <vt:lpstr>Vapor Trail</vt:lpstr>
      <vt:lpstr>PowerPoint Presentation</vt:lpstr>
      <vt:lpstr>Alfred Kinsey’s wild ride (or bogus adventure?)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Janssen</dc:creator>
  <cp:lastModifiedBy>Brian Janssen</cp:lastModifiedBy>
  <cp:revision>32</cp:revision>
  <dcterms:created xsi:type="dcterms:W3CDTF">2020-06-08T18:57:35Z</dcterms:created>
  <dcterms:modified xsi:type="dcterms:W3CDTF">2020-08-22T12:52:53Z</dcterms:modified>
</cp:coreProperties>
</file>