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79" r:id="rId2"/>
    <p:sldId id="278" r:id="rId3"/>
    <p:sldId id="257" r:id="rId4"/>
    <p:sldId id="280" r:id="rId5"/>
    <p:sldId id="281" r:id="rId6"/>
    <p:sldId id="282" r:id="rId7"/>
    <p:sldId id="283" r:id="rId8"/>
    <p:sldId id="284" r:id="rId9"/>
    <p:sldId id="258" r:id="rId10"/>
    <p:sldId id="285" r:id="rId11"/>
    <p:sldId id="286" r:id="rId12"/>
    <p:sldId id="259" r:id="rId13"/>
    <p:sldId id="289" r:id="rId14"/>
    <p:sldId id="290" r:id="rId15"/>
    <p:sldId id="260" r:id="rId16"/>
    <p:sldId id="288" r:id="rId17"/>
    <p:sldId id="287" r:id="rId18"/>
    <p:sldId id="291" r:id="rId19"/>
    <p:sldId id="261" r:id="rId20"/>
    <p:sldId id="292" r:id="rId21"/>
    <p:sldId id="262" r:id="rId22"/>
    <p:sldId id="263" r:id="rId23"/>
    <p:sldId id="264" r:id="rId24"/>
    <p:sldId id="265" r:id="rId25"/>
    <p:sldId id="268" r:id="rId26"/>
    <p:sldId id="266" r:id="rId27"/>
    <p:sldId id="267" r:id="rId28"/>
    <p:sldId id="269" r:id="rId29"/>
    <p:sldId id="270" r:id="rId30"/>
    <p:sldId id="294" r:id="rId31"/>
    <p:sldId id="295" r:id="rId32"/>
    <p:sldId id="293" r:id="rId33"/>
    <p:sldId id="271" r:id="rId34"/>
    <p:sldId id="272" r:id="rId35"/>
    <p:sldId id="273" r:id="rId36"/>
    <p:sldId id="274" r:id="rId37"/>
    <p:sldId id="275" r:id="rId38"/>
    <p:sldId id="276" r:id="rId39"/>
    <p:sldId id="277"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7CB97365-EBCA-4027-87D5-99FC1D4DF0BB}" type="datetimeFigureOut">
              <a:rPr lang="en-US" smtClean="0"/>
              <a:pPr/>
              <a:t>6/28/2016</a:t>
            </a:fld>
            <a:endParaRPr lang="en-US"/>
          </a:p>
        </p:txBody>
      </p:sp>
      <p:sp>
        <p:nvSpPr>
          <p:cNvPr id="11" name="Slide Number Placeholder 10"/>
          <p:cNvSpPr>
            <a:spLocks noGrp="1"/>
          </p:cNvSpPr>
          <p:nvPr>
            <p:ph type="sldNum" sz="quarter" idx="11"/>
          </p:nvPr>
        </p:nvSpPr>
        <p:spPr/>
        <p:txBody>
          <a:bodyPr/>
          <a:lstStyle/>
          <a:p>
            <a:fld id="{69E29E33-B620-47F9-BB04-8846C2A5AFCC}" type="slidenum">
              <a:rPr kumimoji="0" lang="en-US" smtClean="0"/>
              <a:pPr/>
              <a:t>‹#›</a:t>
            </a:fld>
            <a:endParaRPr kumimoji="0" lang="en-US"/>
          </a:p>
        </p:txBody>
      </p:sp>
      <p:sp>
        <p:nvSpPr>
          <p:cNvPr id="12" name="Footer Placeholder 11"/>
          <p:cNvSpPr>
            <a:spLocks noGrp="1"/>
          </p:cNvSpPr>
          <p:nvPr>
            <p:ph type="ftr" sz="quarter" idx="12"/>
          </p:nvPr>
        </p:nvSpPr>
        <p:spPr/>
        <p:txBody>
          <a:bodyPr/>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7CB97365-EBCA-4027-87D5-99FC1D4DF0BB}" type="datetimeFigureOut">
              <a:rPr lang="en-US" smtClean="0"/>
              <a:pPr/>
              <a:t>6/28/2016</a:t>
            </a:fld>
            <a:endParaRPr lang="en-US">
              <a:solidFill>
                <a:schemeClr val="tx1">
                  <a:shade val="50000"/>
                </a:schemeClr>
              </a:solidFill>
            </a:endParaRPr>
          </a:p>
        </p:txBody>
      </p:sp>
      <p:sp>
        <p:nvSpPr>
          <p:cNvPr id="10" name="Slide Number Placeholder 9"/>
          <p:cNvSpPr>
            <a:spLocks noGrp="1"/>
          </p:cNvSpPr>
          <p:nvPr>
            <p:ph type="sldNum" sz="quarter" idx="11"/>
          </p:nvPr>
        </p:nvSpPr>
        <p:spPr/>
        <p:txBody>
          <a:bodyPr/>
          <a:lstStyle/>
          <a:p>
            <a:fld id="{69E29E33-B620-47F9-BB04-8846C2A5AFCC}" type="slidenum">
              <a:rPr kumimoji="0" lang="en-US" smtClean="0"/>
              <a:pPr/>
              <a:t>‹#›</a:t>
            </a:fld>
            <a:endParaRPr kumimoji="0" lang="en-US" dirty="0">
              <a:solidFill>
                <a:schemeClr val="tx1">
                  <a:shade val="50000"/>
                </a:schemeClr>
              </a:solidFill>
            </a:endParaRPr>
          </a:p>
        </p:txBody>
      </p:sp>
      <p:sp>
        <p:nvSpPr>
          <p:cNvPr id="11" name="Footer Placeholder 10"/>
          <p:cNvSpPr>
            <a:spLocks noGrp="1"/>
          </p:cNvSpPr>
          <p:nvPr>
            <p:ph type="ftr" sz="quarter" idx="12"/>
          </p:nvPr>
        </p:nvSpPr>
        <p:spPr/>
        <p:txBody>
          <a:bodyPr/>
          <a:lstStyle/>
          <a:p>
            <a:endParaRPr kumimoji="0" lang="en-US">
              <a:solidFill>
                <a:schemeClr val="tx1">
                  <a:shade val="50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7" name="Date Placeholder 6"/>
          <p:cNvSpPr>
            <a:spLocks noGrp="1"/>
          </p:cNvSpPr>
          <p:nvPr>
            <p:ph type="dt" sz="half" idx="10"/>
          </p:nvPr>
        </p:nvSpPr>
        <p:spPr/>
        <p:txBody>
          <a:bodyPr/>
          <a:lstStyle/>
          <a:p>
            <a:fld id="{7CB97365-EBCA-4027-87D5-99FC1D4DF0BB}" type="datetimeFigureOut">
              <a:rPr lang="en-US" smtClean="0"/>
              <a:pPr/>
              <a:t>6/28/2016</a:t>
            </a:fld>
            <a:endParaRPr lang="en-US"/>
          </a:p>
        </p:txBody>
      </p:sp>
      <p:sp>
        <p:nvSpPr>
          <p:cNvPr id="8" name="Slide Number Placeholder 7"/>
          <p:cNvSpPr>
            <a:spLocks noGrp="1"/>
          </p:cNvSpPr>
          <p:nvPr>
            <p:ph type="sldNum" sz="quarter" idx="11"/>
          </p:nvPr>
        </p:nvSpPr>
        <p:spPr/>
        <p:txBody>
          <a:bodyPr/>
          <a:lstStyle/>
          <a:p>
            <a:fld id="{69E29E33-B620-47F9-BB04-8846C2A5AFC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B97365-EBCA-4027-87D5-99FC1D4DF0BB}" type="datetimeFigureOut">
              <a:rPr lang="en-US" smtClean="0"/>
              <a:pPr/>
              <a:t>6/28/2016</a:t>
            </a:fld>
            <a:endParaRPr lang="en-US"/>
          </a:p>
        </p:txBody>
      </p:sp>
      <p:sp>
        <p:nvSpPr>
          <p:cNvPr id="6" name="Slide Number Placeholder 5"/>
          <p:cNvSpPr>
            <a:spLocks noGrp="1"/>
          </p:cNvSpPr>
          <p:nvPr>
            <p:ph type="sldNum" sz="quarter" idx="11"/>
          </p:nvPr>
        </p:nvSpPr>
        <p:spPr/>
        <p:txBody>
          <a:bodyPr/>
          <a:lstStyle/>
          <a:p>
            <a:fld id="{69E29E33-B620-47F9-BB04-8846C2A5AFCC}" type="slidenum">
              <a:rPr kumimoji="0" lang="en-US" smtClean="0"/>
              <a:pPr/>
              <a:t>‹#›</a:t>
            </a:fld>
            <a:endParaRPr kumimoji="0" lang="en-US"/>
          </a:p>
        </p:txBody>
      </p:sp>
      <p:sp>
        <p:nvSpPr>
          <p:cNvPr id="8" name="Footer Placeholder 7"/>
          <p:cNvSpPr>
            <a:spLocks noGrp="1"/>
          </p:cNvSpPr>
          <p:nvPr>
            <p:ph type="ftr" sz="quarter" idx="12"/>
          </p:nvPr>
        </p:nvSpPr>
        <p:spPr/>
        <p:txBody>
          <a:bodyPr/>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7CB97365-EBCA-4027-87D5-99FC1D4DF0BB}" type="datetimeFigureOut">
              <a:rPr lang="en-US" smtClean="0"/>
              <a:pPr/>
              <a:t>6/28/2016</a:t>
            </a:fld>
            <a:endParaRPr lang="en-US">
              <a:solidFill>
                <a:schemeClr val="tx1">
                  <a:shade val="50000"/>
                </a:schemeClr>
              </a:solidFill>
            </a:endParaRPr>
          </a:p>
        </p:txBody>
      </p:sp>
      <p:sp>
        <p:nvSpPr>
          <p:cNvPr id="12" name="Slide Number Placeholder 11"/>
          <p:cNvSpPr>
            <a:spLocks noGrp="1"/>
          </p:cNvSpPr>
          <p:nvPr>
            <p:ph type="sldNum" sz="quarter" idx="11"/>
          </p:nvPr>
        </p:nvSpPr>
        <p:spPr/>
        <p:txBody>
          <a:bodyPr/>
          <a:lstStyle/>
          <a:p>
            <a:fld id="{69E29E33-B620-47F9-BB04-8846C2A5AFCC}" type="slidenum">
              <a:rPr kumimoji="0" lang="en-US" smtClean="0"/>
              <a:pPr/>
              <a:t>‹#›</a:t>
            </a:fld>
            <a:endParaRPr kumimoji="0" lang="en-US" dirty="0">
              <a:solidFill>
                <a:schemeClr val="tx1">
                  <a:shade val="50000"/>
                </a:schemeClr>
              </a:solidFill>
            </a:endParaRPr>
          </a:p>
        </p:txBody>
      </p:sp>
      <p:sp>
        <p:nvSpPr>
          <p:cNvPr id="13" name="Footer Placeholder 12"/>
          <p:cNvSpPr>
            <a:spLocks noGrp="1"/>
          </p:cNvSpPr>
          <p:nvPr>
            <p:ph type="ftr" sz="quarter" idx="12"/>
          </p:nvPr>
        </p:nvSpPr>
        <p:spPr/>
        <p:txBody>
          <a:bodyPr/>
          <a:lstStyle/>
          <a:p>
            <a:endParaRPr kumimoji="0" lang="en-US">
              <a:solidFill>
                <a:schemeClr val="tx1">
                  <a:shade val="50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7CB97365-EBCA-4027-87D5-99FC1D4DF0BB}" type="datetimeFigureOut">
              <a:rPr lang="en-US" smtClean="0"/>
              <a:pPr/>
              <a:t>6/28/2016</a:t>
            </a:fld>
            <a:endParaRPr lang="en-US"/>
          </a:p>
        </p:txBody>
      </p:sp>
      <p:sp>
        <p:nvSpPr>
          <p:cNvPr id="9" name="Slide Number Placeholder 8"/>
          <p:cNvSpPr>
            <a:spLocks noGrp="1"/>
          </p:cNvSpPr>
          <p:nvPr>
            <p:ph type="sldNum" sz="quarter" idx="11"/>
          </p:nvPr>
        </p:nvSpPr>
        <p:spPr/>
        <p:txBody>
          <a:bodyPr/>
          <a:lstStyle/>
          <a:p>
            <a:fld id="{69E29E33-B620-47F9-BB04-8846C2A5AFCC}"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9" name="Date Placeholder 8"/>
          <p:cNvSpPr>
            <a:spLocks noGrp="1"/>
          </p:cNvSpPr>
          <p:nvPr>
            <p:ph type="dt" sz="half" idx="10"/>
          </p:nvPr>
        </p:nvSpPr>
        <p:spPr/>
        <p:txBody>
          <a:bodyPr/>
          <a:lstStyle/>
          <a:p>
            <a:fld id="{7CB97365-EBCA-4027-87D5-99FC1D4DF0BB}" type="datetimeFigureOut">
              <a:rPr lang="en-US" smtClean="0"/>
              <a:pPr/>
              <a:t>6/28/2016</a:t>
            </a:fld>
            <a:endParaRPr lang="en-US">
              <a:solidFill>
                <a:schemeClr val="tx1">
                  <a:shade val="50000"/>
                </a:schemeClr>
              </a:solidFill>
            </a:endParaRPr>
          </a:p>
        </p:txBody>
      </p:sp>
      <p:sp>
        <p:nvSpPr>
          <p:cNvPr id="10" name="Slide Number Placeholder 9"/>
          <p:cNvSpPr>
            <a:spLocks noGrp="1"/>
          </p:cNvSpPr>
          <p:nvPr>
            <p:ph type="sldNum" sz="quarter" idx="11"/>
          </p:nvPr>
        </p:nvSpPr>
        <p:spPr/>
        <p:txBody>
          <a:bodyPr/>
          <a:lstStyle/>
          <a:p>
            <a:fld id="{69E29E33-B620-47F9-BB04-8846C2A5AFCC}" type="slidenum">
              <a:rPr kumimoji="0" lang="en-US" smtClean="0"/>
              <a:pPr/>
              <a:t>‹#›</a:t>
            </a:fld>
            <a:endParaRPr kumimoji="0" lang="en-US" dirty="0">
              <a:solidFill>
                <a:schemeClr val="tx1">
                  <a:shade val="50000"/>
                </a:schemeClr>
              </a:solidFill>
            </a:endParaRPr>
          </a:p>
        </p:txBody>
      </p:sp>
      <p:sp>
        <p:nvSpPr>
          <p:cNvPr id="11" name="Footer Placeholder 10"/>
          <p:cNvSpPr>
            <a:spLocks noGrp="1"/>
          </p:cNvSpPr>
          <p:nvPr>
            <p:ph type="ftr" sz="quarter" idx="12"/>
          </p:nvPr>
        </p:nvSpPr>
        <p:spPr/>
        <p:txBody>
          <a:bodyPr/>
          <a:lstStyle/>
          <a:p>
            <a:endParaRPr kumimoji="0" lang="en-US">
              <a:solidFill>
                <a:schemeClr val="tx1">
                  <a:shade val="5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7CB97365-EBCA-4027-87D5-99FC1D4DF0BB}" type="datetimeFigureOut">
              <a:rPr lang="en-US" smtClean="0"/>
              <a:pPr/>
              <a:t>6/28/2016</a:t>
            </a:fld>
            <a:endParaRPr lang="en-US">
              <a:solidFill>
                <a:schemeClr val="tx1">
                  <a:shade val="50000"/>
                </a:schemeClr>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kumimoji="0" lang="en-US">
              <a:solidFill>
                <a:schemeClr val="tx1">
                  <a:shade val="50000"/>
                </a:schemeClr>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20000" cy="5016758"/>
          </a:xfrm>
          <a:prstGeom prst="rect">
            <a:avLst/>
          </a:prstGeom>
          <a:noFill/>
        </p:spPr>
        <p:txBody>
          <a:bodyPr wrap="square" rtlCol="0">
            <a:spAutoFit/>
          </a:bodyPr>
          <a:lstStyle/>
          <a:p>
            <a:pPr algn="ctr"/>
            <a:r>
              <a:rPr lang="en-US" sz="3200" b="1" u="sng" dirty="0" smtClean="0"/>
              <a:t>FUTURE SUMMER SEMINARS FOR 2016</a:t>
            </a:r>
          </a:p>
          <a:p>
            <a:r>
              <a:rPr lang="en-US" sz="3200" dirty="0" smtClean="0"/>
              <a:t>July 26 	“</a:t>
            </a:r>
            <a:r>
              <a:rPr lang="en-US" sz="3200" dirty="0" err="1" smtClean="0"/>
              <a:t>L.G.B.Transgender</a:t>
            </a:r>
            <a:r>
              <a:rPr lang="en-US" sz="3200" dirty="0" smtClean="0"/>
              <a:t>: What’s All 			This Fuss about Bathrooms and 			Locker Rooms?”</a:t>
            </a:r>
          </a:p>
          <a:p>
            <a:r>
              <a:rPr lang="en-US" sz="3200" dirty="0" smtClean="0"/>
              <a:t>August 9	“Marriage Tune-Up (1): 				Expectations and Empty  Love 			Tanks”  </a:t>
            </a:r>
          </a:p>
          <a:p>
            <a:r>
              <a:rPr lang="en-US" sz="3200" dirty="0" smtClean="0"/>
              <a:t>August 16  “Marriage Tune-Up (2): Sexual 			Pleasure in Marriage”		          </a:t>
            </a:r>
          </a:p>
          <a:p>
            <a:r>
              <a:rPr lang="en-US" sz="3200" dirty="0" smtClean="0"/>
              <a:t> </a:t>
            </a:r>
            <a:r>
              <a:rPr lang="en-US" sz="2600" dirty="0" smtClean="0"/>
              <a:t>(All seminars are at the church and begin at 7:00 p.m.)</a:t>
            </a:r>
            <a:endParaRPr lang="en-US" sz="2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assets.feministing.com/wp-content/uploads/2015/10/angry-woman.jpg"/>
          <p:cNvPicPr>
            <a:picLocks noChangeAspect="1" noChangeArrowheads="1"/>
          </p:cNvPicPr>
          <p:nvPr/>
        </p:nvPicPr>
        <p:blipFill>
          <a:blip r:embed="rId2" cstate="print"/>
          <a:srcRect/>
          <a:stretch>
            <a:fillRect/>
          </a:stretch>
        </p:blipFill>
        <p:spPr bwMode="auto">
          <a:xfrm>
            <a:off x="381000" y="228600"/>
            <a:ext cx="8284778" cy="62045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 people enjoy being angry!</a:t>
            </a:r>
          </a:p>
          <a:p>
            <a:pPr lvl="1"/>
            <a:r>
              <a:rPr lang="en-US" dirty="0" smtClean="0"/>
              <a:t>1. Anger makes me feel something.</a:t>
            </a:r>
          </a:p>
          <a:p>
            <a:pPr lvl="1"/>
            <a:r>
              <a:rPr lang="en-US" dirty="0" smtClean="0"/>
              <a:t>2. Anger motivates others.</a:t>
            </a:r>
          </a:p>
          <a:p>
            <a:pPr lvl="1"/>
            <a:r>
              <a:rPr lang="en-US" dirty="0" smtClean="0"/>
              <a:t>3. Anger justifies me.</a:t>
            </a:r>
            <a:endParaRPr lang="en-US" dirty="0"/>
          </a:p>
        </p:txBody>
      </p:sp>
      <p:sp>
        <p:nvSpPr>
          <p:cNvPr id="2" name="Title 1"/>
          <p:cNvSpPr>
            <a:spLocks noGrp="1"/>
          </p:cNvSpPr>
          <p:nvPr>
            <p:ph type="title"/>
          </p:nvPr>
        </p:nvSpPr>
        <p:spPr/>
        <p:txBody>
          <a:bodyPr/>
          <a:lstStyle/>
          <a:p>
            <a:pPr algn="l"/>
            <a:r>
              <a:rPr lang="en-US" dirty="0" smtClean="0"/>
              <a:t>Introduction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 basics about anger:</a:t>
            </a:r>
          </a:p>
          <a:p>
            <a:pPr lvl="1"/>
            <a:r>
              <a:rPr lang="en-US" dirty="0" smtClean="0"/>
              <a:t>1. The Bible has much to say about anger</a:t>
            </a:r>
          </a:p>
          <a:p>
            <a:pPr lvl="1"/>
            <a:r>
              <a:rPr lang="en-US" dirty="0" smtClean="0"/>
              <a:t>2. God himself gets angry—often!</a:t>
            </a:r>
          </a:p>
        </p:txBody>
      </p:sp>
      <p:sp>
        <p:nvSpPr>
          <p:cNvPr id="2" name="Title 1"/>
          <p:cNvSpPr>
            <a:spLocks noGrp="1"/>
          </p:cNvSpPr>
          <p:nvPr>
            <p:ph type="title"/>
          </p:nvPr>
        </p:nvSpPr>
        <p:spPr/>
        <p:txBody>
          <a:bodyPr/>
          <a:lstStyle/>
          <a:p>
            <a:pPr algn="l"/>
            <a:r>
              <a:rPr lang="en-US" dirty="0" smtClean="0"/>
              <a:t>Introduction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dustoffthebible.com/wp-content/uploads/2015/09/gods-wrath.png"/>
          <p:cNvPicPr>
            <a:picLocks noChangeAspect="1" noChangeArrowheads="1"/>
          </p:cNvPicPr>
          <p:nvPr/>
        </p:nvPicPr>
        <p:blipFill>
          <a:blip r:embed="rId2" cstate="print"/>
          <a:srcRect/>
          <a:stretch>
            <a:fillRect/>
          </a:stretch>
        </p:blipFill>
        <p:spPr bwMode="auto">
          <a:xfrm>
            <a:off x="381000" y="228600"/>
            <a:ext cx="8397551" cy="5486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 basics about anger:</a:t>
            </a:r>
          </a:p>
          <a:p>
            <a:pPr lvl="1"/>
            <a:r>
              <a:rPr lang="en-US" dirty="0" smtClean="0"/>
              <a:t>1. The Bible has much to say about anger</a:t>
            </a:r>
          </a:p>
          <a:p>
            <a:pPr lvl="1"/>
            <a:r>
              <a:rPr lang="en-US" dirty="0" smtClean="0"/>
              <a:t>2. God himself gets angry—often!</a:t>
            </a:r>
          </a:p>
          <a:p>
            <a:pPr lvl="1"/>
            <a:r>
              <a:rPr lang="en-US" dirty="0" smtClean="0"/>
              <a:t>3. Satan is also quite angry.</a:t>
            </a:r>
            <a:endParaRPr lang="en-US" dirty="0"/>
          </a:p>
        </p:txBody>
      </p:sp>
      <p:sp>
        <p:nvSpPr>
          <p:cNvPr id="2" name="Title 1"/>
          <p:cNvSpPr>
            <a:spLocks noGrp="1"/>
          </p:cNvSpPr>
          <p:nvPr>
            <p:ph type="title"/>
          </p:nvPr>
        </p:nvSpPr>
        <p:spPr/>
        <p:txBody>
          <a:bodyPr/>
          <a:lstStyle/>
          <a:p>
            <a:pPr algn="l"/>
            <a:r>
              <a:rPr lang="en-US" dirty="0" smtClean="0"/>
              <a:t>Introduction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a:t>
            </a:r>
            <a:r>
              <a:rPr lang="en-US" b="1" i="1" dirty="0" smtClean="0"/>
              <a:t>LIES</a:t>
            </a:r>
            <a:r>
              <a:rPr lang="en-US" dirty="0" smtClean="0"/>
              <a:t> ABOUT ANGER</a:t>
            </a:r>
            <a:endParaRPr lang="en-US" dirty="0"/>
          </a:p>
        </p:txBody>
      </p:sp>
      <p:sp>
        <p:nvSpPr>
          <p:cNvPr id="3" name="Content Placeholder 2"/>
          <p:cNvSpPr>
            <a:spLocks noGrp="1"/>
          </p:cNvSpPr>
          <p:nvPr>
            <p:ph idx="1"/>
          </p:nvPr>
        </p:nvSpPr>
        <p:spPr/>
        <p:txBody>
          <a:bodyPr/>
          <a:lstStyle/>
          <a:p>
            <a:r>
              <a:rPr lang="en-US" dirty="0" smtClean="0"/>
              <a:t>1. “Anger is something inside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focusforwardcc.com/wp-content/uploads/2011/10/shutterstock_73575268.jpg"/>
          <p:cNvPicPr>
            <a:picLocks noChangeAspect="1" noChangeArrowheads="1"/>
          </p:cNvPicPr>
          <p:nvPr/>
        </p:nvPicPr>
        <p:blipFill>
          <a:blip r:embed="rId2" cstate="print"/>
          <a:srcRect/>
          <a:stretch>
            <a:fillRect/>
          </a:stretch>
        </p:blipFill>
        <p:spPr bwMode="auto">
          <a:xfrm>
            <a:off x="76200" y="228600"/>
            <a:ext cx="8915400" cy="594434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a:t>
            </a:r>
            <a:r>
              <a:rPr lang="en-US" b="1" i="1" dirty="0" smtClean="0"/>
              <a:t>LIES</a:t>
            </a:r>
            <a:r>
              <a:rPr lang="en-US" dirty="0" smtClean="0"/>
              <a:t> ABOUT ANGER</a:t>
            </a:r>
            <a:endParaRPr lang="en-US" dirty="0"/>
          </a:p>
        </p:txBody>
      </p:sp>
      <p:sp>
        <p:nvSpPr>
          <p:cNvPr id="3" name="Content Placeholder 2"/>
          <p:cNvSpPr>
            <a:spLocks noGrp="1"/>
          </p:cNvSpPr>
          <p:nvPr>
            <p:ph idx="1"/>
          </p:nvPr>
        </p:nvSpPr>
        <p:spPr/>
        <p:txBody>
          <a:bodyPr/>
          <a:lstStyle/>
          <a:p>
            <a:r>
              <a:rPr lang="en-US" dirty="0" smtClean="0"/>
              <a:t>1. “Anger is something inside me.”</a:t>
            </a:r>
          </a:p>
          <a:p>
            <a:r>
              <a:rPr lang="en-US" dirty="0" smtClean="0"/>
              <a:t>2. “It’s okay to be angry at God.”</a:t>
            </a:r>
          </a:p>
          <a:p>
            <a:r>
              <a:rPr lang="en-US" dirty="0" smtClean="0"/>
              <a:t>3. “My big problem is anger at myself.”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projectym.com/wp-content/uploads/2014/11/crushing-disappointment.jpg"/>
          <p:cNvPicPr>
            <a:picLocks noChangeAspect="1" noChangeArrowheads="1"/>
          </p:cNvPicPr>
          <p:nvPr/>
        </p:nvPicPr>
        <p:blipFill>
          <a:blip r:embed="rId2" cstate="print"/>
          <a:srcRect/>
          <a:stretch>
            <a:fillRect/>
          </a:stretch>
        </p:blipFill>
        <p:spPr bwMode="auto">
          <a:xfrm>
            <a:off x="228600" y="228600"/>
            <a:ext cx="8719964" cy="5105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THE DEFINITION OF ANGER</a:t>
            </a:r>
            <a:r>
              <a:rPr lang="en-US" b="1" i="1" dirty="0" smtClean="0"/>
              <a:t>	</a:t>
            </a:r>
            <a:endParaRPr lang="en-US" dirty="0"/>
          </a:p>
        </p:txBody>
      </p:sp>
      <p:sp>
        <p:nvSpPr>
          <p:cNvPr id="3" name="Content Placeholder 2"/>
          <p:cNvSpPr>
            <a:spLocks noGrp="1"/>
          </p:cNvSpPr>
          <p:nvPr>
            <p:ph idx="1"/>
          </p:nvPr>
        </p:nvSpPr>
        <p:spPr/>
        <p:txBody>
          <a:bodyPr>
            <a:normAutofit/>
          </a:bodyPr>
          <a:lstStyle/>
          <a:p>
            <a:pPr lvl="1" algn="l">
              <a:buNone/>
            </a:pPr>
            <a:r>
              <a:rPr lang="en-US" sz="3600" dirty="0" smtClean="0"/>
              <a:t>    “Our anger is our whole-</a:t>
            </a:r>
            <a:r>
              <a:rPr lang="en-US" sz="3600" dirty="0" err="1" smtClean="0"/>
              <a:t>personed</a:t>
            </a:r>
            <a:r>
              <a:rPr lang="en-US" sz="3600" dirty="0" smtClean="0"/>
              <a:t>, active response of negative moral judgment against perceived evil.”</a:t>
            </a:r>
          </a:p>
          <a:p>
            <a:pPr lvl="1">
              <a:buNone/>
            </a:pPr>
            <a:endParaRPr lang="en-US" sz="3600" dirty="0" smtClean="0"/>
          </a:p>
          <a:p>
            <a:pPr lvl="1" algn="r">
              <a:buNone/>
            </a:pPr>
            <a:r>
              <a:rPr lang="en-US" sz="3600" dirty="0" smtClean="0"/>
              <a:t>	</a:t>
            </a:r>
            <a:r>
              <a:rPr lang="en-US" sz="3600" dirty="0" smtClean="0"/>
              <a:t>	</a:t>
            </a:r>
            <a:r>
              <a:rPr lang="en-US" dirty="0" smtClean="0"/>
              <a:t>Robert </a:t>
            </a:r>
            <a:r>
              <a:rPr lang="en-US" dirty="0" err="1" smtClean="0"/>
              <a:t>D.Jones</a:t>
            </a:r>
            <a:r>
              <a:rPr lang="en-US" dirty="0" smtClean="0"/>
              <a:t>, </a:t>
            </a:r>
            <a:r>
              <a:rPr lang="en-US" i="1" dirty="0" smtClean="0"/>
              <a:t>Uprooting Anger</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dirty="0" smtClean="0"/>
              <a:t>Quick to Listen, Slow to Speak, </a:t>
            </a:r>
          </a:p>
          <a:p>
            <a:r>
              <a:rPr lang="en-US" dirty="0" smtClean="0"/>
              <a:t>and Slow to Become Angry</a:t>
            </a:r>
            <a:endParaRPr lang="en-US" dirty="0"/>
          </a:p>
        </p:txBody>
      </p:sp>
      <p:sp>
        <p:nvSpPr>
          <p:cNvPr id="2" name="Title 1"/>
          <p:cNvSpPr>
            <a:spLocks noGrp="1"/>
          </p:cNvSpPr>
          <p:nvPr>
            <p:ph type="ctrTitle"/>
          </p:nvPr>
        </p:nvSpPr>
        <p:spPr>
          <a:xfrm>
            <a:off x="990600" y="3606800"/>
            <a:ext cx="7696200" cy="1470025"/>
          </a:xfrm>
        </p:spPr>
        <p:txBody>
          <a:bodyPr>
            <a:normAutofit/>
          </a:bodyPr>
          <a:lstStyle/>
          <a:p>
            <a:r>
              <a:rPr lang="en-US" dirty="0" smtClean="0"/>
              <a:t>BIBILICAL ANGER MANAGEMENT: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images-na.ssl-images-amazon.com/images/I/51QD2E0X4VL._SX314_BO1,204,203,200_.jpg"/>
          <p:cNvPicPr>
            <a:picLocks noChangeAspect="1" noChangeArrowheads="1"/>
          </p:cNvPicPr>
          <p:nvPr/>
        </p:nvPicPr>
        <p:blipFill>
          <a:blip r:embed="rId2" cstate="print"/>
          <a:srcRect/>
          <a:stretch>
            <a:fillRect/>
          </a:stretch>
        </p:blipFill>
        <p:spPr bwMode="auto">
          <a:xfrm>
            <a:off x="2438400" y="228600"/>
            <a:ext cx="3810000" cy="60164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a:t>
            </a:r>
            <a:r>
              <a:rPr lang="en-US" dirty="0" smtClean="0"/>
              <a:t>I. THE DEFINITION OF ANGER</a:t>
            </a:r>
            <a:endParaRPr lang="en-US" dirty="0"/>
          </a:p>
        </p:txBody>
      </p:sp>
      <p:sp>
        <p:nvSpPr>
          <p:cNvPr id="3" name="Content Placeholder 2"/>
          <p:cNvSpPr>
            <a:spLocks noGrp="1"/>
          </p:cNvSpPr>
          <p:nvPr>
            <p:ph idx="1"/>
          </p:nvPr>
        </p:nvSpPr>
        <p:spPr/>
        <p:txBody>
          <a:bodyPr/>
          <a:lstStyle/>
          <a:p>
            <a:r>
              <a:rPr lang="en-US" dirty="0" smtClean="0"/>
              <a:t>1. It is an </a:t>
            </a:r>
            <a:r>
              <a:rPr lang="en-US" b="1" i="1" dirty="0" smtClean="0"/>
              <a:t>active response</a:t>
            </a:r>
            <a:r>
              <a:rPr lang="en-US" dirty="0" smtClean="0"/>
              <a:t>.</a:t>
            </a:r>
          </a:p>
          <a:p>
            <a:r>
              <a:rPr lang="en-US" dirty="0" smtClean="0"/>
              <a:t>2. It is a </a:t>
            </a:r>
            <a:r>
              <a:rPr lang="en-US" b="1" i="1" dirty="0" smtClean="0"/>
              <a:t>whole-</a:t>
            </a:r>
            <a:r>
              <a:rPr lang="en-US" b="1" i="1" dirty="0" err="1" smtClean="0"/>
              <a:t>personed</a:t>
            </a:r>
            <a:r>
              <a:rPr lang="en-US" dirty="0" smtClean="0"/>
              <a:t> response.</a:t>
            </a:r>
          </a:p>
          <a:p>
            <a:r>
              <a:rPr lang="en-US" dirty="0" smtClean="0"/>
              <a:t>3. It is a </a:t>
            </a:r>
            <a:r>
              <a:rPr lang="en-US" b="1" i="1" dirty="0" smtClean="0"/>
              <a:t>response against</a:t>
            </a:r>
            <a:r>
              <a:rPr lang="en-US" dirty="0" smtClean="0"/>
              <a:t> something.</a:t>
            </a:r>
          </a:p>
          <a:p>
            <a:r>
              <a:rPr lang="en-US" dirty="0" smtClean="0"/>
              <a:t>4. It involves a </a:t>
            </a:r>
            <a:r>
              <a:rPr lang="en-US" b="1" i="1" dirty="0" smtClean="0"/>
              <a:t>negative moral judgment</a:t>
            </a:r>
            <a:r>
              <a:rPr lang="en-US" dirty="0" smtClean="0"/>
              <a:t>.</a:t>
            </a:r>
          </a:p>
          <a:p>
            <a:r>
              <a:rPr lang="en-US" dirty="0" smtClean="0"/>
              <a:t>5. It involves a </a:t>
            </a:r>
            <a:r>
              <a:rPr lang="en-US" b="1" i="1" dirty="0" smtClean="0"/>
              <a:t>perceived evil</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THE DEFINITION OF ANGER</a:t>
            </a:r>
            <a:r>
              <a:rPr lang="en-US" b="1" i="1" dirty="0" smtClean="0"/>
              <a:t>	</a:t>
            </a:r>
            <a:endParaRPr lang="en-US" dirty="0"/>
          </a:p>
        </p:txBody>
      </p:sp>
      <p:sp>
        <p:nvSpPr>
          <p:cNvPr id="3" name="Content Placeholder 2"/>
          <p:cNvSpPr>
            <a:spLocks noGrp="1"/>
          </p:cNvSpPr>
          <p:nvPr>
            <p:ph idx="1"/>
          </p:nvPr>
        </p:nvSpPr>
        <p:spPr/>
        <p:txBody>
          <a:bodyPr>
            <a:normAutofit/>
          </a:bodyPr>
          <a:lstStyle/>
          <a:p>
            <a:pPr lvl="1" algn="l">
              <a:buNone/>
            </a:pPr>
            <a:r>
              <a:rPr lang="en-US" sz="3600" dirty="0" smtClean="0"/>
              <a:t>    “Our anger is our whole-</a:t>
            </a:r>
            <a:r>
              <a:rPr lang="en-US" sz="3600" dirty="0" err="1" smtClean="0"/>
              <a:t>personed</a:t>
            </a:r>
            <a:r>
              <a:rPr lang="en-US" sz="3600" dirty="0" smtClean="0"/>
              <a:t>, active response of negative moral judgment against perceived evil.”</a:t>
            </a:r>
          </a:p>
          <a:p>
            <a:pPr lvl="1">
              <a:buNone/>
            </a:pPr>
            <a:endParaRPr lang="en-US" sz="3600" dirty="0" smtClean="0"/>
          </a:p>
          <a:p>
            <a:pPr lvl="1" algn="r">
              <a:buNone/>
            </a:pPr>
            <a:r>
              <a:rPr lang="en-US" sz="3600" dirty="0" smtClean="0"/>
              <a:t>	</a:t>
            </a:r>
            <a:r>
              <a:rPr lang="en-US" sz="3600" dirty="0" smtClean="0"/>
              <a:t>	</a:t>
            </a:r>
            <a:r>
              <a:rPr lang="en-US" dirty="0" smtClean="0"/>
              <a:t>Robert </a:t>
            </a:r>
            <a:r>
              <a:rPr lang="en-US" dirty="0" err="1" smtClean="0"/>
              <a:t>D.Jones</a:t>
            </a:r>
            <a:r>
              <a:rPr lang="en-US" dirty="0" smtClean="0"/>
              <a:t>, </a:t>
            </a:r>
            <a:r>
              <a:rPr lang="en-US" i="1" dirty="0" smtClean="0"/>
              <a:t>Uprooting Anger</a:t>
            </a:r>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a:t>
            </a:r>
            <a:r>
              <a:rPr lang="en-US" dirty="0" smtClean="0"/>
              <a:t>I. THE DEFINITION OF ANGER</a:t>
            </a:r>
            <a:endParaRPr lang="en-US" dirty="0"/>
          </a:p>
        </p:txBody>
      </p:sp>
      <p:sp>
        <p:nvSpPr>
          <p:cNvPr id="3" name="Content Placeholder 2"/>
          <p:cNvSpPr>
            <a:spLocks noGrp="1"/>
          </p:cNvSpPr>
          <p:nvPr>
            <p:ph idx="1"/>
          </p:nvPr>
        </p:nvSpPr>
        <p:spPr/>
        <p:txBody>
          <a:bodyPr/>
          <a:lstStyle/>
          <a:p>
            <a:pPr>
              <a:buNone/>
            </a:pPr>
            <a:r>
              <a:rPr lang="en-US" dirty="0" smtClean="0"/>
              <a:t>Two other aspects of anger:</a:t>
            </a:r>
          </a:p>
          <a:p>
            <a:r>
              <a:rPr lang="en-US" dirty="0" smtClean="0"/>
              <a:t>1. The Bible speaks of three kinds of anger:</a:t>
            </a:r>
          </a:p>
          <a:p>
            <a:pPr lvl="1"/>
            <a:r>
              <a:rPr lang="en-US" dirty="0" smtClean="0"/>
              <a:t>Divine anger</a:t>
            </a:r>
          </a:p>
          <a:p>
            <a:pPr lvl="1"/>
            <a:r>
              <a:rPr lang="en-US" dirty="0" smtClean="0"/>
              <a:t>Human righteous anger</a:t>
            </a:r>
          </a:p>
          <a:p>
            <a:pPr lvl="1"/>
            <a:r>
              <a:rPr lang="en-US" dirty="0" smtClean="0"/>
              <a:t>Human unrighteous anger</a:t>
            </a:r>
          </a:p>
          <a:p>
            <a:r>
              <a:rPr lang="en-US" dirty="0" smtClean="0"/>
              <a:t>2. Human righteous anger…is rare. Elements of righteous anger include:</a:t>
            </a:r>
          </a:p>
          <a:p>
            <a:pPr lvl="1"/>
            <a:r>
              <a:rPr lang="en-US" dirty="0" smtClean="0"/>
              <a:t>a. A reaction against actual sin.</a:t>
            </a:r>
          </a:p>
          <a:p>
            <a:pPr lvl="1"/>
            <a:r>
              <a:rPr lang="en-US" dirty="0" smtClean="0"/>
              <a:t>b. A focus on God and his kingdom, rights, and concerns </a:t>
            </a:r>
          </a:p>
          <a:p>
            <a:pPr lvl="1"/>
            <a:r>
              <a:rPr lang="en-US" dirty="0" smtClean="0"/>
              <a:t>c. It is accompanied by other godly qualities and expresses itself in godly ways.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III. DEALING WITH ANGER GOD’S WAY</a:t>
            </a:r>
            <a:endParaRPr lang="en-US" dirty="0"/>
          </a:p>
        </p:txBody>
      </p:sp>
      <p:sp>
        <p:nvSpPr>
          <p:cNvPr id="3" name="Content Placeholder 2"/>
          <p:cNvSpPr>
            <a:spLocks noGrp="1"/>
          </p:cNvSpPr>
          <p:nvPr>
            <p:ph idx="1"/>
          </p:nvPr>
        </p:nvSpPr>
        <p:spPr/>
        <p:txBody>
          <a:bodyPr/>
          <a:lstStyle/>
          <a:p>
            <a:r>
              <a:rPr lang="en-US" dirty="0" smtClean="0"/>
              <a:t>1. God does not instruct us to vent our anger, nor to find constructive ways to channel our anger. God says, “Get rid of it!” “Put it to death.”</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20000" cy="5078313"/>
          </a:xfrm>
          <a:prstGeom prst="rect">
            <a:avLst/>
          </a:prstGeom>
          <a:noFill/>
        </p:spPr>
        <p:txBody>
          <a:bodyPr wrap="square" rtlCol="0">
            <a:spAutoFit/>
          </a:bodyPr>
          <a:lstStyle/>
          <a:p>
            <a:r>
              <a:rPr lang="en-US" sz="3600" dirty="0" smtClean="0"/>
              <a:t>      “</a:t>
            </a:r>
            <a:r>
              <a:rPr lang="en-US" sz="3600" i="1" dirty="0"/>
              <a:t>The acts of the sinful nature are obvious: sexual immorality, impurity and debauchery; idolatry and witchcraft; hatred, discord, jealousy, fits of rage, selfish ambition, dissensions, factions and envy; drunkenness, orgies, and the like. I warn you, as I did before, that those who live like this will not inherit the kingdom of God.</a:t>
            </a:r>
            <a:r>
              <a:rPr lang="en-US" sz="3600" dirty="0"/>
              <a:t>” </a:t>
            </a:r>
            <a:r>
              <a:rPr lang="en-US" sz="3200" dirty="0"/>
              <a:t>(</a:t>
            </a:r>
            <a:r>
              <a:rPr lang="en-US" sz="3200" dirty="0" smtClean="0"/>
              <a:t>Galatians </a:t>
            </a:r>
            <a:r>
              <a:rPr lang="en-US" sz="3200" dirty="0"/>
              <a:t>5:19-21)</a:t>
            </a:r>
            <a:r>
              <a:rPr lang="en-US" sz="3600" dirty="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20000" cy="3416320"/>
          </a:xfrm>
          <a:prstGeom prst="rect">
            <a:avLst/>
          </a:prstGeom>
          <a:noFill/>
        </p:spPr>
        <p:txBody>
          <a:bodyPr wrap="square" rtlCol="0">
            <a:spAutoFit/>
          </a:bodyPr>
          <a:lstStyle/>
          <a:p>
            <a:r>
              <a:rPr lang="en-US" sz="3600" dirty="0" smtClean="0"/>
              <a:t>        </a:t>
            </a:r>
            <a:r>
              <a:rPr lang="en-US" sz="3600" i="1" dirty="0" smtClean="0"/>
              <a:t>“</a:t>
            </a:r>
            <a:r>
              <a:rPr lang="en-US" sz="3600" i="1" dirty="0"/>
              <a:t>Get rid of all bitterness, rage and anger, brawling and slander, along with every form of malice. Be kind and compassionate to one another, forgiving each other, just as in Christ God forgave you.</a:t>
            </a:r>
            <a:r>
              <a:rPr lang="en-US" sz="3600" dirty="0"/>
              <a:t>” </a:t>
            </a:r>
            <a:r>
              <a:rPr lang="en-US" sz="3600" dirty="0" smtClean="0"/>
              <a:t>			      </a:t>
            </a:r>
            <a:r>
              <a:rPr lang="en-US" sz="3200" dirty="0" smtClean="0"/>
              <a:t>(Ephesians </a:t>
            </a:r>
            <a:r>
              <a:rPr lang="en-US" sz="3200" dirty="0"/>
              <a:t>4:31-2)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20000" cy="5262979"/>
          </a:xfrm>
          <a:prstGeom prst="rect">
            <a:avLst/>
          </a:prstGeom>
          <a:noFill/>
        </p:spPr>
        <p:txBody>
          <a:bodyPr wrap="square" rtlCol="0">
            <a:spAutoFit/>
          </a:bodyPr>
          <a:lstStyle/>
          <a:p>
            <a:r>
              <a:rPr lang="en-US" sz="2800" dirty="0" smtClean="0"/>
              <a:t>      “</a:t>
            </a:r>
            <a:r>
              <a:rPr lang="en-US" sz="2800" i="1" dirty="0"/>
              <a:t>Put to death, therefore, whatever belongs to your earthly nature: sexual immorality, impurity, lust, evil desires and greed, which is idolatry. Because of these, the wrath of God is coming. You used to walk in these ways, in the life you once lived. But now you must rid yourselves of all such things as these: anger, rage, malice, slander, and filthy language from your lips. Do not lie to each other, since you have taken off your old self with its practices and have put on the new self, which is being renewed in knowledge in the image of its Creator.</a:t>
            </a:r>
            <a:r>
              <a:rPr lang="en-US" sz="2800" dirty="0"/>
              <a:t>”  </a:t>
            </a:r>
            <a:r>
              <a:rPr lang="en-US" sz="2800" dirty="0" smtClean="0"/>
              <a:t>				(Colossians </a:t>
            </a:r>
            <a:r>
              <a:rPr lang="en-US" sz="2800" dirty="0"/>
              <a:t>3:5-10)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III. DEALING WITH ANGER GOD’S WAY</a:t>
            </a:r>
            <a:endParaRPr lang="en-US" dirty="0"/>
          </a:p>
        </p:txBody>
      </p:sp>
      <p:sp>
        <p:nvSpPr>
          <p:cNvPr id="3" name="Content Placeholder 2"/>
          <p:cNvSpPr>
            <a:spLocks noGrp="1"/>
          </p:cNvSpPr>
          <p:nvPr>
            <p:ph idx="1"/>
          </p:nvPr>
        </p:nvSpPr>
        <p:spPr/>
        <p:txBody>
          <a:bodyPr/>
          <a:lstStyle/>
          <a:p>
            <a:r>
              <a:rPr lang="en-US" dirty="0" smtClean="0"/>
              <a:t>1. God does not instruct us to vent our anger, nor to find constructive ways to channel our anger. God says, “Get rid of it!” “Put it to death.”</a:t>
            </a:r>
          </a:p>
          <a:p>
            <a:r>
              <a:rPr lang="en-US" dirty="0" smtClean="0"/>
              <a:t>2. Unrighteous anger is evil and must be rooted out and destroyed.</a:t>
            </a:r>
          </a:p>
          <a:p>
            <a:r>
              <a:rPr lang="en-US" dirty="0" smtClean="0"/>
              <a:t>3. This can only come through the Holy Spirit’s renewing our mind according to God’s Word.</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IV. A BIBLICAL CASE STUDY ON ANGER</a:t>
            </a:r>
            <a:endParaRPr lang="en-US" dirty="0"/>
          </a:p>
        </p:txBody>
      </p:sp>
      <p:sp>
        <p:nvSpPr>
          <p:cNvPr id="3" name="Content Placeholder 2"/>
          <p:cNvSpPr>
            <a:spLocks noGrp="1"/>
          </p:cNvSpPr>
          <p:nvPr>
            <p:ph idx="1"/>
          </p:nvPr>
        </p:nvSpPr>
        <p:spPr/>
        <p:txBody>
          <a:bodyPr/>
          <a:lstStyle/>
          <a:p>
            <a:pPr>
              <a:buNone/>
            </a:pPr>
            <a:r>
              <a:rPr lang="en-US" b="1" u="sng" dirty="0" smtClean="0"/>
              <a:t>The story of Jonah</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Is there anyone that you wish were here right now? </a:t>
            </a:r>
          </a:p>
        </p:txBody>
      </p:sp>
      <p:sp>
        <p:nvSpPr>
          <p:cNvPr id="2" name="Title 1"/>
          <p:cNvSpPr>
            <a:spLocks noGrp="1"/>
          </p:cNvSpPr>
          <p:nvPr>
            <p:ph type="title"/>
          </p:nvPr>
        </p:nvSpPr>
        <p:spPr/>
        <p:txBody>
          <a:bodyPr/>
          <a:lstStyle/>
          <a:p>
            <a:pPr algn="l"/>
            <a:r>
              <a:rPr lang="en-US" dirty="0" smtClean="0"/>
              <a:t>Introduction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ldolphin.org/jonah/jonah%202.jpg"/>
          <p:cNvPicPr>
            <a:picLocks noChangeAspect="1" noChangeArrowheads="1"/>
          </p:cNvPicPr>
          <p:nvPr/>
        </p:nvPicPr>
        <p:blipFill>
          <a:blip r:embed="rId2" cstate="print"/>
          <a:srcRect/>
          <a:stretch>
            <a:fillRect/>
          </a:stretch>
        </p:blipFill>
        <p:spPr bwMode="auto">
          <a:xfrm>
            <a:off x="990600" y="304800"/>
            <a:ext cx="6705600" cy="618557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IV. A BIBLICAL CASE STUDY ON ANGER</a:t>
            </a:r>
            <a:endParaRPr lang="en-US" dirty="0"/>
          </a:p>
        </p:txBody>
      </p:sp>
      <p:sp>
        <p:nvSpPr>
          <p:cNvPr id="3" name="Content Placeholder 2"/>
          <p:cNvSpPr>
            <a:spLocks noGrp="1"/>
          </p:cNvSpPr>
          <p:nvPr>
            <p:ph idx="1"/>
          </p:nvPr>
        </p:nvSpPr>
        <p:spPr/>
        <p:txBody>
          <a:bodyPr/>
          <a:lstStyle/>
          <a:p>
            <a:pPr>
              <a:buNone/>
            </a:pPr>
            <a:r>
              <a:rPr lang="en-US" b="1" u="sng" dirty="0" smtClean="0"/>
              <a:t>The story of Jonah</a:t>
            </a:r>
          </a:p>
          <a:p>
            <a:r>
              <a:rPr lang="en-US" dirty="0" smtClean="0"/>
              <a:t>1. Jonah was not </a:t>
            </a:r>
            <a:r>
              <a:rPr lang="en-US" b="1" i="1" dirty="0" smtClean="0"/>
              <a:t>afraid</a:t>
            </a:r>
            <a:r>
              <a:rPr lang="en-US" dirty="0" smtClean="0"/>
              <a:t> to go to Nineveh.</a:t>
            </a:r>
          </a:p>
          <a:p>
            <a:r>
              <a:rPr lang="en-US" dirty="0" smtClean="0"/>
              <a:t>2. Jonah was afraid that God might spare Nineveh.</a:t>
            </a:r>
          </a:p>
          <a:p>
            <a:r>
              <a:rPr lang="en-US" dirty="0" smtClean="0"/>
              <a:t>3. When God does spare Nineveh, Jonah was angry.</a:t>
            </a:r>
          </a:p>
          <a:p>
            <a:r>
              <a:rPr lang="en-US" dirty="0" smtClean="0"/>
              <a:t>4. When God withered the vine, Jonah was angry.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http://www.dustoffthebible.com/wp-content/uploads/2012/08/jonah-in-hut.jpg"/>
          <p:cNvPicPr>
            <a:picLocks noChangeAspect="1" noChangeArrowheads="1"/>
          </p:cNvPicPr>
          <p:nvPr/>
        </p:nvPicPr>
        <p:blipFill>
          <a:blip r:embed="rId2" cstate="print"/>
          <a:srcRect/>
          <a:stretch>
            <a:fillRect/>
          </a:stretch>
        </p:blipFill>
        <p:spPr bwMode="auto">
          <a:xfrm>
            <a:off x="685800" y="228600"/>
            <a:ext cx="7865805" cy="5715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IV. A BIBLICAL CASE STUDY ON ANGER</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u="sng" dirty="0" smtClean="0"/>
              <a:t>Applications from Jonah’s story:</a:t>
            </a:r>
          </a:p>
          <a:p>
            <a:r>
              <a:rPr lang="en-US" dirty="0" smtClean="0"/>
              <a:t>1. Jonah’s anger was not righteous anger.</a:t>
            </a:r>
          </a:p>
          <a:p>
            <a:r>
              <a:rPr lang="en-US" dirty="0" smtClean="0"/>
              <a:t>2. Jonah was a believer.</a:t>
            </a:r>
          </a:p>
          <a:p>
            <a:r>
              <a:rPr lang="en-US" dirty="0" smtClean="0"/>
              <a:t>3. Jonah’s sinful anger was rebellion against God.</a:t>
            </a:r>
          </a:p>
          <a:p>
            <a:r>
              <a:rPr lang="en-US" dirty="0" smtClean="0"/>
              <a:t>4. Even though Jonah knew a lot about God, Jonah did not really know God.</a:t>
            </a:r>
          </a:p>
          <a:p>
            <a:pPr>
              <a:buNone/>
            </a:pPr>
            <a:r>
              <a:rPr lang="en-US" dirty="0" smtClean="0"/>
              <a:t>            “</a:t>
            </a:r>
            <a:r>
              <a:rPr lang="en-US" i="1" dirty="0" smtClean="0"/>
              <a:t>1 </a:t>
            </a:r>
            <a:r>
              <a:rPr lang="en-US" i="1" dirty="0" smtClean="0"/>
              <a:t>But Jonah was greatly displeased and became angry. 2 He prayed to the LORD, "O LORD, is this not what I said when I was still at home? That is why I was so quick to flee to </a:t>
            </a:r>
            <a:r>
              <a:rPr lang="en-US" i="1" dirty="0" err="1" smtClean="0"/>
              <a:t>Tarshish</a:t>
            </a:r>
            <a:r>
              <a:rPr lang="en-US" i="1" dirty="0" smtClean="0"/>
              <a:t>. I knew that you are a gracious and compassionate God, slow to anger and abounding in love, a God who relents from sending calamity</a:t>
            </a:r>
            <a:r>
              <a:rPr lang="en-US" i="1" dirty="0" smtClean="0"/>
              <a:t>.” (4:1-2)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V. HOW PEOPLE CHANGE</a:t>
            </a:r>
            <a:endParaRPr lang="en-US" dirty="0"/>
          </a:p>
        </p:txBody>
      </p:sp>
      <p:sp>
        <p:nvSpPr>
          <p:cNvPr id="3" name="Content Placeholder 2"/>
          <p:cNvSpPr>
            <a:spLocks noGrp="1"/>
          </p:cNvSpPr>
          <p:nvPr>
            <p:ph idx="1"/>
          </p:nvPr>
        </p:nvSpPr>
        <p:spPr/>
        <p:txBody>
          <a:bodyPr>
            <a:normAutofit/>
          </a:bodyPr>
          <a:lstStyle/>
          <a:p>
            <a:r>
              <a:rPr lang="en-US" dirty="0" smtClean="0"/>
              <a:t>1. Most people follow their emotions today.</a:t>
            </a:r>
          </a:p>
          <a:p>
            <a:r>
              <a:rPr lang="en-US" dirty="0" smtClean="0"/>
              <a:t>2. God has also given us minds and wills.</a:t>
            </a:r>
          </a:p>
          <a:p>
            <a:r>
              <a:rPr lang="en-US" dirty="0" smtClean="0"/>
              <a:t>3. These three are not to be separated in salvation.</a:t>
            </a:r>
          </a:p>
          <a:p>
            <a:r>
              <a:rPr lang="en-US" dirty="0" smtClean="0"/>
              <a:t>4. The Holy Spirit’s purpose in salvation is not to destroy our human faculties, but to renew them.</a:t>
            </a:r>
          </a:p>
          <a:p>
            <a:r>
              <a:rPr lang="en-US" dirty="0" smtClean="0"/>
              <a:t>5. Primacy is placed on renewing the mind.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20000" cy="5262979"/>
          </a:xfrm>
          <a:prstGeom prst="rect">
            <a:avLst/>
          </a:prstGeom>
          <a:noFill/>
        </p:spPr>
        <p:txBody>
          <a:bodyPr wrap="square" rtlCol="0">
            <a:spAutoFit/>
          </a:bodyPr>
          <a:lstStyle/>
          <a:p>
            <a:r>
              <a:rPr lang="en-US" sz="2800" dirty="0" smtClean="0"/>
              <a:t>      “</a:t>
            </a:r>
            <a:r>
              <a:rPr lang="en-US" sz="2800" i="1" dirty="0"/>
              <a:t>1 “I appeal to you therefore, brothers, by the mercies of God, to present your bodies as a living sacrifice, holy and acceptable to God, which is your spiritual worship. 2 Do not be conformed to this world, but be transformed by the renewal of your mind, that by testing you may discern what is the will of God, what is good and acceptable and perfect. 3  For by the grace given to me I say to everyone among you not to think of himself more highly than he ought to think, but to think with sober judgment, each according to the measure of faith that God has assigned</a:t>
            </a:r>
            <a:r>
              <a:rPr lang="en-US" sz="2800" i="1" dirty="0" smtClean="0"/>
              <a:t>.”</a:t>
            </a:r>
            <a:r>
              <a:rPr lang="en-US" sz="2800" dirty="0" smtClean="0"/>
              <a:t>	(Romans 12:1-3)</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V. HOW PEOPLE CHANGE</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sz="4000" dirty="0" smtClean="0"/>
              <a:t>“God’s truth engages the mind, which enflames the affections, which empowers the will for obedience and service.” </a:t>
            </a:r>
            <a:endParaRPr lang="en-US" sz="4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VI. ENGAGING THE MIND FOR CHANGE</a:t>
            </a:r>
            <a:endParaRPr lang="en-US" dirty="0"/>
          </a:p>
        </p:txBody>
      </p:sp>
      <p:sp>
        <p:nvSpPr>
          <p:cNvPr id="3" name="Content Placeholder 2"/>
          <p:cNvSpPr>
            <a:spLocks noGrp="1"/>
          </p:cNvSpPr>
          <p:nvPr>
            <p:ph idx="1"/>
          </p:nvPr>
        </p:nvSpPr>
        <p:spPr/>
        <p:txBody>
          <a:bodyPr>
            <a:normAutofit/>
          </a:bodyPr>
          <a:lstStyle/>
          <a:p>
            <a:pPr>
              <a:buNone/>
            </a:pPr>
            <a:r>
              <a:rPr lang="en-US" b="1" u="sng" dirty="0" smtClean="0"/>
              <a:t>Truths about God:</a:t>
            </a:r>
          </a:p>
          <a:p>
            <a:r>
              <a:rPr lang="en-US" dirty="0" smtClean="0"/>
              <a:t>1. God is sovereign over all.</a:t>
            </a:r>
          </a:p>
          <a:p>
            <a:r>
              <a:rPr lang="en-US" dirty="0" smtClean="0"/>
              <a:t>2. God is good toward all, but especially toward his people.</a:t>
            </a:r>
          </a:p>
          <a:p>
            <a:r>
              <a:rPr lang="en-US" dirty="0" smtClean="0"/>
              <a:t>3. God is perfectly wise in all things.</a:t>
            </a:r>
          </a:p>
          <a:p>
            <a:pPr>
              <a:buNone/>
            </a:pPr>
            <a:endParaRPr lang="en-US" i="1" dirty="0" smtClean="0"/>
          </a:p>
          <a:p>
            <a:pPr>
              <a:buNone/>
            </a:pPr>
            <a:r>
              <a:rPr lang="en-US" i="1" dirty="0" smtClean="0"/>
              <a:t> </a:t>
            </a:r>
            <a:r>
              <a:rPr lang="en-US" i="1" dirty="0" smtClean="0"/>
              <a:t>         ” </a:t>
            </a:r>
            <a:r>
              <a:rPr lang="en-US" i="1" dirty="0" smtClean="0"/>
              <a:t>And we know that for those who love God all things work together for good, for those who are called according to his purpose</a:t>
            </a:r>
            <a:r>
              <a:rPr lang="en-US" i="1" dirty="0" smtClean="0"/>
              <a:t>.” (</a:t>
            </a:r>
            <a:r>
              <a:rPr lang="en-US" dirty="0" smtClean="0"/>
              <a:t>Romans 8:28)</a:t>
            </a:r>
            <a:endParaRPr 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VI. ENGAGING THE MIND FOR CHANGE</a:t>
            </a:r>
            <a:endParaRPr lang="en-US" dirty="0"/>
          </a:p>
        </p:txBody>
      </p:sp>
      <p:sp>
        <p:nvSpPr>
          <p:cNvPr id="3" name="Content Placeholder 2"/>
          <p:cNvSpPr>
            <a:spLocks noGrp="1"/>
          </p:cNvSpPr>
          <p:nvPr>
            <p:ph idx="1"/>
          </p:nvPr>
        </p:nvSpPr>
        <p:spPr/>
        <p:txBody>
          <a:bodyPr>
            <a:normAutofit/>
          </a:bodyPr>
          <a:lstStyle/>
          <a:p>
            <a:pPr>
              <a:buNone/>
            </a:pPr>
            <a:r>
              <a:rPr lang="en-US" b="1" u="sng" dirty="0" smtClean="0"/>
              <a:t>Truths about Ourselves:</a:t>
            </a:r>
          </a:p>
          <a:p>
            <a:r>
              <a:rPr lang="en-US" dirty="0" smtClean="0"/>
              <a:t>1. We are sinners (and so terribly self-centered).</a:t>
            </a:r>
          </a:p>
          <a:p>
            <a:r>
              <a:rPr lang="en-US" dirty="0" smtClean="0"/>
              <a:t>2. We are surrounded by sinners.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VII. ANGER DEFEATING RESPONSES</a:t>
            </a:r>
            <a:endParaRPr lang="en-US" dirty="0"/>
          </a:p>
        </p:txBody>
      </p:sp>
      <p:sp>
        <p:nvSpPr>
          <p:cNvPr id="3" name="Content Placeholder 2"/>
          <p:cNvSpPr>
            <a:spLocks noGrp="1"/>
          </p:cNvSpPr>
          <p:nvPr>
            <p:ph idx="1"/>
          </p:nvPr>
        </p:nvSpPr>
        <p:spPr/>
        <p:txBody>
          <a:bodyPr>
            <a:normAutofit/>
          </a:bodyPr>
          <a:lstStyle/>
          <a:p>
            <a:r>
              <a:rPr lang="en-US" dirty="0" smtClean="0"/>
              <a:t>1. Understanding and trust</a:t>
            </a:r>
          </a:p>
          <a:p>
            <a:r>
              <a:rPr lang="en-US" dirty="0" smtClean="0"/>
              <a:t>2. Submission to God</a:t>
            </a:r>
          </a:p>
          <a:p>
            <a:r>
              <a:rPr lang="en-US" dirty="0" smtClean="0"/>
              <a:t>3. Repentance from sinful, self-centered attitudes and actions.</a:t>
            </a:r>
          </a:p>
          <a:p>
            <a:r>
              <a:rPr lang="en-US" dirty="0" smtClean="0"/>
              <a:t>4. Thankfulness to God</a:t>
            </a:r>
          </a:p>
          <a:p>
            <a:r>
              <a:rPr lang="en-US" dirty="0" smtClean="0"/>
              <a:t>5. Obedience to God’s revealed will in Scripture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playbuzz.com/cdn/258d1b89-c4b3-40b9-81d5-4e76145038f0/b220fc92-04bf-4bf2-b366-8bfb36b15e6d.jpg"/>
          <p:cNvPicPr>
            <a:picLocks noChangeAspect="1" noChangeArrowheads="1"/>
          </p:cNvPicPr>
          <p:nvPr/>
        </p:nvPicPr>
        <p:blipFill>
          <a:blip r:embed="rId2" cstate="print"/>
          <a:srcRect/>
          <a:stretch>
            <a:fillRect/>
          </a:stretch>
        </p:blipFill>
        <p:spPr bwMode="auto">
          <a:xfrm>
            <a:off x="609600" y="152400"/>
            <a:ext cx="8011408" cy="56388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20000" cy="5016758"/>
          </a:xfrm>
          <a:prstGeom prst="rect">
            <a:avLst/>
          </a:prstGeom>
          <a:noFill/>
        </p:spPr>
        <p:txBody>
          <a:bodyPr wrap="square" rtlCol="0">
            <a:spAutoFit/>
          </a:bodyPr>
          <a:lstStyle/>
          <a:p>
            <a:pPr algn="ctr"/>
            <a:r>
              <a:rPr lang="en-US" sz="3200" b="1" u="sng" dirty="0" smtClean="0"/>
              <a:t>FUTURE SUMMER SEMINARS FOR 2016</a:t>
            </a:r>
          </a:p>
          <a:p>
            <a:r>
              <a:rPr lang="en-US" sz="3200" dirty="0" smtClean="0"/>
              <a:t>July 26 	“</a:t>
            </a:r>
            <a:r>
              <a:rPr lang="en-US" sz="3200" dirty="0" err="1" smtClean="0"/>
              <a:t>L.G.B.Transgender</a:t>
            </a:r>
            <a:r>
              <a:rPr lang="en-US" sz="3200" dirty="0" smtClean="0"/>
              <a:t>: What’s All 			This Fuss about Bathrooms and 			Locker Rooms?”</a:t>
            </a:r>
          </a:p>
          <a:p>
            <a:r>
              <a:rPr lang="en-US" sz="3200" dirty="0" smtClean="0"/>
              <a:t>August 9	“Marriage Tune-Up (1): 				Expectations and Empty  Love 			Tanks”  </a:t>
            </a:r>
          </a:p>
          <a:p>
            <a:r>
              <a:rPr lang="en-US" sz="3200" dirty="0" smtClean="0"/>
              <a:t>August 16  “Marriage Tune-Up (2): Sexual 			Pleasure in Marriage”		          </a:t>
            </a:r>
          </a:p>
          <a:p>
            <a:r>
              <a:rPr lang="en-US" sz="3200" dirty="0" smtClean="0"/>
              <a:t> </a:t>
            </a:r>
            <a:r>
              <a:rPr lang="en-US" sz="2600" dirty="0" smtClean="0"/>
              <a:t>(All seminars are at the church and begin at 7:00 p.m.)</a:t>
            </a:r>
            <a:endParaRPr lang="en-US" sz="2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ivinganewthought.files.wordpress.com/2015/12/anger.jpg"/>
          <p:cNvPicPr>
            <a:picLocks noChangeAspect="1" noChangeArrowheads="1"/>
          </p:cNvPicPr>
          <p:nvPr/>
        </p:nvPicPr>
        <p:blipFill>
          <a:blip r:embed="rId2" cstate="print"/>
          <a:srcRect/>
          <a:stretch>
            <a:fillRect/>
          </a:stretch>
        </p:blipFill>
        <p:spPr bwMode="auto">
          <a:xfrm>
            <a:off x="228600" y="228600"/>
            <a:ext cx="8572500" cy="6096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llege-ready.com/wp-content/uploads/2016/06/anger.jpg"/>
          <p:cNvPicPr>
            <a:picLocks noChangeAspect="1" noChangeArrowheads="1"/>
          </p:cNvPicPr>
          <p:nvPr/>
        </p:nvPicPr>
        <p:blipFill>
          <a:blip r:embed="rId2" cstate="print"/>
          <a:srcRect/>
          <a:stretch>
            <a:fillRect/>
          </a:stretch>
        </p:blipFill>
        <p:spPr bwMode="auto">
          <a:xfrm>
            <a:off x="457200" y="228600"/>
            <a:ext cx="8237838" cy="5715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midtownmarriageandfamilytherapy.com/wp-content/uploads/2012/04/hulk-large.jpg"/>
          <p:cNvPicPr>
            <a:picLocks noChangeAspect="1" noChangeArrowheads="1"/>
          </p:cNvPicPr>
          <p:nvPr/>
        </p:nvPicPr>
        <p:blipFill>
          <a:blip r:embed="rId2" cstate="print"/>
          <a:srcRect/>
          <a:stretch>
            <a:fillRect/>
          </a:stretch>
        </p:blipFill>
        <p:spPr bwMode="auto">
          <a:xfrm>
            <a:off x="152400" y="304800"/>
            <a:ext cx="8679888" cy="576615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Is there anyone that you wish were here right now? </a:t>
            </a:r>
          </a:p>
          <a:p>
            <a:r>
              <a:rPr lang="en-US" dirty="0" smtClean="0"/>
              <a:t>Why do you wish they were here?</a:t>
            </a:r>
            <a:endParaRPr lang="en-US" dirty="0"/>
          </a:p>
        </p:txBody>
      </p:sp>
      <p:sp>
        <p:nvSpPr>
          <p:cNvPr id="2" name="Title 1"/>
          <p:cNvSpPr>
            <a:spLocks noGrp="1"/>
          </p:cNvSpPr>
          <p:nvPr>
            <p:ph type="title"/>
          </p:nvPr>
        </p:nvSpPr>
        <p:spPr/>
        <p:txBody>
          <a:bodyPr/>
          <a:lstStyle/>
          <a:p>
            <a:pPr algn="l"/>
            <a:r>
              <a:rPr lang="en-US" dirty="0" smtClean="0"/>
              <a:t>Introduction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 people enjoy being angry!</a:t>
            </a:r>
          </a:p>
          <a:p>
            <a:pPr lvl="1"/>
            <a:r>
              <a:rPr lang="en-US" dirty="0" smtClean="0"/>
              <a:t>1. Anger makes me feel something.</a:t>
            </a:r>
          </a:p>
          <a:p>
            <a:pPr lvl="1"/>
            <a:r>
              <a:rPr lang="en-US" dirty="0" smtClean="0"/>
              <a:t>2. Anger motivates others.</a:t>
            </a:r>
          </a:p>
        </p:txBody>
      </p:sp>
      <p:sp>
        <p:nvSpPr>
          <p:cNvPr id="2" name="Title 1"/>
          <p:cNvSpPr>
            <a:spLocks noGrp="1"/>
          </p:cNvSpPr>
          <p:nvPr>
            <p:ph type="title"/>
          </p:nvPr>
        </p:nvSpPr>
        <p:spPr/>
        <p:txBody>
          <a:bodyPr/>
          <a:lstStyle/>
          <a:p>
            <a:pPr algn="l"/>
            <a:r>
              <a:rPr lang="en-US" dirty="0" smtClean="0"/>
              <a:t>Introduction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1194</TotalTime>
  <Words>1326</Words>
  <Application>Microsoft Office PowerPoint</Application>
  <PresentationFormat>On-screen Show (4:3)</PresentationFormat>
  <Paragraphs>116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Theme3</vt:lpstr>
      <vt:lpstr>Slide 1</vt:lpstr>
      <vt:lpstr>BIBILICAL ANGER MANAGEMENT:</vt:lpstr>
      <vt:lpstr>Introduction</vt:lpstr>
      <vt:lpstr>Slide 4</vt:lpstr>
      <vt:lpstr>Slide 5</vt:lpstr>
      <vt:lpstr>Slide 6</vt:lpstr>
      <vt:lpstr>Slide 7</vt:lpstr>
      <vt:lpstr>Introduction</vt:lpstr>
      <vt:lpstr>Introduction</vt:lpstr>
      <vt:lpstr>Slide 10</vt:lpstr>
      <vt:lpstr>Introduction</vt:lpstr>
      <vt:lpstr>Introduction</vt:lpstr>
      <vt:lpstr>Slide 13</vt:lpstr>
      <vt:lpstr>Introduction</vt:lpstr>
      <vt:lpstr>I. LIES ABOUT ANGER</vt:lpstr>
      <vt:lpstr>Slide 16</vt:lpstr>
      <vt:lpstr>I. LIES ABOUT ANGER</vt:lpstr>
      <vt:lpstr>Slide 18</vt:lpstr>
      <vt:lpstr>II. THE DEFINITION OF ANGER </vt:lpstr>
      <vt:lpstr>Slide 20</vt:lpstr>
      <vt:lpstr>II. THE DEFINITION OF ANGER</vt:lpstr>
      <vt:lpstr>II. THE DEFINITION OF ANGER </vt:lpstr>
      <vt:lpstr>II. THE DEFINITION OF ANGER</vt:lpstr>
      <vt:lpstr>III. DEALING WITH ANGER GOD’S WAY</vt:lpstr>
      <vt:lpstr>Slide 25</vt:lpstr>
      <vt:lpstr>Slide 26</vt:lpstr>
      <vt:lpstr>Slide 27</vt:lpstr>
      <vt:lpstr>III. DEALING WITH ANGER GOD’S WAY</vt:lpstr>
      <vt:lpstr>IV. A BIBLICAL CASE STUDY ON ANGER</vt:lpstr>
      <vt:lpstr>Slide 30</vt:lpstr>
      <vt:lpstr>IV. A BIBLICAL CASE STUDY ON ANGER</vt:lpstr>
      <vt:lpstr>Slide 32</vt:lpstr>
      <vt:lpstr>IV. A BIBLICAL CASE STUDY ON ANGER</vt:lpstr>
      <vt:lpstr>V. HOW PEOPLE CHANGE</vt:lpstr>
      <vt:lpstr>Slide 35</vt:lpstr>
      <vt:lpstr>V. HOW PEOPLE CHANGE</vt:lpstr>
      <vt:lpstr>VI. ENGAGING THE MIND FOR CHANGE</vt:lpstr>
      <vt:lpstr>VI. ENGAGING THE MIND FOR CHANGE</vt:lpstr>
      <vt:lpstr>VII. ANGER DEFEATING RESPONSES</vt:lpstr>
      <vt:lpstr>Slide 40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dc:creator>
  <cp:lastModifiedBy>Brian</cp:lastModifiedBy>
  <cp:revision>22</cp:revision>
  <dcterms:created xsi:type="dcterms:W3CDTF">2016-06-28T18:44:03Z</dcterms:created>
  <dcterms:modified xsi:type="dcterms:W3CDTF">2016-06-29T14:38:44Z</dcterms:modified>
</cp:coreProperties>
</file>