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6" r:id="rId2"/>
    <p:sldId id="263" r:id="rId3"/>
    <p:sldId id="265" r:id="rId4"/>
    <p:sldId id="267" r:id="rId5"/>
    <p:sldId id="258" r:id="rId6"/>
    <p:sldId id="268" r:id="rId7"/>
    <p:sldId id="305" r:id="rId8"/>
    <p:sldId id="304" r:id="rId9"/>
    <p:sldId id="273" r:id="rId10"/>
    <p:sldId id="274" r:id="rId11"/>
    <p:sldId id="275" r:id="rId12"/>
    <p:sldId id="276" r:id="rId13"/>
    <p:sldId id="269" r:id="rId14"/>
    <p:sldId id="270" r:id="rId15"/>
    <p:sldId id="271" r:id="rId16"/>
    <p:sldId id="278" r:id="rId17"/>
    <p:sldId id="277" r:id="rId18"/>
    <p:sldId id="279" r:id="rId19"/>
    <p:sldId id="280" r:id="rId20"/>
    <p:sldId id="281" r:id="rId21"/>
    <p:sldId id="282" r:id="rId22"/>
    <p:sldId id="283" r:id="rId23"/>
    <p:sldId id="284" r:id="rId24"/>
    <p:sldId id="285" r:id="rId25"/>
    <p:sldId id="287" r:id="rId26"/>
    <p:sldId id="288" r:id="rId27"/>
    <p:sldId id="289" r:id="rId28"/>
    <p:sldId id="303" r:id="rId29"/>
    <p:sldId id="302"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0080"/>
    <a:srgbClr val="FFFFFF"/>
    <a:srgbClr val="5D7E9D"/>
    <a:srgbClr val="191919"/>
    <a:srgbClr val="8000FF"/>
    <a:srgbClr val="666666"/>
    <a:srgbClr val="66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72" autoAdjust="0"/>
    <p:restoredTop sz="91734" autoAdjust="0"/>
  </p:normalViewPr>
  <p:slideViewPr>
    <p:cSldViewPr snapToObjects="1">
      <p:cViewPr>
        <p:scale>
          <a:sx n="70" d="100"/>
          <a:sy n="70" d="100"/>
        </p:scale>
        <p:origin x="-64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560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560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560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52C81347-F499-4826-81E9-B62659454182}" type="slidenum">
              <a:rPr lang="en-US" altLang="en-US"/>
              <a:pPr>
                <a:defRPr/>
              </a:pPr>
              <a:t>‹#›</a:t>
            </a:fld>
            <a:endParaRPr lang="en-US" altLang="en-US"/>
          </a:p>
        </p:txBody>
      </p:sp>
    </p:spTree>
    <p:extLst>
      <p:ext uri="{BB962C8B-B14F-4D97-AF65-F5344CB8AC3E}">
        <p14:creationId xmlns:p14="http://schemas.microsoft.com/office/powerpoint/2010/main" xmlns="" val="1276351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54120BA-683D-4D30-A4B4-A4C3B5DC2EEA}" type="slidenum">
              <a:rPr lang="en-US" altLang="en-US"/>
              <a:pPr>
                <a:defRPr/>
              </a:pPr>
              <a:t>‹#›</a:t>
            </a:fld>
            <a:endParaRPr lang="en-US" altLang="en-US"/>
          </a:p>
        </p:txBody>
      </p:sp>
    </p:spTree>
    <p:extLst>
      <p:ext uri="{BB962C8B-B14F-4D97-AF65-F5344CB8AC3E}">
        <p14:creationId xmlns:p14="http://schemas.microsoft.com/office/powerpoint/2010/main" xmlns="" val="37411084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D32A314-43C5-42D4-9588-313149C27674}" type="slidenum">
              <a:rPr lang="en-US" altLang="en-US"/>
              <a:pPr>
                <a:spcBef>
                  <a:spcPct val="0"/>
                </a:spcBef>
              </a:pPr>
              <a:t>1</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xmlns="" val="3228665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952C4E-8990-48E6-B230-C556356003BC}" type="slidenum">
              <a:rPr lang="en-US" altLang="en-US"/>
              <a:pPr>
                <a:spcBef>
                  <a:spcPct val="0"/>
                </a:spcBef>
              </a:pPr>
              <a:t>19</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xmlns="" val="2493280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952C4E-8990-48E6-B230-C556356003BC}" type="slidenum">
              <a:rPr lang="en-US" altLang="en-US"/>
              <a:pPr>
                <a:spcBef>
                  <a:spcPct val="0"/>
                </a:spcBef>
              </a:pPr>
              <a:t>22</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xmlns="" val="2493280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952C4E-8990-48E6-B230-C556356003BC}" type="slidenum">
              <a:rPr lang="en-US" altLang="en-US"/>
              <a:pPr>
                <a:spcBef>
                  <a:spcPct val="0"/>
                </a:spcBef>
              </a:pPr>
              <a:t>23</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xmlns="" val="2493280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952C4E-8990-48E6-B230-C556356003BC}" type="slidenum">
              <a:rPr lang="en-US" altLang="en-US"/>
              <a:pPr>
                <a:spcBef>
                  <a:spcPct val="0"/>
                </a:spcBef>
              </a:pPr>
              <a:t>25</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xmlns="" val="2493280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952C4E-8990-48E6-B230-C556356003BC}" type="slidenum">
              <a:rPr lang="en-US" altLang="en-US"/>
              <a:pPr>
                <a:spcBef>
                  <a:spcPct val="0"/>
                </a:spcBef>
              </a:pPr>
              <a:t>26</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xmlns="" val="2493280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952C4E-8990-48E6-B230-C556356003BC}" type="slidenum">
              <a:rPr lang="en-US" altLang="en-US"/>
              <a:pPr>
                <a:spcBef>
                  <a:spcPct val="0"/>
                </a:spcBef>
              </a:pPr>
              <a:t>27</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xmlns="" val="2493280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952C4E-8990-48E6-B230-C556356003BC}" type="slidenum">
              <a:rPr lang="en-US" altLang="en-US"/>
              <a:pPr>
                <a:spcBef>
                  <a:spcPct val="0"/>
                </a:spcBef>
              </a:pPr>
              <a:t>29</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xmlns="" val="2493280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952C4E-8990-48E6-B230-C556356003BC}" type="slidenum">
              <a:rPr lang="en-US" altLang="en-US"/>
              <a:pPr>
                <a:spcBef>
                  <a:spcPct val="0"/>
                </a:spcBef>
              </a:pPr>
              <a:t>30</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xmlns="" val="2493280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952C4E-8990-48E6-B230-C556356003BC}" type="slidenum">
              <a:rPr lang="en-US" altLang="en-US"/>
              <a:pPr>
                <a:spcBef>
                  <a:spcPct val="0"/>
                </a:spcBef>
              </a:pPr>
              <a:t>34</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xmlns="" val="2493280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952C4E-8990-48E6-B230-C556356003BC}" type="slidenum">
              <a:rPr lang="en-US" altLang="en-US"/>
              <a:pPr>
                <a:spcBef>
                  <a:spcPct val="0"/>
                </a:spcBef>
              </a:pPr>
              <a:t>36</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xmlns="" val="2493280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952C4E-8990-48E6-B230-C556356003BC}" type="slidenum">
              <a:rPr lang="en-US" altLang="en-US"/>
              <a:pPr>
                <a:spcBef>
                  <a:spcPct val="0"/>
                </a:spcBef>
              </a:pPr>
              <a:t>2</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xmlns="" val="2493280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952C4E-8990-48E6-B230-C556356003BC}" type="slidenum">
              <a:rPr lang="en-US" altLang="en-US"/>
              <a:pPr>
                <a:spcBef>
                  <a:spcPct val="0"/>
                </a:spcBef>
              </a:pPr>
              <a:t>38</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xmlns="" val="2493280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952C4E-8990-48E6-B230-C556356003BC}" type="slidenum">
              <a:rPr lang="en-US" altLang="en-US"/>
              <a:pPr>
                <a:spcBef>
                  <a:spcPct val="0"/>
                </a:spcBef>
              </a:pPr>
              <a:t>39</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xmlns="" val="2493280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952C4E-8990-48E6-B230-C556356003BC}" type="slidenum">
              <a:rPr lang="en-US" altLang="en-US"/>
              <a:pPr>
                <a:spcBef>
                  <a:spcPct val="0"/>
                </a:spcBef>
              </a:pPr>
              <a:t>41</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xmlns="" val="2493280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952C4E-8990-48E6-B230-C556356003BC}" type="slidenum">
              <a:rPr lang="en-US" altLang="en-US"/>
              <a:pPr>
                <a:spcBef>
                  <a:spcPct val="0"/>
                </a:spcBef>
              </a:pPr>
              <a:t>3</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xmlns="" val="2493280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952C4E-8990-48E6-B230-C556356003BC}" type="slidenum">
              <a:rPr lang="en-US" altLang="en-US"/>
              <a:pPr>
                <a:spcBef>
                  <a:spcPct val="0"/>
                </a:spcBef>
              </a:pPr>
              <a:t>5</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xmlns="" val="2493280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952C4E-8990-48E6-B230-C556356003BC}" type="slidenum">
              <a:rPr lang="en-US" altLang="en-US"/>
              <a:pPr>
                <a:spcBef>
                  <a:spcPct val="0"/>
                </a:spcBef>
              </a:pPr>
              <a:t>6</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xmlns="" val="2493280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952C4E-8990-48E6-B230-C556356003BC}" type="slidenum">
              <a:rPr lang="en-US" altLang="en-US"/>
              <a:pPr>
                <a:spcBef>
                  <a:spcPct val="0"/>
                </a:spcBef>
              </a:pPr>
              <a:t>8</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xmlns="" val="2493280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952C4E-8990-48E6-B230-C556356003BC}" type="slidenum">
              <a:rPr lang="en-US" altLang="en-US"/>
              <a:pPr>
                <a:spcBef>
                  <a:spcPct val="0"/>
                </a:spcBef>
              </a:pPr>
              <a:t>14</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xmlns="" val="2493280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952C4E-8990-48E6-B230-C556356003BC}" type="slidenum">
              <a:rPr lang="en-US" altLang="en-US"/>
              <a:pPr>
                <a:spcBef>
                  <a:spcPct val="0"/>
                </a:spcBef>
              </a:pPr>
              <a:t>16</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xmlns="" val="2493280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952C4E-8990-48E6-B230-C556356003BC}" type="slidenum">
              <a:rPr lang="en-US" altLang="en-US"/>
              <a:pPr>
                <a:spcBef>
                  <a:spcPct val="0"/>
                </a:spcBef>
              </a:pPr>
              <a:t>18</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xmlns="" val="24932805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pic>
        <p:nvPicPr>
          <p:cNvPr id="4" name="Picture 24" descr="bluebackgorund"/>
          <p:cNvPicPr>
            <a:picLocks noChangeAspect="1" noChangeArrowheads="1"/>
          </p:cNvPicPr>
          <p:nvPr/>
        </p:nvPicPr>
        <p:blipFill>
          <a:blip r:embed="rId2" cstate="print">
            <a:extLst>
              <a:ext uri="{28A0092B-C50C-407E-A947-70E740481C1C}">
                <a14:useLocalDpi xmlns:a14="http://schemas.microsoft.com/office/drawing/2010/main" xmlns="" val="0"/>
              </a:ext>
            </a:extLst>
          </a:blip>
          <a:srcRect l="3816" t="1057" r="4581" b="179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1196975"/>
            <a:ext cx="7772400" cy="1470025"/>
          </a:xfr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2952750"/>
            <a:ext cx="6400800" cy="1752600"/>
          </a:xfrm>
        </p:spPr>
        <p:txBody>
          <a:bodyPr/>
          <a:lstStyle>
            <a:lvl1pPr marL="0" indent="0" algn="ctr">
              <a:buFontTx/>
              <a:buNone/>
              <a:defRPr/>
            </a:lvl1pPr>
          </a:lstStyle>
          <a:p>
            <a:pPr lvl="0"/>
            <a:r>
              <a:rPr lang="en-US" noProof="0" smtClean="0"/>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smtClean="0"/>
            </a:lvl1pPr>
          </a:lstStyle>
          <a:p>
            <a:pPr>
              <a:defRPr/>
            </a:pPr>
            <a:fld id="{72D9F3F8-F33C-43E3-859B-D20CD0E05CF6}" type="slidenum">
              <a:rPr lang="en-US" altLang="en-US"/>
              <a:pPr>
                <a:defRPr/>
              </a:pPr>
              <a:t>‹#›</a:t>
            </a:fld>
            <a:endParaRPr lang="en-US" altLang="en-US"/>
          </a:p>
        </p:txBody>
      </p:sp>
    </p:spTree>
    <p:extLst>
      <p:ext uri="{BB962C8B-B14F-4D97-AF65-F5344CB8AC3E}">
        <p14:creationId xmlns:p14="http://schemas.microsoft.com/office/powerpoint/2010/main" xmlns="" val="456201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A2D3AB-39B4-4452-AAE7-7FB2D7C785D1}" type="slidenum">
              <a:rPr lang="en-US" altLang="en-US"/>
              <a:pPr>
                <a:defRPr/>
              </a:pPr>
              <a:t>‹#›</a:t>
            </a:fld>
            <a:endParaRPr lang="en-US" altLang="en-US"/>
          </a:p>
        </p:txBody>
      </p:sp>
    </p:spTree>
    <p:extLst>
      <p:ext uri="{BB962C8B-B14F-4D97-AF65-F5344CB8AC3E}">
        <p14:creationId xmlns:p14="http://schemas.microsoft.com/office/powerpoint/2010/main" xmlns="" val="1070624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260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026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F7883C-AFF0-4CFB-9887-14FE3220DBC8}" type="slidenum">
              <a:rPr lang="en-US" altLang="en-US"/>
              <a:pPr>
                <a:defRPr/>
              </a:pPr>
              <a:t>‹#›</a:t>
            </a:fld>
            <a:endParaRPr lang="en-US" altLang="en-US"/>
          </a:p>
        </p:txBody>
      </p:sp>
    </p:spTree>
    <p:extLst>
      <p:ext uri="{BB962C8B-B14F-4D97-AF65-F5344CB8AC3E}">
        <p14:creationId xmlns:p14="http://schemas.microsoft.com/office/powerpoint/2010/main" xmlns="" val="7085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600200"/>
            <a:ext cx="8229600" cy="37004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F0FE1A-FB8A-4BC8-ABA1-C1F567D4FFAC}" type="slidenum">
              <a:rPr lang="en-US" altLang="en-US"/>
              <a:pPr>
                <a:defRPr/>
              </a:pPr>
              <a:t>‹#›</a:t>
            </a:fld>
            <a:endParaRPr lang="en-US" altLang="en-US"/>
          </a:p>
        </p:txBody>
      </p:sp>
    </p:spTree>
    <p:extLst>
      <p:ext uri="{BB962C8B-B14F-4D97-AF65-F5344CB8AC3E}">
        <p14:creationId xmlns:p14="http://schemas.microsoft.com/office/powerpoint/2010/main" xmlns="" val="802976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A3A999-AAE1-4B78-841A-2096A310CFE0}" type="slidenum">
              <a:rPr lang="en-US" altLang="en-US"/>
              <a:pPr>
                <a:defRPr/>
              </a:pPr>
              <a:t>‹#›</a:t>
            </a:fld>
            <a:endParaRPr lang="en-US" altLang="en-US"/>
          </a:p>
        </p:txBody>
      </p:sp>
    </p:spTree>
    <p:extLst>
      <p:ext uri="{BB962C8B-B14F-4D97-AF65-F5344CB8AC3E}">
        <p14:creationId xmlns:p14="http://schemas.microsoft.com/office/powerpoint/2010/main" xmlns="" val="666276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310197-2870-4F15-B82C-94FD3B9E5BBB}" type="slidenum">
              <a:rPr lang="en-US" altLang="en-US"/>
              <a:pPr>
                <a:defRPr/>
              </a:pPr>
              <a:t>‹#›</a:t>
            </a:fld>
            <a:endParaRPr lang="en-US" altLang="en-US"/>
          </a:p>
        </p:txBody>
      </p:sp>
    </p:spTree>
    <p:extLst>
      <p:ext uri="{BB962C8B-B14F-4D97-AF65-F5344CB8AC3E}">
        <p14:creationId xmlns:p14="http://schemas.microsoft.com/office/powerpoint/2010/main" xmlns="" val="3037243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3BFF8D-FC27-4E12-B06E-5E24C899C6AA}" type="slidenum">
              <a:rPr lang="en-US" altLang="en-US"/>
              <a:pPr>
                <a:defRPr/>
              </a:pPr>
              <a:t>‹#›</a:t>
            </a:fld>
            <a:endParaRPr lang="en-US" altLang="en-US"/>
          </a:p>
        </p:txBody>
      </p:sp>
    </p:spTree>
    <p:extLst>
      <p:ext uri="{BB962C8B-B14F-4D97-AF65-F5344CB8AC3E}">
        <p14:creationId xmlns:p14="http://schemas.microsoft.com/office/powerpoint/2010/main" xmlns="" val="659398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1E637B-D99C-413D-B93E-238FB7956FE6}" type="slidenum">
              <a:rPr lang="en-US" altLang="en-US"/>
              <a:pPr>
                <a:defRPr/>
              </a:pPr>
              <a:t>‹#›</a:t>
            </a:fld>
            <a:endParaRPr lang="en-US" altLang="en-US"/>
          </a:p>
        </p:txBody>
      </p:sp>
    </p:spTree>
    <p:extLst>
      <p:ext uri="{BB962C8B-B14F-4D97-AF65-F5344CB8AC3E}">
        <p14:creationId xmlns:p14="http://schemas.microsoft.com/office/powerpoint/2010/main" xmlns="" val="1347280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0DF0CAE-5797-4FD3-B733-96DF02C46CB9}" type="slidenum">
              <a:rPr lang="en-US" altLang="en-US"/>
              <a:pPr>
                <a:defRPr/>
              </a:pPr>
              <a:t>‹#›</a:t>
            </a:fld>
            <a:endParaRPr lang="en-US" altLang="en-US"/>
          </a:p>
        </p:txBody>
      </p:sp>
    </p:spTree>
    <p:extLst>
      <p:ext uri="{BB962C8B-B14F-4D97-AF65-F5344CB8AC3E}">
        <p14:creationId xmlns:p14="http://schemas.microsoft.com/office/powerpoint/2010/main" xmlns="" val="1972275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67E49B5-F2B1-403B-86A2-A1087E464C78}" type="slidenum">
              <a:rPr lang="en-US" altLang="en-US"/>
              <a:pPr>
                <a:defRPr/>
              </a:pPr>
              <a:t>‹#›</a:t>
            </a:fld>
            <a:endParaRPr lang="en-US" altLang="en-US"/>
          </a:p>
        </p:txBody>
      </p:sp>
    </p:spTree>
    <p:extLst>
      <p:ext uri="{BB962C8B-B14F-4D97-AF65-F5344CB8AC3E}">
        <p14:creationId xmlns:p14="http://schemas.microsoft.com/office/powerpoint/2010/main" xmlns="" val="70069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58D71F2-6538-45BB-8BAB-FAADE4C452FF}" type="slidenum">
              <a:rPr lang="en-US" altLang="en-US"/>
              <a:pPr>
                <a:defRPr/>
              </a:pPr>
              <a:t>‹#›</a:t>
            </a:fld>
            <a:endParaRPr lang="en-US" altLang="en-US"/>
          </a:p>
        </p:txBody>
      </p:sp>
    </p:spTree>
    <p:extLst>
      <p:ext uri="{BB962C8B-B14F-4D97-AF65-F5344CB8AC3E}">
        <p14:creationId xmlns:p14="http://schemas.microsoft.com/office/powerpoint/2010/main" xmlns="" val="3911279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903399-A493-42BC-82B2-CF85C0A98A9B}" type="slidenum">
              <a:rPr lang="en-US" altLang="en-US"/>
              <a:pPr>
                <a:defRPr/>
              </a:pPr>
              <a:t>‹#›</a:t>
            </a:fld>
            <a:endParaRPr lang="en-US" altLang="en-US"/>
          </a:p>
        </p:txBody>
      </p:sp>
    </p:spTree>
    <p:extLst>
      <p:ext uri="{BB962C8B-B14F-4D97-AF65-F5344CB8AC3E}">
        <p14:creationId xmlns:p14="http://schemas.microsoft.com/office/powerpoint/2010/main" xmlns="" val="1514674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6CD88D-4811-40B2-9A5E-08C77C33E7A0}" type="slidenum">
              <a:rPr lang="en-US" altLang="en-US"/>
              <a:pPr>
                <a:defRPr/>
              </a:pPr>
              <a:t>‹#›</a:t>
            </a:fld>
            <a:endParaRPr lang="en-US" altLang="en-US"/>
          </a:p>
        </p:txBody>
      </p:sp>
    </p:spTree>
    <p:extLst>
      <p:ext uri="{BB962C8B-B14F-4D97-AF65-F5344CB8AC3E}">
        <p14:creationId xmlns:p14="http://schemas.microsoft.com/office/powerpoint/2010/main" xmlns="" val="554732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8" descr="bluebackgorund"/>
          <p:cNvPicPr>
            <a:picLocks noChangeAspect="1" noChangeArrowheads="1"/>
          </p:cNvPicPr>
          <p:nvPr/>
        </p:nvPicPr>
        <p:blipFill>
          <a:blip r:embed="rId15" cstate="print">
            <a:extLst>
              <a:ext uri="{28A0092B-C50C-407E-A947-70E740481C1C}">
                <a14:useLocalDpi xmlns:a14="http://schemas.microsoft.com/office/drawing/2010/main" xmlns="" val="0"/>
              </a:ext>
            </a:extLst>
          </a:blip>
          <a:srcRect l="3816" t="1057" r="4581" b="179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600200"/>
            <a:ext cx="8229600" cy="3700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C6F2734D-480E-47C1-8598-5032E4EC40A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9"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1719263"/>
            <a:ext cx="7772400" cy="1470025"/>
          </a:xfrm>
          <a:extLst>
            <a:ext uri="{909E8E84-426E-40DD-AFC4-6F175D3DCCD1}">
              <a14:hiddenFill xmlns:a14="http://schemas.microsoft.com/office/drawing/2010/main" xmlns="">
                <a:solidFill>
                  <a:srgbClr val="FF0080">
                    <a:alpha val="34117"/>
                  </a:srgbClr>
                </a:solidFill>
              </a14:hiddenFill>
            </a:ext>
            <a:ext uri="{91240B29-F687-4F45-9708-019B960494DF}">
              <a14:hiddenLine xmlns:a14="http://schemas.microsoft.com/office/drawing/2010/main" xmlns="" w="9525">
                <a:solidFill>
                  <a:srgbClr val="FF0080"/>
                </a:solidFill>
                <a:miter lim="800000"/>
                <a:headEnd/>
                <a:tailEnd/>
              </a14:hiddenLine>
            </a:ext>
          </a:extLst>
        </p:spPr>
        <p:txBody>
          <a:bodyPr/>
          <a:lstStyle/>
          <a:p>
            <a:pPr eaLnBrk="1" hangingPunct="1"/>
            <a:r>
              <a:rPr lang="en-US" altLang="en-US" sz="6000" dirty="0" smtClean="0">
                <a:solidFill>
                  <a:srgbClr val="FFFFFF"/>
                </a:solidFill>
              </a:rPr>
              <a:t>BIBLICAL MERCY MINISTRY: Dependency or Development?</a:t>
            </a:r>
            <a:endParaRPr lang="en-US" altLang="en-US" sz="6000" dirty="0" smtClean="0"/>
          </a:p>
        </p:txBody>
      </p:sp>
      <p:sp>
        <p:nvSpPr>
          <p:cNvPr id="5123" name="Text Box 15"/>
          <p:cNvSpPr txBox="1">
            <a:spLocks noChangeArrowheads="1"/>
          </p:cNvSpPr>
          <p:nvPr/>
        </p:nvSpPr>
        <p:spPr bwMode="auto">
          <a:xfrm>
            <a:off x="3870325" y="1719263"/>
            <a:ext cx="1841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rystalCathedralFar.JPG"/>
          <p:cNvPicPr>
            <a:picLocks noChangeAspect="1"/>
          </p:cNvPicPr>
          <p:nvPr/>
        </p:nvPicPr>
        <p:blipFill>
          <a:blip r:embed="rId2" cstate="print"/>
          <a:stretch>
            <a:fillRect/>
          </a:stretch>
        </p:blipFill>
        <p:spPr>
          <a:xfrm>
            <a:off x="359532" y="224644"/>
            <a:ext cx="8478942" cy="565262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rystalcathedralinside.jpg"/>
          <p:cNvPicPr>
            <a:picLocks noChangeAspect="1"/>
          </p:cNvPicPr>
          <p:nvPr/>
        </p:nvPicPr>
        <p:blipFill>
          <a:blip r:embed="rId2" cstate="print"/>
          <a:stretch>
            <a:fillRect/>
          </a:stretch>
        </p:blipFill>
        <p:spPr>
          <a:xfrm>
            <a:off x="647564" y="0"/>
            <a:ext cx="7857590" cy="622371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nd-a-need-schuller-77-71-47.jpg"/>
          <p:cNvPicPr>
            <a:picLocks noChangeAspect="1"/>
          </p:cNvPicPr>
          <p:nvPr/>
        </p:nvPicPr>
        <p:blipFill>
          <a:blip r:embed="rId2" cstate="print"/>
          <a:stretch>
            <a:fillRect/>
          </a:stretch>
        </p:blipFill>
        <p:spPr>
          <a:xfrm>
            <a:off x="0" y="188640"/>
            <a:ext cx="9144000" cy="430305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7564" y="476672"/>
            <a:ext cx="7848872" cy="4524315"/>
          </a:xfrm>
          <a:prstGeom prst="rect">
            <a:avLst/>
          </a:prstGeom>
          <a:noFill/>
        </p:spPr>
        <p:txBody>
          <a:bodyPr wrap="square" rtlCol="0">
            <a:spAutoFit/>
          </a:bodyPr>
          <a:lstStyle/>
          <a:p>
            <a:r>
              <a:rPr lang="en-US" sz="3200" i="1" dirty="0" smtClean="0"/>
              <a:t>Matthew 6:31-33</a:t>
            </a:r>
          </a:p>
          <a:p>
            <a:r>
              <a:rPr lang="en-US" sz="3200" i="1" dirty="0" smtClean="0"/>
              <a:t>	“Therefore </a:t>
            </a:r>
            <a:r>
              <a:rPr lang="en-US" sz="3200" i="1" dirty="0" smtClean="0"/>
              <a:t>do not be anxious, saying, ‘What shall we eat?’ or ‘What shall we drink?’ or ‘What shall we wear?’ 32  For the Gentiles seek after all these things, and your heavenly Father knows that you need them all. 33  But seek first the kingdom of God and his righteousness, and all these things will be added to you.</a:t>
            </a:r>
            <a:r>
              <a:rPr lang="en-US" sz="3200" dirty="0" smtClean="0"/>
              <a:t>”</a:t>
            </a:r>
            <a:endParaRPr lang="en-US" sz="3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922114"/>
          </a:xfrm>
        </p:spPr>
        <p:txBody>
          <a:bodyPr/>
          <a:lstStyle/>
          <a:p>
            <a:pPr algn="l" eaLnBrk="1" hangingPunct="1"/>
            <a:r>
              <a:rPr lang="en-GB" altLang="en-US" sz="4000" dirty="0" smtClean="0"/>
              <a:t>II. The Origin of Mercy Ministry</a:t>
            </a:r>
            <a:endParaRPr lang="en-US" altLang="en-US" sz="4000" dirty="0" smtClean="0"/>
          </a:p>
        </p:txBody>
      </p:sp>
      <p:sp>
        <p:nvSpPr>
          <p:cNvPr id="7171" name="Rectangle 3"/>
          <p:cNvSpPr>
            <a:spLocks noGrp="1" noChangeArrowheads="1"/>
          </p:cNvSpPr>
          <p:nvPr>
            <p:ph type="body" idx="1"/>
          </p:nvPr>
        </p:nvSpPr>
        <p:spPr>
          <a:xfrm>
            <a:off x="457200" y="1196752"/>
            <a:ext cx="8229600" cy="4103911"/>
          </a:xfrm>
        </p:spPr>
        <p:txBody>
          <a:bodyPr/>
          <a:lstStyle/>
          <a:p>
            <a:pPr eaLnBrk="1" hangingPunct="1"/>
            <a:r>
              <a:rPr lang="en-GB" altLang="en-US" sz="2800" dirty="0" smtClean="0"/>
              <a:t>The “Church Growth Movement”</a:t>
            </a:r>
            <a:endParaRPr lang="en-GB" altLang="en-US" sz="2800" dirty="0" smtClean="0"/>
          </a:p>
          <a:p>
            <a:pPr eaLnBrk="1" hangingPunct="1"/>
            <a:r>
              <a:rPr lang="en-GB" altLang="en-US" sz="2800" dirty="0" smtClean="0"/>
              <a:t>Robert H. </a:t>
            </a:r>
            <a:r>
              <a:rPr lang="en-GB" altLang="en-US" sz="2800" dirty="0" err="1" smtClean="0"/>
              <a:t>Schuller</a:t>
            </a:r>
            <a:endParaRPr lang="en-GB" altLang="en-US" sz="2800" dirty="0" smtClean="0"/>
          </a:p>
          <a:p>
            <a:pPr eaLnBrk="1" hangingPunct="1"/>
            <a:r>
              <a:rPr lang="en-GB" altLang="en-US" sz="2800" dirty="0" smtClean="0"/>
              <a:t>“Felt Needs” </a:t>
            </a:r>
          </a:p>
          <a:p>
            <a:pPr eaLnBrk="1" hangingPunct="1"/>
            <a:r>
              <a:rPr lang="en-GB" altLang="en-US" sz="2800" dirty="0" smtClean="0"/>
              <a:t>Humanistic Psychology</a:t>
            </a:r>
          </a:p>
          <a:p>
            <a:pPr lvl="1" eaLnBrk="1" hangingPunct="1"/>
            <a:r>
              <a:rPr lang="en-GB" altLang="en-US" sz="2400" dirty="0" smtClean="0"/>
              <a:t>Self-Esteem</a:t>
            </a:r>
          </a:p>
          <a:p>
            <a:pPr lvl="1" eaLnBrk="1" hangingPunct="1"/>
            <a:r>
              <a:rPr lang="en-GB" altLang="en-US" sz="2400" dirty="0" smtClean="0"/>
              <a:t>Self-</a:t>
            </a:r>
            <a:r>
              <a:rPr lang="en-GB" altLang="en-US" sz="2400" dirty="0" err="1" smtClean="0"/>
              <a:t>Fulfillment</a:t>
            </a:r>
            <a:endParaRPr lang="en-GB" altLang="en-US" sz="2400" dirty="0" smtClean="0"/>
          </a:p>
          <a:p>
            <a:pPr lvl="1" eaLnBrk="1" hangingPunct="1"/>
            <a:r>
              <a:rPr lang="en-GB" altLang="en-US" sz="2400" dirty="0" smtClean="0"/>
              <a:t>Self-Actualization</a:t>
            </a:r>
            <a:endParaRPr lang="en-GB" altLang="en-US" sz="2400" dirty="0" smtClean="0"/>
          </a:p>
          <a:p>
            <a:pPr lvl="1" eaLnBrk="1" hangingPunct="1"/>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4" end="4"/>
                                            </p:txEl>
                                          </p:spTgt>
                                        </p:tgtEl>
                                        <p:attrNameLst>
                                          <p:attrName>style.visibility</p:attrName>
                                        </p:attrNameLst>
                                      </p:cBhvr>
                                      <p:to>
                                        <p:strVal val="visible"/>
                                      </p:to>
                                    </p:set>
                                    <p:anim calcmode="lin" valueType="num">
                                      <p:cBhvr additive="base">
                                        <p:cTn id="7"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5" end="5"/>
                                            </p:txEl>
                                          </p:spTgt>
                                        </p:tgtEl>
                                        <p:attrNameLst>
                                          <p:attrName>style.visibility</p:attrName>
                                        </p:attrNameLst>
                                      </p:cBhvr>
                                      <p:to>
                                        <p:strVal val="visible"/>
                                      </p:to>
                                    </p:set>
                                    <p:anim calcmode="lin" valueType="num">
                                      <p:cBhvr additive="base">
                                        <p:cTn id="13"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anim calcmode="lin" valueType="num">
                                      <p:cBhvr additive="base">
                                        <p:cTn id="19"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lf esteem reformation.jpg"/>
          <p:cNvPicPr>
            <a:picLocks noChangeAspect="1"/>
          </p:cNvPicPr>
          <p:nvPr/>
        </p:nvPicPr>
        <p:blipFill>
          <a:blip r:embed="rId2" cstate="print"/>
          <a:stretch>
            <a:fillRect/>
          </a:stretch>
        </p:blipFill>
        <p:spPr>
          <a:xfrm>
            <a:off x="2375756" y="144897"/>
            <a:ext cx="3996444" cy="5975991"/>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922114"/>
          </a:xfrm>
        </p:spPr>
        <p:txBody>
          <a:bodyPr/>
          <a:lstStyle/>
          <a:p>
            <a:pPr algn="l" eaLnBrk="1" hangingPunct="1"/>
            <a:r>
              <a:rPr lang="en-GB" altLang="en-US" sz="4000" dirty="0" smtClean="0"/>
              <a:t>II. The Origin of Mercy Ministry</a:t>
            </a:r>
            <a:endParaRPr lang="en-US" altLang="en-US" sz="4000" dirty="0" smtClean="0"/>
          </a:p>
        </p:txBody>
      </p:sp>
      <p:sp>
        <p:nvSpPr>
          <p:cNvPr id="7171" name="Rectangle 3"/>
          <p:cNvSpPr>
            <a:spLocks noGrp="1" noChangeArrowheads="1"/>
          </p:cNvSpPr>
          <p:nvPr>
            <p:ph type="body" idx="1"/>
          </p:nvPr>
        </p:nvSpPr>
        <p:spPr>
          <a:xfrm>
            <a:off x="457200" y="1196752"/>
            <a:ext cx="8229600" cy="4103911"/>
          </a:xfrm>
        </p:spPr>
        <p:txBody>
          <a:bodyPr/>
          <a:lstStyle/>
          <a:p>
            <a:pPr eaLnBrk="1" hangingPunct="1"/>
            <a:r>
              <a:rPr lang="en-GB" altLang="en-US" sz="2800" dirty="0" smtClean="0"/>
              <a:t>The “Church Growth Movement”</a:t>
            </a:r>
            <a:endParaRPr lang="en-GB" altLang="en-US" sz="2800" dirty="0" smtClean="0"/>
          </a:p>
          <a:p>
            <a:pPr eaLnBrk="1" hangingPunct="1"/>
            <a:r>
              <a:rPr lang="en-GB" altLang="en-US" sz="2800" dirty="0" smtClean="0"/>
              <a:t>Robert H. </a:t>
            </a:r>
            <a:r>
              <a:rPr lang="en-GB" altLang="en-US" sz="2800" dirty="0" err="1" smtClean="0"/>
              <a:t>Schuller</a:t>
            </a:r>
            <a:endParaRPr lang="en-GB" altLang="en-US" sz="2800" dirty="0" smtClean="0"/>
          </a:p>
          <a:p>
            <a:pPr eaLnBrk="1" hangingPunct="1"/>
            <a:r>
              <a:rPr lang="en-GB" altLang="en-US" sz="2800" dirty="0" smtClean="0"/>
              <a:t>“Felt Needs” </a:t>
            </a:r>
          </a:p>
          <a:p>
            <a:pPr eaLnBrk="1" hangingPunct="1"/>
            <a:r>
              <a:rPr lang="en-GB" altLang="en-US" sz="2800" dirty="0" smtClean="0"/>
              <a:t>Humanistic Psychology</a:t>
            </a:r>
          </a:p>
          <a:p>
            <a:pPr lvl="1" eaLnBrk="1" hangingPunct="1"/>
            <a:r>
              <a:rPr lang="en-GB" altLang="en-US" sz="2400" dirty="0" smtClean="0"/>
              <a:t>Self-Esteem</a:t>
            </a:r>
          </a:p>
          <a:p>
            <a:pPr lvl="1" eaLnBrk="1" hangingPunct="1"/>
            <a:r>
              <a:rPr lang="en-GB" altLang="en-US" sz="2400" dirty="0" smtClean="0"/>
              <a:t>Self-</a:t>
            </a:r>
            <a:r>
              <a:rPr lang="en-GB" altLang="en-US" sz="2400" dirty="0" err="1" smtClean="0"/>
              <a:t>Fulfillment</a:t>
            </a:r>
            <a:endParaRPr lang="en-GB" altLang="en-US" sz="2400" dirty="0" smtClean="0"/>
          </a:p>
          <a:p>
            <a:pPr lvl="1" eaLnBrk="1" hangingPunct="1"/>
            <a:r>
              <a:rPr lang="en-GB" altLang="en-US" sz="2400" dirty="0" smtClean="0"/>
              <a:t>Self-Actualization</a:t>
            </a:r>
            <a:endParaRPr lang="en-GB" altLang="en-US" sz="2400" dirty="0" smtClean="0"/>
          </a:p>
          <a:p>
            <a:pPr lvl="1" eaLnBrk="1" hangingPunct="1"/>
            <a:endParaRPr lang="en-US" alt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ayBanHero 1576.JPG"/>
          <p:cNvPicPr>
            <a:picLocks noChangeAspect="1"/>
          </p:cNvPicPr>
          <p:nvPr/>
        </p:nvPicPr>
        <p:blipFill>
          <a:blip r:embed="rId2" cstate="print"/>
          <a:stretch>
            <a:fillRect/>
          </a:stretch>
        </p:blipFill>
        <p:spPr>
          <a:xfrm>
            <a:off x="1187624" y="0"/>
            <a:ext cx="7001662" cy="6597352"/>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922114"/>
          </a:xfrm>
        </p:spPr>
        <p:txBody>
          <a:bodyPr/>
          <a:lstStyle/>
          <a:p>
            <a:pPr algn="l" eaLnBrk="1" hangingPunct="1"/>
            <a:r>
              <a:rPr lang="en-GB" altLang="en-US" sz="4000" dirty="0" smtClean="0"/>
              <a:t>II. The Origin of Mercy Ministry</a:t>
            </a:r>
            <a:endParaRPr lang="en-US" altLang="en-US" sz="4000" dirty="0" smtClean="0"/>
          </a:p>
        </p:txBody>
      </p:sp>
      <p:sp>
        <p:nvSpPr>
          <p:cNvPr id="7171" name="Rectangle 3"/>
          <p:cNvSpPr>
            <a:spLocks noGrp="1" noChangeArrowheads="1"/>
          </p:cNvSpPr>
          <p:nvPr>
            <p:ph type="body" idx="1"/>
          </p:nvPr>
        </p:nvSpPr>
        <p:spPr>
          <a:xfrm>
            <a:off x="457200" y="1196752"/>
            <a:ext cx="8229600" cy="4320480"/>
          </a:xfrm>
        </p:spPr>
        <p:txBody>
          <a:bodyPr/>
          <a:lstStyle/>
          <a:p>
            <a:pPr eaLnBrk="1" hangingPunct="1"/>
            <a:r>
              <a:rPr lang="en-GB" altLang="en-US" sz="2800" dirty="0" smtClean="0"/>
              <a:t>The “Church Growth Movement”</a:t>
            </a:r>
            <a:endParaRPr lang="en-GB" altLang="en-US" sz="2800" dirty="0" smtClean="0"/>
          </a:p>
          <a:p>
            <a:pPr eaLnBrk="1" hangingPunct="1"/>
            <a:r>
              <a:rPr lang="en-GB" altLang="en-US" sz="2800" dirty="0" smtClean="0"/>
              <a:t>Robert H. </a:t>
            </a:r>
            <a:r>
              <a:rPr lang="en-GB" altLang="en-US" sz="2800" dirty="0" err="1" smtClean="0"/>
              <a:t>Schuller</a:t>
            </a:r>
            <a:endParaRPr lang="en-GB" altLang="en-US" sz="2800" dirty="0" smtClean="0"/>
          </a:p>
          <a:p>
            <a:pPr eaLnBrk="1" hangingPunct="1"/>
            <a:r>
              <a:rPr lang="en-GB" altLang="en-US" sz="2800" dirty="0" smtClean="0"/>
              <a:t>“Felt Needs” </a:t>
            </a:r>
          </a:p>
          <a:p>
            <a:pPr eaLnBrk="1" hangingPunct="1"/>
            <a:r>
              <a:rPr lang="en-GB" altLang="en-US" sz="2800" dirty="0" smtClean="0"/>
              <a:t>Humanistic Psychology</a:t>
            </a:r>
          </a:p>
          <a:p>
            <a:pPr lvl="1" eaLnBrk="1" hangingPunct="1"/>
            <a:r>
              <a:rPr lang="en-GB" altLang="en-US" sz="2400" dirty="0" smtClean="0"/>
              <a:t>Self-Esteem</a:t>
            </a:r>
          </a:p>
          <a:p>
            <a:pPr lvl="1" eaLnBrk="1" hangingPunct="1"/>
            <a:r>
              <a:rPr lang="en-GB" altLang="en-US" sz="2400" dirty="0" smtClean="0"/>
              <a:t>Self-</a:t>
            </a:r>
            <a:r>
              <a:rPr lang="en-GB" altLang="en-US" sz="2400" dirty="0" err="1" smtClean="0"/>
              <a:t>Fulfillment</a:t>
            </a:r>
            <a:endParaRPr lang="en-GB" altLang="en-US" sz="2400" dirty="0" smtClean="0"/>
          </a:p>
          <a:p>
            <a:pPr lvl="1" eaLnBrk="1" hangingPunct="1"/>
            <a:r>
              <a:rPr lang="en-GB" altLang="en-US" sz="2400" dirty="0" smtClean="0"/>
              <a:t>Self-Actualization</a:t>
            </a:r>
            <a:endParaRPr lang="en-GB" altLang="en-US" sz="2400" dirty="0" smtClean="0"/>
          </a:p>
          <a:p>
            <a:pPr lvl="1" eaLnBrk="1" hangingPunct="1">
              <a:buNone/>
            </a:pPr>
            <a:r>
              <a:rPr lang="en-US" altLang="en-US" sz="2600" b="1" i="1" u="sng" dirty="0" smtClean="0"/>
              <a:t>But while I’m seeking self-esteem, is it possible I am using the needy to feed my ego?</a:t>
            </a:r>
            <a:endParaRPr lang="en-US" altLang="en-US" sz="2600" b="1" i="1" u="sng"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7" end="7"/>
                                            </p:txEl>
                                          </p:spTgt>
                                        </p:tgtEl>
                                        <p:attrNameLst>
                                          <p:attrName>style.visibility</p:attrName>
                                        </p:attrNameLst>
                                      </p:cBhvr>
                                      <p:to>
                                        <p:strVal val="visible"/>
                                      </p:to>
                                    </p:set>
                                    <p:anim calcmode="lin" valueType="num">
                                      <p:cBhvr additive="base">
                                        <p:cTn id="7"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922114"/>
          </a:xfrm>
        </p:spPr>
        <p:txBody>
          <a:bodyPr/>
          <a:lstStyle/>
          <a:p>
            <a:pPr algn="l" eaLnBrk="1" hangingPunct="1"/>
            <a:r>
              <a:rPr lang="en-GB" altLang="en-US" sz="4000" dirty="0" smtClean="0"/>
              <a:t>III. “Biblical” Mercy Ministry?</a:t>
            </a:r>
            <a:endParaRPr lang="en-US" altLang="en-US" sz="4000" dirty="0" smtClean="0"/>
          </a:p>
        </p:txBody>
      </p:sp>
      <p:sp>
        <p:nvSpPr>
          <p:cNvPr id="7171" name="Rectangle 3"/>
          <p:cNvSpPr>
            <a:spLocks noGrp="1" noChangeArrowheads="1"/>
          </p:cNvSpPr>
          <p:nvPr>
            <p:ph type="body" idx="1"/>
          </p:nvPr>
        </p:nvSpPr>
        <p:spPr>
          <a:xfrm>
            <a:off x="457200" y="1196752"/>
            <a:ext cx="8229600" cy="4103911"/>
          </a:xfrm>
        </p:spPr>
        <p:txBody>
          <a:bodyPr/>
          <a:lstStyle/>
          <a:p>
            <a:pPr eaLnBrk="1" hangingPunct="1"/>
            <a:r>
              <a:rPr lang="en-GB" altLang="en-US" sz="2800" dirty="0" smtClean="0"/>
              <a:t>Almost no biblical support for any mercy ministry 	to those outside the church.</a:t>
            </a:r>
            <a:endParaRPr lang="en-GB" altLang="en-US" sz="2800" dirty="0" smtClean="0"/>
          </a:p>
          <a:p>
            <a:pPr eaLnBrk="1" hangingPunct="1"/>
            <a:r>
              <a:rPr lang="en-GB" altLang="en-US" sz="2800" dirty="0" smtClean="0"/>
              <a:t>Zero biblical support for mercy ministry to those 	outside the church as a strategy for church 	growth.</a:t>
            </a:r>
          </a:p>
          <a:p>
            <a:pPr eaLnBrk="1" hangingPunct="1"/>
            <a:r>
              <a:rPr lang="en-GB" altLang="en-US" sz="2800" dirty="0" smtClean="0"/>
              <a:t>Outside mercy ministry in the Old Testament?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922114"/>
          </a:xfrm>
        </p:spPr>
        <p:txBody>
          <a:bodyPr/>
          <a:lstStyle/>
          <a:p>
            <a:pPr algn="l" eaLnBrk="1" hangingPunct="1"/>
            <a:r>
              <a:rPr lang="en-GB" altLang="en-US" dirty="0" smtClean="0"/>
              <a:t>Introduction</a:t>
            </a:r>
            <a:endParaRPr lang="en-US" altLang="en-US" dirty="0" smtClean="0"/>
          </a:p>
        </p:txBody>
      </p:sp>
      <p:sp>
        <p:nvSpPr>
          <p:cNvPr id="7171" name="Rectangle 3"/>
          <p:cNvSpPr>
            <a:spLocks noGrp="1" noChangeArrowheads="1"/>
          </p:cNvSpPr>
          <p:nvPr>
            <p:ph type="body" idx="1"/>
          </p:nvPr>
        </p:nvSpPr>
        <p:spPr>
          <a:xfrm>
            <a:off x="457200" y="1196752"/>
            <a:ext cx="8229600" cy="4103911"/>
          </a:xfrm>
        </p:spPr>
        <p:txBody>
          <a:bodyPr/>
          <a:lstStyle/>
          <a:p>
            <a:pPr eaLnBrk="1" hangingPunct="1"/>
            <a:r>
              <a:rPr lang="en-GB" altLang="en-US" sz="2800" dirty="0" smtClean="0"/>
              <a:t>“Please Stop </a:t>
            </a:r>
            <a:r>
              <a:rPr lang="en-GB" altLang="en-US" sz="2800" dirty="0" smtClean="0"/>
              <a:t>Feeding the Able Poor”</a:t>
            </a:r>
            <a:endParaRPr lang="en-GB" altLang="en-US" sz="2800" dirty="0" smtClean="0"/>
          </a:p>
          <a:p>
            <a:pPr eaLnBrk="1" hangingPunct="1"/>
            <a:r>
              <a:rPr lang="en-GB" altLang="en-US" sz="2800" dirty="0" smtClean="0"/>
              <a:t>“Mission Trips: Helping Others or Helping 	Ourselves?”</a:t>
            </a:r>
          </a:p>
          <a:p>
            <a:pPr eaLnBrk="1" hangingPunct="1"/>
            <a:r>
              <a:rPr lang="en-GB" altLang="en-US" sz="2800" dirty="0" smtClean="0"/>
              <a:t>“Biblical Mercy Ministry: Dependency of 	Development”</a:t>
            </a:r>
            <a:endParaRPr lang="en-GB" altLang="en-US" sz="2800" dirty="0" smtClean="0"/>
          </a:p>
          <a:p>
            <a:pPr lvl="1" eaLnBrk="1" hangingPunct="1"/>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 calcmode="lin" valueType="num">
                                      <p:cBhvr additive="base">
                                        <p:cTn id="7"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7564" y="476672"/>
            <a:ext cx="7848872" cy="4832092"/>
          </a:xfrm>
          <a:prstGeom prst="rect">
            <a:avLst/>
          </a:prstGeom>
          <a:noFill/>
        </p:spPr>
        <p:txBody>
          <a:bodyPr wrap="square" rtlCol="0">
            <a:spAutoFit/>
          </a:bodyPr>
          <a:lstStyle/>
          <a:p>
            <a:r>
              <a:rPr lang="en-US" sz="4400" i="1" dirty="0" smtClean="0"/>
              <a:t>Micah 6:8</a:t>
            </a:r>
          </a:p>
          <a:p>
            <a:r>
              <a:rPr lang="en-US" sz="4400" i="1" dirty="0" smtClean="0"/>
              <a:t>	</a:t>
            </a:r>
            <a:r>
              <a:rPr lang="en-US" sz="4400" dirty="0" smtClean="0"/>
              <a:t> </a:t>
            </a:r>
            <a:r>
              <a:rPr lang="en-US" sz="4400" i="1" dirty="0" smtClean="0"/>
              <a:t>“</a:t>
            </a:r>
            <a:r>
              <a:rPr lang="en-US" sz="4400" i="1" dirty="0" smtClean="0"/>
              <a:t>He has told you, O man, what is good; and what does the LORD require of you but to do justice, and to love kindness, and to walk humbly with your God</a:t>
            </a:r>
            <a:r>
              <a:rPr lang="en-US" sz="4400" i="1" dirty="0" smtClean="0"/>
              <a:t>?”</a:t>
            </a:r>
            <a:endParaRPr lang="en-US" sz="4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7564" y="476672"/>
            <a:ext cx="7848872" cy="2800767"/>
          </a:xfrm>
          <a:prstGeom prst="rect">
            <a:avLst/>
          </a:prstGeom>
          <a:noFill/>
        </p:spPr>
        <p:txBody>
          <a:bodyPr wrap="square" rtlCol="0">
            <a:spAutoFit/>
          </a:bodyPr>
          <a:lstStyle/>
          <a:p>
            <a:r>
              <a:rPr lang="en-US" sz="4400" dirty="0" smtClean="0"/>
              <a:t>Amos 5:24</a:t>
            </a:r>
          </a:p>
          <a:p>
            <a:r>
              <a:rPr lang="en-US" sz="4400" dirty="0" smtClean="0"/>
              <a:t>	</a:t>
            </a:r>
            <a:r>
              <a:rPr lang="en-US" sz="4400" i="1" dirty="0" smtClean="0"/>
              <a:t>“But let justice roll down like waters, and righteousness like an ever-flowing stream.”</a:t>
            </a:r>
            <a:endParaRPr lang="en-US" sz="4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922114"/>
          </a:xfrm>
        </p:spPr>
        <p:txBody>
          <a:bodyPr/>
          <a:lstStyle/>
          <a:p>
            <a:pPr algn="l" eaLnBrk="1" hangingPunct="1"/>
            <a:r>
              <a:rPr lang="en-GB" altLang="en-US" sz="4000" dirty="0" smtClean="0"/>
              <a:t>III. “Biblical” Mercy Ministry?</a:t>
            </a:r>
            <a:endParaRPr lang="en-US" altLang="en-US" sz="4000" dirty="0" smtClean="0"/>
          </a:p>
        </p:txBody>
      </p:sp>
      <p:sp>
        <p:nvSpPr>
          <p:cNvPr id="7171" name="Rectangle 3"/>
          <p:cNvSpPr>
            <a:spLocks noGrp="1" noChangeArrowheads="1"/>
          </p:cNvSpPr>
          <p:nvPr>
            <p:ph type="body" idx="1"/>
          </p:nvPr>
        </p:nvSpPr>
        <p:spPr>
          <a:xfrm>
            <a:off x="457200" y="1196752"/>
            <a:ext cx="8229600" cy="4103911"/>
          </a:xfrm>
        </p:spPr>
        <p:txBody>
          <a:bodyPr/>
          <a:lstStyle/>
          <a:p>
            <a:pPr eaLnBrk="1" hangingPunct="1"/>
            <a:r>
              <a:rPr lang="en-GB" altLang="en-US" sz="2800" dirty="0" smtClean="0"/>
              <a:t>Almost no biblical support for any mercy ministry 	to those outside the church.</a:t>
            </a:r>
            <a:endParaRPr lang="en-GB" altLang="en-US" sz="2800" dirty="0" smtClean="0"/>
          </a:p>
          <a:p>
            <a:pPr eaLnBrk="1" hangingPunct="1"/>
            <a:r>
              <a:rPr lang="en-GB" altLang="en-US" sz="2800" dirty="0" smtClean="0"/>
              <a:t>Zero biblical support for mercy ministry to those 	outside the church as strategy for church 	growth.</a:t>
            </a:r>
          </a:p>
          <a:p>
            <a:pPr eaLnBrk="1" hangingPunct="1"/>
            <a:r>
              <a:rPr lang="en-GB" altLang="en-US" sz="2800" dirty="0" smtClean="0"/>
              <a:t>Outside mercy ministry in the Old Testament? </a:t>
            </a:r>
          </a:p>
          <a:p>
            <a:pPr eaLnBrk="1" hangingPunct="1"/>
            <a:r>
              <a:rPr lang="en-GB" altLang="en-US" sz="2800" dirty="0" smtClean="0"/>
              <a:t>Calls for justice and care for the poor was </a:t>
            </a:r>
            <a:r>
              <a:rPr lang="en-GB" altLang="en-US" sz="2800" u="sng" dirty="0" smtClean="0"/>
              <a:t>for</a:t>
            </a:r>
            <a:r>
              <a:rPr lang="en-GB" altLang="en-US" sz="2800" dirty="0" smtClean="0"/>
              <a:t> 	</a:t>
            </a:r>
            <a:r>
              <a:rPr lang="en-GB" altLang="en-US" sz="2800" u="sng" dirty="0" smtClean="0"/>
              <a:t>those in Israel!</a:t>
            </a:r>
          </a:p>
          <a:p>
            <a:pPr eaLnBrk="1" hangingPunct="1"/>
            <a:r>
              <a:rPr lang="en-GB" altLang="en-US" sz="2800" dirty="0" smtClean="0"/>
              <a:t>Jonah? </a:t>
            </a:r>
          </a:p>
          <a:p>
            <a:pPr eaLnBrk="1" hangingPunct="1"/>
            <a:r>
              <a:rPr lang="en-GB" altLang="en-US" sz="2800" dirty="0" smtClean="0"/>
              <a:t>“Welcome the stranger and sojourner?”</a:t>
            </a:r>
            <a:endParaRPr lang="en-GB" alt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4" end="4"/>
                                            </p:txEl>
                                          </p:spTgt>
                                        </p:tgtEl>
                                        <p:attrNameLst>
                                          <p:attrName>style.visibility</p:attrName>
                                        </p:attrNameLst>
                                      </p:cBhvr>
                                      <p:to>
                                        <p:strVal val="visible"/>
                                      </p:to>
                                    </p:set>
                                    <p:anim calcmode="lin" valueType="num">
                                      <p:cBhvr additive="base">
                                        <p:cTn id="7"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5" end="5"/>
                                            </p:txEl>
                                          </p:spTgt>
                                        </p:tgtEl>
                                        <p:attrNameLst>
                                          <p:attrName>style.visibility</p:attrName>
                                        </p:attrNameLst>
                                      </p:cBhvr>
                                      <p:to>
                                        <p:strVal val="visible"/>
                                      </p:to>
                                    </p:set>
                                    <p:anim calcmode="lin" valueType="num">
                                      <p:cBhvr additive="base">
                                        <p:cTn id="13"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922114"/>
          </a:xfrm>
        </p:spPr>
        <p:txBody>
          <a:bodyPr/>
          <a:lstStyle/>
          <a:p>
            <a:pPr algn="l" eaLnBrk="1" hangingPunct="1"/>
            <a:r>
              <a:rPr lang="en-GB" altLang="en-US" sz="4000" dirty="0" smtClean="0"/>
              <a:t>III. “Biblical” Mercy Ministry?</a:t>
            </a:r>
            <a:endParaRPr lang="en-US" altLang="en-US" sz="4000" dirty="0" smtClean="0"/>
          </a:p>
        </p:txBody>
      </p:sp>
      <p:sp>
        <p:nvSpPr>
          <p:cNvPr id="7171" name="Rectangle 3"/>
          <p:cNvSpPr>
            <a:spLocks noGrp="1" noChangeArrowheads="1"/>
          </p:cNvSpPr>
          <p:nvPr>
            <p:ph type="body" idx="1"/>
          </p:nvPr>
        </p:nvSpPr>
        <p:spPr>
          <a:xfrm>
            <a:off x="457200" y="1196752"/>
            <a:ext cx="8229600" cy="4103911"/>
          </a:xfrm>
        </p:spPr>
        <p:txBody>
          <a:bodyPr/>
          <a:lstStyle/>
          <a:p>
            <a:pPr eaLnBrk="1" hangingPunct="1"/>
            <a:r>
              <a:rPr lang="en-GB" altLang="en-US" sz="2800" dirty="0" smtClean="0"/>
              <a:t>God’s Old Testament strategy: Bless his people 	and draw the nations to himself through 	them.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7564" y="476672"/>
            <a:ext cx="7848872" cy="6093976"/>
          </a:xfrm>
          <a:prstGeom prst="rect">
            <a:avLst/>
          </a:prstGeom>
          <a:noFill/>
        </p:spPr>
        <p:txBody>
          <a:bodyPr wrap="square" rtlCol="0">
            <a:spAutoFit/>
          </a:bodyPr>
          <a:lstStyle/>
          <a:p>
            <a:r>
              <a:rPr lang="en-US" sz="2600" dirty="0" smtClean="0"/>
              <a:t>2 Chronicles 9:5-9</a:t>
            </a:r>
          </a:p>
          <a:p>
            <a:r>
              <a:rPr lang="en-US" sz="2600" i="1" dirty="0" smtClean="0"/>
              <a:t>	“</a:t>
            </a:r>
            <a:r>
              <a:rPr lang="en-US" sz="2600" i="1" dirty="0" smtClean="0"/>
              <a:t>5 And she said to the king, “The report was true that I heard in my own land of your words and of your wisdom, 6 but I did not believe the reports until I came and my own eyes had seen it. And behold, half the greatness of your wisdom was not told me; you surpass the report that I heard. 7 Happy are your wives! Happy are these your servants, who continually stand before you and hear your wisdom! 8 Blessed be the LORD your God, who has delighted in you and set you on his throne as king for the LORD your God! Because your God loved Israel and would establish them forever, he has made you king over them, that you may execute justice and righteousness.”</a:t>
            </a:r>
            <a:endParaRPr lang="en-US" sz="2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922114"/>
          </a:xfrm>
        </p:spPr>
        <p:txBody>
          <a:bodyPr/>
          <a:lstStyle/>
          <a:p>
            <a:pPr algn="l" eaLnBrk="1" hangingPunct="1"/>
            <a:r>
              <a:rPr lang="en-GB" altLang="en-US" sz="4000" dirty="0" smtClean="0"/>
              <a:t>III. “Biblical” Mercy Ministry?</a:t>
            </a:r>
            <a:endParaRPr lang="en-US" altLang="en-US" sz="4000" dirty="0" smtClean="0"/>
          </a:p>
        </p:txBody>
      </p:sp>
      <p:sp>
        <p:nvSpPr>
          <p:cNvPr id="7171" name="Rectangle 3"/>
          <p:cNvSpPr>
            <a:spLocks noGrp="1" noChangeArrowheads="1"/>
          </p:cNvSpPr>
          <p:nvPr>
            <p:ph type="body" idx="1"/>
          </p:nvPr>
        </p:nvSpPr>
        <p:spPr>
          <a:xfrm>
            <a:off x="457200" y="1196752"/>
            <a:ext cx="8229600" cy="4103911"/>
          </a:xfrm>
        </p:spPr>
        <p:txBody>
          <a:bodyPr/>
          <a:lstStyle/>
          <a:p>
            <a:pPr eaLnBrk="1" hangingPunct="1"/>
            <a:r>
              <a:rPr lang="en-GB" altLang="en-US" sz="2800" dirty="0" smtClean="0"/>
              <a:t>God’s Old Testament strategy: Bless his people 	and draw the nations to himself through 	them. </a:t>
            </a:r>
          </a:p>
          <a:p>
            <a:pPr eaLnBrk="1" hangingPunct="1"/>
            <a:r>
              <a:rPr lang="en-GB" altLang="en-US" sz="2800" dirty="0" smtClean="0"/>
              <a:t>New Testament? The church is to go to all 	nations. </a:t>
            </a:r>
          </a:p>
          <a:p>
            <a:pPr eaLnBrk="1" hangingPunct="1"/>
            <a:endParaRPr lang="en-GB" altLang="en-US" sz="2800" dirty="0" smtClean="0"/>
          </a:p>
          <a:p>
            <a:pPr eaLnBrk="1" hangingPunct="1"/>
            <a:endParaRPr lang="en-GB" altLang="en-US" sz="28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922114"/>
          </a:xfrm>
        </p:spPr>
        <p:txBody>
          <a:bodyPr/>
          <a:lstStyle/>
          <a:p>
            <a:pPr algn="l" eaLnBrk="1" hangingPunct="1"/>
            <a:r>
              <a:rPr lang="en-GB" altLang="en-US" sz="4000" dirty="0" smtClean="0"/>
              <a:t>III. “Biblical” Mercy Ministry?</a:t>
            </a:r>
            <a:endParaRPr lang="en-US" altLang="en-US" sz="4000" dirty="0" smtClean="0"/>
          </a:p>
        </p:txBody>
      </p:sp>
      <p:sp>
        <p:nvSpPr>
          <p:cNvPr id="7171" name="Rectangle 3"/>
          <p:cNvSpPr>
            <a:spLocks noGrp="1" noChangeArrowheads="1"/>
          </p:cNvSpPr>
          <p:nvPr>
            <p:ph type="body" idx="1"/>
          </p:nvPr>
        </p:nvSpPr>
        <p:spPr>
          <a:xfrm>
            <a:off x="457200" y="1196752"/>
            <a:ext cx="8229600" cy="4103911"/>
          </a:xfrm>
        </p:spPr>
        <p:txBody>
          <a:bodyPr/>
          <a:lstStyle/>
          <a:p>
            <a:pPr eaLnBrk="1" hangingPunct="1"/>
            <a:r>
              <a:rPr lang="en-GB" altLang="en-US" sz="2800" dirty="0" smtClean="0"/>
              <a:t>Do we find any New Testament strategy of 	expansion through mercy ministry to 	outsiders?</a:t>
            </a:r>
          </a:p>
          <a:p>
            <a:pPr lvl="1" eaLnBrk="1" hangingPunct="1"/>
            <a:r>
              <a:rPr lang="en-GB" altLang="en-US" sz="2400" dirty="0" smtClean="0"/>
              <a:t>Not in the book of Acts</a:t>
            </a:r>
          </a:p>
          <a:p>
            <a:pPr lvl="1" eaLnBrk="1" hangingPunct="1"/>
            <a:r>
              <a:rPr lang="en-GB" altLang="en-US" sz="2400" dirty="0" smtClean="0"/>
              <a:t>Not in the example of Jesus</a:t>
            </a:r>
          </a:p>
          <a:p>
            <a:pPr lvl="1" eaLnBrk="1" hangingPunct="1"/>
            <a:r>
              <a:rPr lang="en-GB" altLang="en-US" sz="2400" dirty="0" smtClean="0"/>
              <a:t>Not in the Epistles</a:t>
            </a:r>
          </a:p>
          <a:p>
            <a:pPr eaLnBrk="1" hangingPunct="1"/>
            <a:r>
              <a:rPr lang="en-GB" altLang="en-US" sz="2800" dirty="0" smtClean="0"/>
              <a:t>The one possible exception: Jesus’ parable of 	the Good Samaritan</a:t>
            </a:r>
          </a:p>
          <a:p>
            <a:pPr eaLnBrk="1" hangingPunct="1"/>
            <a:r>
              <a:rPr lang="en-GB" altLang="en-US" sz="2800" dirty="0" smtClean="0"/>
              <a:t>Does the Bible forbid Christians from mercy 	ministry to non-Christians?</a:t>
            </a:r>
          </a:p>
          <a:p>
            <a:pPr eaLnBrk="1" hangingPunct="1"/>
            <a:endParaRPr lang="en-GB" altLang="en-US" sz="2800" dirty="0" smtClean="0"/>
          </a:p>
          <a:p>
            <a:pPr eaLnBrk="1" hangingPunct="1"/>
            <a:endParaRPr lang="en-GB" alt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 calcmode="lin" valueType="num">
                                      <p:cBhvr additive="base">
                                        <p:cTn id="7"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anim calcmode="lin" valueType="num">
                                      <p:cBhvr additive="base">
                                        <p:cTn id="19"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4" end="4"/>
                                            </p:txEl>
                                          </p:spTgt>
                                        </p:tgtEl>
                                        <p:attrNameLst>
                                          <p:attrName>style.visibility</p:attrName>
                                        </p:attrNameLst>
                                      </p:cBhvr>
                                      <p:to>
                                        <p:strVal val="visible"/>
                                      </p:to>
                                    </p:set>
                                    <p:anim calcmode="lin" valueType="num">
                                      <p:cBhvr additive="base">
                                        <p:cTn id="25"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171">
                                            <p:txEl>
                                              <p:pRg st="5" end="5"/>
                                            </p:txEl>
                                          </p:spTgt>
                                        </p:tgtEl>
                                        <p:attrNameLst>
                                          <p:attrName>style.visibility</p:attrName>
                                        </p:attrNameLst>
                                      </p:cBhvr>
                                      <p:to>
                                        <p:strVal val="visible"/>
                                      </p:to>
                                    </p:set>
                                    <p:anim calcmode="lin" valueType="num">
                                      <p:cBhvr additive="base">
                                        <p:cTn id="31"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922114"/>
          </a:xfrm>
        </p:spPr>
        <p:txBody>
          <a:bodyPr/>
          <a:lstStyle/>
          <a:p>
            <a:pPr algn="l" eaLnBrk="1" hangingPunct="1"/>
            <a:r>
              <a:rPr lang="en-GB" altLang="en-US" sz="4000" dirty="0" smtClean="0"/>
              <a:t>IV. Restoring the Biblical Model</a:t>
            </a:r>
            <a:endParaRPr lang="en-US" altLang="en-US" sz="4000" dirty="0" smtClean="0"/>
          </a:p>
        </p:txBody>
      </p:sp>
      <p:sp>
        <p:nvSpPr>
          <p:cNvPr id="7171" name="Rectangle 3"/>
          <p:cNvSpPr>
            <a:spLocks noGrp="1" noChangeArrowheads="1"/>
          </p:cNvSpPr>
          <p:nvPr>
            <p:ph type="body" idx="1"/>
          </p:nvPr>
        </p:nvSpPr>
        <p:spPr>
          <a:xfrm>
            <a:off x="457200" y="1196752"/>
            <a:ext cx="8229600" cy="4103911"/>
          </a:xfrm>
        </p:spPr>
        <p:txBody>
          <a:bodyPr/>
          <a:lstStyle/>
          <a:p>
            <a:pPr eaLnBrk="1" hangingPunct="1"/>
            <a:r>
              <a:rPr lang="en-GB" altLang="en-US" sz="2800" dirty="0" smtClean="0"/>
              <a:t>While there is little biblical emphasis on mercy 	ministry to outsiders, there is great emphasis 	on caring for those inside the church!</a:t>
            </a:r>
          </a:p>
          <a:p>
            <a:pPr lvl="1" eaLnBrk="1" hangingPunct="1"/>
            <a:r>
              <a:rPr lang="en-GB" altLang="en-US" sz="2400" dirty="0" smtClean="0"/>
              <a:t>Jesus: “I will build my church.”</a:t>
            </a:r>
          </a:p>
          <a:p>
            <a:pPr lvl="1" eaLnBrk="1" hangingPunct="1"/>
            <a:r>
              <a:rPr lang="en-GB" altLang="en-US" sz="2400" dirty="0" smtClean="0"/>
              <a:t>Jesus: “Make disciples of all nations.” </a:t>
            </a:r>
          </a:p>
          <a:p>
            <a:pPr eaLnBrk="1" hangingPunct="1"/>
            <a:endParaRPr lang="en-GB" altLang="en-US" sz="2800" dirty="0" smtClean="0"/>
          </a:p>
          <a:p>
            <a:pPr eaLnBrk="1" hangingPunct="1"/>
            <a:endParaRPr lang="en-GB" alt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ayBanHero 1576.JPG"/>
          <p:cNvPicPr>
            <a:picLocks noChangeAspect="1"/>
          </p:cNvPicPr>
          <p:nvPr/>
        </p:nvPicPr>
        <p:blipFill>
          <a:blip r:embed="rId2" cstate="print"/>
          <a:stretch>
            <a:fillRect/>
          </a:stretch>
        </p:blipFill>
        <p:spPr>
          <a:xfrm>
            <a:off x="1187624" y="0"/>
            <a:ext cx="7001662" cy="6597352"/>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922114"/>
          </a:xfrm>
        </p:spPr>
        <p:txBody>
          <a:bodyPr/>
          <a:lstStyle/>
          <a:p>
            <a:pPr algn="l" eaLnBrk="1" hangingPunct="1"/>
            <a:r>
              <a:rPr lang="en-GB" altLang="en-US" sz="4000" dirty="0" smtClean="0"/>
              <a:t>IV. Restoring the Biblical Model</a:t>
            </a:r>
            <a:endParaRPr lang="en-US" altLang="en-US" sz="4000" dirty="0" smtClean="0"/>
          </a:p>
        </p:txBody>
      </p:sp>
      <p:sp>
        <p:nvSpPr>
          <p:cNvPr id="7171" name="Rectangle 3"/>
          <p:cNvSpPr>
            <a:spLocks noGrp="1" noChangeArrowheads="1"/>
          </p:cNvSpPr>
          <p:nvPr>
            <p:ph type="body" idx="1"/>
          </p:nvPr>
        </p:nvSpPr>
        <p:spPr>
          <a:xfrm>
            <a:off x="457200" y="1196752"/>
            <a:ext cx="8229600" cy="4103911"/>
          </a:xfrm>
        </p:spPr>
        <p:txBody>
          <a:bodyPr/>
          <a:lstStyle/>
          <a:p>
            <a:pPr eaLnBrk="1" hangingPunct="1"/>
            <a:r>
              <a:rPr lang="en-GB" altLang="en-US" sz="2800" dirty="0" smtClean="0"/>
              <a:t>While there is little biblical emphasis on mercy 	ministry to outsiders, there is great emphasis 	on caring for those inside the church!</a:t>
            </a:r>
          </a:p>
          <a:p>
            <a:pPr lvl="1" eaLnBrk="1" hangingPunct="1"/>
            <a:r>
              <a:rPr lang="en-GB" altLang="en-US" sz="2400" dirty="0" smtClean="0"/>
              <a:t>Jesus: “I will build my church.”</a:t>
            </a:r>
          </a:p>
          <a:p>
            <a:pPr lvl="1" eaLnBrk="1" hangingPunct="1"/>
            <a:r>
              <a:rPr lang="en-GB" altLang="en-US" sz="2400" dirty="0" smtClean="0"/>
              <a:t>Jesus: “Make disciples of all nations.” </a:t>
            </a:r>
          </a:p>
          <a:p>
            <a:pPr eaLnBrk="1" hangingPunct="1"/>
            <a:r>
              <a:rPr lang="en-GB" altLang="en-US" sz="2800" dirty="0" smtClean="0"/>
              <a:t>In the New Testament God calls us to go to all 	nations, but what do we send? The Church!</a:t>
            </a:r>
          </a:p>
          <a:p>
            <a:pPr eaLnBrk="1" hangingPunct="1"/>
            <a:endParaRPr lang="en-GB" altLang="en-US" sz="2800" dirty="0" smtClean="0"/>
          </a:p>
          <a:p>
            <a:pPr eaLnBrk="1" hangingPunct="1"/>
            <a:endParaRPr lang="en-GB" altLang="en-US" sz="28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922114"/>
          </a:xfrm>
        </p:spPr>
        <p:txBody>
          <a:bodyPr/>
          <a:lstStyle/>
          <a:p>
            <a:pPr algn="l" eaLnBrk="1" hangingPunct="1"/>
            <a:r>
              <a:rPr lang="en-GB" altLang="en-US" sz="4000" dirty="0" smtClean="0"/>
              <a:t>I. Development vs. Dependency</a:t>
            </a:r>
            <a:endParaRPr lang="en-US" altLang="en-US" sz="4000" dirty="0" smtClean="0"/>
          </a:p>
        </p:txBody>
      </p:sp>
      <p:sp>
        <p:nvSpPr>
          <p:cNvPr id="7171" name="Rectangle 3"/>
          <p:cNvSpPr>
            <a:spLocks noGrp="1" noChangeArrowheads="1"/>
          </p:cNvSpPr>
          <p:nvPr>
            <p:ph type="body" idx="1"/>
          </p:nvPr>
        </p:nvSpPr>
        <p:spPr>
          <a:xfrm>
            <a:off x="457200" y="1196752"/>
            <a:ext cx="8229600" cy="4103911"/>
          </a:xfrm>
        </p:spPr>
        <p:txBody>
          <a:bodyPr/>
          <a:lstStyle/>
          <a:p>
            <a:pPr eaLnBrk="1" hangingPunct="1"/>
            <a:r>
              <a:rPr lang="en-GB" altLang="en-US" sz="2800" dirty="0" smtClean="0"/>
              <a:t>“Relief</a:t>
            </a:r>
            <a:r>
              <a:rPr lang="en-GB" altLang="en-US" sz="2800" dirty="0" smtClean="0"/>
              <a:t>”</a:t>
            </a:r>
            <a:endParaRPr lang="en-GB" altLang="en-US" sz="2800" dirty="0" smtClean="0"/>
          </a:p>
          <a:p>
            <a:pPr eaLnBrk="1" hangingPunct="1">
              <a:buNone/>
            </a:pPr>
            <a:r>
              <a:rPr lang="en-GB" altLang="en-US" sz="2800" dirty="0" smtClean="0"/>
              <a:t> </a:t>
            </a:r>
            <a:endParaRPr lang="en-GB" altLang="en-US" sz="2800" dirty="0" smtClean="0"/>
          </a:p>
          <a:p>
            <a:pPr lvl="1" eaLnBrk="1" hangingPunct="1"/>
            <a:endParaRPr lang="en-US" alt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922114"/>
          </a:xfrm>
        </p:spPr>
        <p:txBody>
          <a:bodyPr/>
          <a:lstStyle/>
          <a:p>
            <a:pPr algn="l" eaLnBrk="1" hangingPunct="1"/>
            <a:r>
              <a:rPr lang="en-GB" altLang="en-US" sz="4000" dirty="0" smtClean="0"/>
              <a:t>IV. Restoring the Biblical Model</a:t>
            </a:r>
            <a:endParaRPr lang="en-US" altLang="en-US" sz="4000" dirty="0" smtClean="0"/>
          </a:p>
        </p:txBody>
      </p:sp>
      <p:sp>
        <p:nvSpPr>
          <p:cNvPr id="7171" name="Rectangle 3"/>
          <p:cNvSpPr>
            <a:spLocks noGrp="1" noChangeArrowheads="1"/>
          </p:cNvSpPr>
          <p:nvPr>
            <p:ph type="body" idx="1"/>
          </p:nvPr>
        </p:nvSpPr>
        <p:spPr>
          <a:xfrm>
            <a:off x="457200" y="1196752"/>
            <a:ext cx="8229600" cy="4103911"/>
          </a:xfrm>
        </p:spPr>
        <p:txBody>
          <a:bodyPr/>
          <a:lstStyle/>
          <a:p>
            <a:pPr eaLnBrk="1" hangingPunct="1"/>
            <a:r>
              <a:rPr lang="en-GB" altLang="en-US" sz="2800" dirty="0" smtClean="0"/>
              <a:t>But not just any church. We need CSA 	churches.</a:t>
            </a:r>
          </a:p>
          <a:p>
            <a:pPr eaLnBrk="1" hangingPunct="1"/>
            <a:r>
              <a:rPr lang="en-GB" altLang="en-US" sz="2800" dirty="0" smtClean="0"/>
              <a:t>“Can’t-Stay-Away Churches”</a:t>
            </a:r>
            <a:endParaRPr lang="en-GB" altLang="en-US" sz="2800" dirty="0" smtClean="0"/>
          </a:p>
          <a:p>
            <a:pPr eaLnBrk="1" hangingPunct="1"/>
            <a:endParaRPr lang="en-GB" alt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 calcmode="lin" valueType="num">
                                      <p:cBhvr additive="base">
                                        <p:cTn id="7"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7564" y="476672"/>
            <a:ext cx="7848872" cy="5493812"/>
          </a:xfrm>
          <a:prstGeom prst="rect">
            <a:avLst/>
          </a:prstGeom>
          <a:noFill/>
        </p:spPr>
        <p:txBody>
          <a:bodyPr wrap="square" rtlCol="0">
            <a:spAutoFit/>
          </a:bodyPr>
          <a:lstStyle/>
          <a:p>
            <a:r>
              <a:rPr lang="en-US" sz="2600" dirty="0" smtClean="0"/>
              <a:t>Acts 2:42-47</a:t>
            </a:r>
          </a:p>
          <a:p>
            <a:r>
              <a:rPr lang="en-US" sz="2400" i="1" dirty="0" smtClean="0"/>
              <a:t>	</a:t>
            </a:r>
            <a:r>
              <a:rPr lang="en-US" sz="2400" dirty="0" smtClean="0"/>
              <a:t> </a:t>
            </a:r>
            <a:r>
              <a:rPr lang="en-US" sz="2500" dirty="0" smtClean="0"/>
              <a:t>“</a:t>
            </a:r>
            <a:r>
              <a:rPr lang="en-US" sz="2500" i="1" dirty="0" smtClean="0"/>
              <a:t>And </a:t>
            </a:r>
            <a:r>
              <a:rPr lang="en-US" sz="2500" i="1" dirty="0" smtClean="0"/>
              <a:t>they devoted themselves to the apostles’ teaching and fellowship, to the breaking of bread and the prayers. 43 And awe came upon every soul, and many wonders and signs were being done through the apostles. 44 And all who believed were together and had all things in common. 45 And they were selling their possessions and belongings and distributing the proceeds to all, as any had need. 46 And day by day, attending the temple together and breaking bread in their homes, they received their food with glad and generous hearts, 47 praising God and having favor with all the people. And the Lord added to their number day by day those who were being saved.”</a:t>
            </a:r>
            <a:r>
              <a:rPr lang="en-US" sz="2500" dirty="0" smtClean="0"/>
              <a:t> </a:t>
            </a:r>
            <a:endParaRPr lang="en-US" sz="25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7564" y="476672"/>
            <a:ext cx="7848872" cy="5293757"/>
          </a:xfrm>
          <a:prstGeom prst="rect">
            <a:avLst/>
          </a:prstGeom>
          <a:noFill/>
        </p:spPr>
        <p:txBody>
          <a:bodyPr wrap="square" rtlCol="0">
            <a:spAutoFit/>
          </a:bodyPr>
          <a:lstStyle/>
          <a:p>
            <a:r>
              <a:rPr lang="en-US" sz="2600" dirty="0" smtClean="0"/>
              <a:t>Acts 4:32-35</a:t>
            </a:r>
          </a:p>
          <a:p>
            <a:r>
              <a:rPr lang="en-US" sz="2400" i="1" dirty="0" smtClean="0"/>
              <a:t>	</a:t>
            </a:r>
            <a:r>
              <a:rPr lang="en-US" sz="2600" dirty="0" smtClean="0"/>
              <a:t> </a:t>
            </a:r>
            <a:r>
              <a:rPr lang="en-US" sz="2600" dirty="0" smtClean="0"/>
              <a:t>“</a:t>
            </a:r>
            <a:r>
              <a:rPr lang="en-US" sz="2600" i="1" dirty="0" smtClean="0"/>
              <a:t>Now </a:t>
            </a:r>
            <a:r>
              <a:rPr lang="en-US" sz="2600" i="1" dirty="0" smtClean="0"/>
              <a:t>the full number of those who believed were of one heart and soul, and no one said that any of the things that belonged to him was his own, but they had everything in common. 33  And with great power the apostles were giving their testimony to the resurrection of the Lord Jesus, and great grace was upon them all. 34  There was not a needy person among them, for as many as were owners of lands or houses sold them and brought the proceeds of what was sold 35  and laid it at the apostles’ feet, and it was distributed to each as any had need</a:t>
            </a:r>
            <a:r>
              <a:rPr lang="en-US" sz="2600" i="1" dirty="0" smtClean="0"/>
              <a:t>.”</a:t>
            </a:r>
            <a:endParaRPr lang="en-US" sz="26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7564" y="476672"/>
            <a:ext cx="7848872" cy="5693866"/>
          </a:xfrm>
          <a:prstGeom prst="rect">
            <a:avLst/>
          </a:prstGeom>
          <a:noFill/>
        </p:spPr>
        <p:txBody>
          <a:bodyPr wrap="square" rtlCol="0">
            <a:spAutoFit/>
          </a:bodyPr>
          <a:lstStyle/>
          <a:p>
            <a:r>
              <a:rPr lang="en-US" sz="2600" dirty="0" smtClean="0"/>
              <a:t>Acts 5:12-16</a:t>
            </a:r>
          </a:p>
          <a:p>
            <a:r>
              <a:rPr lang="en-US" sz="2400" i="1" dirty="0" smtClean="0"/>
              <a:t>	</a:t>
            </a:r>
            <a:r>
              <a:rPr lang="en-US" sz="2600" dirty="0" smtClean="0"/>
              <a:t> </a:t>
            </a:r>
            <a:r>
              <a:rPr lang="en-US" sz="2600" dirty="0" smtClean="0"/>
              <a:t>“</a:t>
            </a:r>
            <a:r>
              <a:rPr lang="en-US" sz="2600" i="1" dirty="0" smtClean="0"/>
              <a:t>Now </a:t>
            </a:r>
            <a:r>
              <a:rPr lang="en-US" sz="2600" i="1" dirty="0" smtClean="0"/>
              <a:t>many signs and wonders were regularly done among the people by the hands of the apostles. And they were all together in Solomon’s Portico. 13 None of the rest dared join them, but the people held them in high esteem. </a:t>
            </a:r>
            <a:r>
              <a:rPr lang="en-US" sz="2600" i="1" dirty="0" smtClean="0"/>
              <a:t>14 </a:t>
            </a:r>
            <a:r>
              <a:rPr lang="en-US" sz="2600" i="1" dirty="0" smtClean="0"/>
              <a:t>And more than ever believers were added to the Lord, multitudes of both men and women, 15 </a:t>
            </a:r>
            <a:r>
              <a:rPr lang="en-US" sz="2600" i="1" dirty="0" smtClean="0"/>
              <a:t>so </a:t>
            </a:r>
            <a:r>
              <a:rPr lang="en-US" sz="2600" i="1" dirty="0" smtClean="0"/>
              <a:t>that they even carried out the sick into the streets and laid them on cots and mats, that as Peter came by at least his shadow might fall on some of them. 16 </a:t>
            </a:r>
            <a:r>
              <a:rPr lang="en-US" sz="2600" i="1" dirty="0" smtClean="0"/>
              <a:t>The </a:t>
            </a:r>
            <a:r>
              <a:rPr lang="en-US" sz="2600" i="1" dirty="0" smtClean="0"/>
              <a:t>people also gathered from the towns around Jerusalem, bringing the sick and those afflicted with unclean spirits, and they were all healed</a:t>
            </a:r>
            <a:r>
              <a:rPr lang="en-US" sz="2600" i="1" dirty="0" smtClean="0"/>
              <a:t>.”</a:t>
            </a:r>
            <a:endParaRPr lang="en-US" sz="26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922114"/>
          </a:xfrm>
        </p:spPr>
        <p:txBody>
          <a:bodyPr/>
          <a:lstStyle/>
          <a:p>
            <a:pPr algn="l" eaLnBrk="1" hangingPunct="1"/>
            <a:r>
              <a:rPr lang="en-GB" altLang="en-US" sz="4000" dirty="0" smtClean="0"/>
              <a:t>IV. Restoring the Biblical Model</a:t>
            </a:r>
            <a:endParaRPr lang="en-US" altLang="en-US" sz="4000" dirty="0" smtClean="0"/>
          </a:p>
        </p:txBody>
      </p:sp>
      <p:sp>
        <p:nvSpPr>
          <p:cNvPr id="7171" name="Rectangle 3"/>
          <p:cNvSpPr>
            <a:spLocks noGrp="1" noChangeArrowheads="1"/>
          </p:cNvSpPr>
          <p:nvPr>
            <p:ph type="body" idx="1"/>
          </p:nvPr>
        </p:nvSpPr>
        <p:spPr>
          <a:xfrm>
            <a:off x="457200" y="1196752"/>
            <a:ext cx="8229600" cy="4103911"/>
          </a:xfrm>
        </p:spPr>
        <p:txBody>
          <a:bodyPr/>
          <a:lstStyle/>
          <a:p>
            <a:pPr eaLnBrk="1" hangingPunct="1"/>
            <a:r>
              <a:rPr lang="en-GB" altLang="en-US" sz="2800" dirty="0" smtClean="0"/>
              <a:t>But not just any church. We need CSA 	churches.</a:t>
            </a:r>
          </a:p>
          <a:p>
            <a:pPr eaLnBrk="1" hangingPunct="1"/>
            <a:r>
              <a:rPr lang="en-GB" altLang="en-US" sz="2800" dirty="0" smtClean="0"/>
              <a:t>“Can’t-Stay-Away Churches”</a:t>
            </a:r>
          </a:p>
          <a:p>
            <a:pPr eaLnBrk="1" hangingPunct="1"/>
            <a:r>
              <a:rPr lang="en-GB" altLang="en-US" sz="2800" dirty="0" smtClean="0"/>
              <a:t>What is true wealth? Healthy relationships:</a:t>
            </a:r>
          </a:p>
          <a:p>
            <a:pPr lvl="1" eaLnBrk="1" hangingPunct="1"/>
            <a:r>
              <a:rPr lang="en-GB" altLang="en-US" sz="2400" dirty="0" smtClean="0"/>
              <a:t>With God</a:t>
            </a:r>
          </a:p>
          <a:p>
            <a:pPr lvl="1" eaLnBrk="1" hangingPunct="1"/>
            <a:r>
              <a:rPr lang="en-GB" altLang="en-US" sz="2400" dirty="0" smtClean="0"/>
              <a:t>With others</a:t>
            </a:r>
          </a:p>
          <a:p>
            <a:pPr lvl="1" eaLnBrk="1" hangingPunct="1"/>
            <a:r>
              <a:rPr lang="en-GB" altLang="en-US" sz="2400" dirty="0" smtClean="0"/>
              <a:t>With yourself</a:t>
            </a:r>
          </a:p>
          <a:p>
            <a:pPr lvl="1" eaLnBrk="1" hangingPunct="1"/>
            <a:r>
              <a:rPr lang="en-GB" altLang="en-US" sz="2400" dirty="0" smtClean="0"/>
              <a:t>With the rest of God’s creation (material goods)</a:t>
            </a:r>
            <a:endParaRPr lang="en-GB" altLang="en-US" sz="2400" dirty="0" smtClean="0"/>
          </a:p>
          <a:p>
            <a:pPr eaLnBrk="1" hangingPunct="1"/>
            <a:r>
              <a:rPr lang="en-GB" altLang="en-US" sz="2800" dirty="0" smtClean="0"/>
              <a:t>But without reconciliation to God, can we be considered wealthy at all?</a:t>
            </a:r>
          </a:p>
          <a:p>
            <a:pPr lvl="1" eaLnBrk="1" hangingPunct="1"/>
            <a:endParaRPr lang="en-GB" altLang="en-US" sz="2400" dirty="0" smtClean="0"/>
          </a:p>
          <a:p>
            <a:pPr eaLnBrk="1" hangingPunct="1"/>
            <a:endParaRPr lang="en-GB" alt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3" end="3"/>
                                            </p:txEl>
                                          </p:spTgt>
                                        </p:tgtEl>
                                        <p:attrNameLst>
                                          <p:attrName>style.visibility</p:attrName>
                                        </p:attrNameLst>
                                      </p:cBhvr>
                                      <p:to>
                                        <p:strVal val="visible"/>
                                      </p:to>
                                    </p:set>
                                    <p:anim calcmode="lin" valueType="num">
                                      <p:cBhvr additive="base">
                                        <p:cTn id="7"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5" end="5"/>
                                            </p:txEl>
                                          </p:spTgt>
                                        </p:tgtEl>
                                        <p:attrNameLst>
                                          <p:attrName>style.visibility</p:attrName>
                                        </p:attrNameLst>
                                      </p:cBhvr>
                                      <p:to>
                                        <p:strVal val="visible"/>
                                      </p:to>
                                    </p:set>
                                    <p:anim calcmode="lin" valueType="num">
                                      <p:cBhvr additive="base">
                                        <p:cTn id="19"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6" end="6"/>
                                            </p:txEl>
                                          </p:spTgt>
                                        </p:tgtEl>
                                        <p:attrNameLst>
                                          <p:attrName>style.visibility</p:attrName>
                                        </p:attrNameLst>
                                      </p:cBhvr>
                                      <p:to>
                                        <p:strVal val="visible"/>
                                      </p:to>
                                    </p:set>
                                    <p:anim calcmode="lin" valueType="num">
                                      <p:cBhvr additive="base">
                                        <p:cTn id="25"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171">
                                            <p:txEl>
                                              <p:pRg st="7" end="7"/>
                                            </p:txEl>
                                          </p:spTgt>
                                        </p:tgtEl>
                                        <p:attrNameLst>
                                          <p:attrName>style.visibility</p:attrName>
                                        </p:attrNameLst>
                                      </p:cBhvr>
                                      <p:to>
                                        <p:strVal val="visible"/>
                                      </p:to>
                                    </p:set>
                                    <p:anim calcmode="lin" valueType="num">
                                      <p:cBhvr additive="base">
                                        <p:cTn id="31"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7564" y="476672"/>
            <a:ext cx="7848872" cy="2800767"/>
          </a:xfrm>
          <a:prstGeom prst="rect">
            <a:avLst/>
          </a:prstGeom>
          <a:noFill/>
        </p:spPr>
        <p:txBody>
          <a:bodyPr wrap="square" rtlCol="0">
            <a:spAutoFit/>
          </a:bodyPr>
          <a:lstStyle/>
          <a:p>
            <a:r>
              <a:rPr lang="en-US" sz="4400" dirty="0" smtClean="0"/>
              <a:t>Mark 8:36</a:t>
            </a:r>
          </a:p>
          <a:p>
            <a:r>
              <a:rPr lang="en-US" sz="4400" i="1" dirty="0" smtClean="0"/>
              <a:t>	</a:t>
            </a:r>
            <a:r>
              <a:rPr lang="en-US" sz="4400" dirty="0" smtClean="0"/>
              <a:t> </a:t>
            </a:r>
            <a:r>
              <a:rPr lang="en-US" sz="4400" i="1" dirty="0" smtClean="0"/>
              <a:t>“For what does it profit a man to gain the whole world and forfeit his life?”</a:t>
            </a:r>
            <a:endParaRPr lang="en-US" sz="4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922114"/>
          </a:xfrm>
        </p:spPr>
        <p:txBody>
          <a:bodyPr/>
          <a:lstStyle/>
          <a:p>
            <a:pPr algn="l" eaLnBrk="1" hangingPunct="1"/>
            <a:r>
              <a:rPr lang="en-GB" altLang="en-US" sz="4000" dirty="0" smtClean="0"/>
              <a:t>IV. Restoring the Biblical Model</a:t>
            </a:r>
            <a:endParaRPr lang="en-US" altLang="en-US" sz="4000" dirty="0" smtClean="0"/>
          </a:p>
        </p:txBody>
      </p:sp>
      <p:sp>
        <p:nvSpPr>
          <p:cNvPr id="7171" name="Rectangle 3"/>
          <p:cNvSpPr>
            <a:spLocks noGrp="1" noChangeArrowheads="1"/>
          </p:cNvSpPr>
          <p:nvPr>
            <p:ph type="body" idx="1"/>
          </p:nvPr>
        </p:nvSpPr>
        <p:spPr>
          <a:xfrm>
            <a:off x="457200" y="1196752"/>
            <a:ext cx="8229600" cy="4103911"/>
          </a:xfrm>
        </p:spPr>
        <p:txBody>
          <a:bodyPr/>
          <a:lstStyle/>
          <a:p>
            <a:pPr eaLnBrk="1" hangingPunct="1"/>
            <a:r>
              <a:rPr lang="en-GB" altLang="en-US" sz="2800" dirty="0" smtClean="0"/>
              <a:t>We all want the same thing: truly, biblically 	wealthy people. The question is strategy.</a:t>
            </a:r>
          </a:p>
          <a:p>
            <a:pPr eaLnBrk="1" hangingPunct="1"/>
            <a:r>
              <a:rPr lang="en-GB" altLang="en-US" sz="2800" dirty="0" smtClean="0"/>
              <a:t>If we start with mercy ministry it’s very difficult to 	transition to gospel ministry. Why?</a:t>
            </a:r>
          </a:p>
          <a:p>
            <a:pPr lvl="1" eaLnBrk="1" hangingPunct="1"/>
            <a:r>
              <a:rPr lang="en-GB" altLang="en-US" sz="2400" dirty="0" smtClean="0"/>
              <a:t>Mercy ministry brings applause and approval.</a:t>
            </a:r>
          </a:p>
          <a:p>
            <a:pPr lvl="1" eaLnBrk="1" hangingPunct="1"/>
            <a:r>
              <a:rPr lang="en-GB" altLang="en-US" sz="2400" dirty="0" smtClean="0"/>
              <a:t>Evangelism brings anger and disapproval. </a:t>
            </a:r>
            <a:endParaRPr lang="en-GB" altLang="en-US" sz="2400" dirty="0" smtClean="0"/>
          </a:p>
          <a:p>
            <a:pPr eaLnBrk="1" hangingPunct="1"/>
            <a:r>
              <a:rPr lang="en-GB" altLang="en-US" sz="2800" dirty="0" smtClean="0"/>
              <a:t>God’s Word calls us to plant CSA churches.</a:t>
            </a:r>
          </a:p>
          <a:p>
            <a:pPr lvl="1" eaLnBrk="1" hangingPunct="1"/>
            <a:endParaRPr lang="en-GB" altLang="en-US" sz="2400" dirty="0" smtClean="0"/>
          </a:p>
          <a:p>
            <a:pPr lvl="1" eaLnBrk="1" hangingPunct="1"/>
            <a:endParaRPr lang="en-GB" altLang="en-US" sz="2400" dirty="0" smtClean="0"/>
          </a:p>
          <a:p>
            <a:pPr eaLnBrk="1" hangingPunct="1"/>
            <a:endParaRPr lang="en-GB" alt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 calcmode="lin" valueType="num">
                                      <p:cBhvr additive="base">
                                        <p:cTn id="7"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anim calcmode="lin" valueType="num">
                                      <p:cBhvr additive="base">
                                        <p:cTn id="19"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4" end="4"/>
                                            </p:txEl>
                                          </p:spTgt>
                                        </p:tgtEl>
                                        <p:attrNameLst>
                                          <p:attrName>style.visibility</p:attrName>
                                        </p:attrNameLst>
                                      </p:cBhvr>
                                      <p:to>
                                        <p:strVal val="visible"/>
                                      </p:to>
                                    </p:set>
                                    <p:anim calcmode="lin" valueType="num">
                                      <p:cBhvr additive="base">
                                        <p:cTn id="25"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7564" y="476672"/>
            <a:ext cx="7848872" cy="5632311"/>
          </a:xfrm>
          <a:prstGeom prst="rect">
            <a:avLst/>
          </a:prstGeom>
          <a:noFill/>
        </p:spPr>
        <p:txBody>
          <a:bodyPr wrap="square" rtlCol="0">
            <a:spAutoFit/>
          </a:bodyPr>
          <a:lstStyle/>
          <a:p>
            <a:r>
              <a:rPr lang="en-US" sz="3600" dirty="0" smtClean="0"/>
              <a:t>Matthew 5:14-16</a:t>
            </a:r>
          </a:p>
          <a:p>
            <a:r>
              <a:rPr lang="en-US" sz="3600" i="1" dirty="0" smtClean="0"/>
              <a:t>	</a:t>
            </a:r>
            <a:r>
              <a:rPr lang="en-US" sz="3600" dirty="0" smtClean="0"/>
              <a:t> </a:t>
            </a:r>
            <a:r>
              <a:rPr lang="en-US" sz="3600" i="1" dirty="0" smtClean="0"/>
              <a:t>“You are the light of the world. A city set on a hill cannot be hidden. 15  Nor do people light a lamp and put it under a basket, but on a stand, and it gives light to all in the house. 16  In the same way, let your light shine before others, so that they may see your good works and give glory to your Father who is in heaven.”</a:t>
            </a:r>
            <a:endParaRPr lang="en-US" sz="36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922114"/>
          </a:xfrm>
        </p:spPr>
        <p:txBody>
          <a:bodyPr/>
          <a:lstStyle/>
          <a:p>
            <a:pPr algn="l" eaLnBrk="1" hangingPunct="1"/>
            <a:r>
              <a:rPr lang="en-GB" altLang="en-US" sz="4000" dirty="0" smtClean="0"/>
              <a:t>IV. Restoring the Biblical Model</a:t>
            </a:r>
            <a:endParaRPr lang="en-US" altLang="en-US" sz="4000" dirty="0" smtClean="0"/>
          </a:p>
        </p:txBody>
      </p:sp>
      <p:sp>
        <p:nvSpPr>
          <p:cNvPr id="7171" name="Rectangle 3"/>
          <p:cNvSpPr>
            <a:spLocks noGrp="1" noChangeArrowheads="1"/>
          </p:cNvSpPr>
          <p:nvPr>
            <p:ph type="body" idx="1"/>
          </p:nvPr>
        </p:nvSpPr>
        <p:spPr>
          <a:xfrm>
            <a:off x="457200" y="1196752"/>
            <a:ext cx="8229600" cy="4103911"/>
          </a:xfrm>
        </p:spPr>
        <p:txBody>
          <a:bodyPr/>
          <a:lstStyle/>
          <a:p>
            <a:pPr eaLnBrk="1" hangingPunct="1"/>
            <a:r>
              <a:rPr lang="en-GB" altLang="en-US" sz="2800" dirty="0" smtClean="0"/>
              <a:t>We all want the same thing: truly, biblically 	wealthy people. The question is strategy.</a:t>
            </a:r>
          </a:p>
          <a:p>
            <a:pPr eaLnBrk="1" hangingPunct="1"/>
            <a:r>
              <a:rPr lang="en-GB" altLang="en-US" sz="2800" dirty="0" smtClean="0"/>
              <a:t>If we start with mercy ministry it’s very difficult to 	transition to gospel ministry. Why?</a:t>
            </a:r>
          </a:p>
          <a:p>
            <a:pPr lvl="1" eaLnBrk="1" hangingPunct="1"/>
            <a:r>
              <a:rPr lang="en-GB" altLang="en-US" sz="2400" dirty="0" smtClean="0"/>
              <a:t>Mercy ministry brings applause and approval.</a:t>
            </a:r>
          </a:p>
          <a:p>
            <a:pPr lvl="1" eaLnBrk="1" hangingPunct="1"/>
            <a:r>
              <a:rPr lang="en-GB" altLang="en-US" sz="2400" dirty="0" smtClean="0"/>
              <a:t>Evangelism brings anger and disapproval. </a:t>
            </a:r>
            <a:endParaRPr lang="en-GB" altLang="en-US" sz="2400" dirty="0" smtClean="0"/>
          </a:p>
          <a:p>
            <a:pPr eaLnBrk="1" hangingPunct="1"/>
            <a:r>
              <a:rPr lang="en-GB" altLang="en-US" sz="2800" dirty="0" smtClean="0"/>
              <a:t>God’s Word calls us to plant CSA churches.</a:t>
            </a:r>
          </a:p>
          <a:p>
            <a:pPr eaLnBrk="1" hangingPunct="1"/>
            <a:r>
              <a:rPr lang="en-GB" altLang="en-US" sz="2800" dirty="0" smtClean="0"/>
              <a:t>What is “a city set on a hill”?</a:t>
            </a:r>
          </a:p>
          <a:p>
            <a:pPr lvl="1" eaLnBrk="1" hangingPunct="1"/>
            <a:endParaRPr lang="en-GB" altLang="en-US" sz="2400" dirty="0" smtClean="0"/>
          </a:p>
          <a:p>
            <a:pPr lvl="1" eaLnBrk="1" hangingPunct="1"/>
            <a:endParaRPr lang="en-GB" altLang="en-US" sz="2400" dirty="0" smtClean="0"/>
          </a:p>
          <a:p>
            <a:pPr eaLnBrk="1" hangingPunct="1"/>
            <a:endParaRPr lang="en-GB" altLang="en-US" sz="28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922114"/>
          </a:xfrm>
        </p:spPr>
        <p:txBody>
          <a:bodyPr/>
          <a:lstStyle/>
          <a:p>
            <a:pPr algn="l" eaLnBrk="1" hangingPunct="1"/>
            <a:r>
              <a:rPr lang="en-GB" altLang="en-US" sz="4000" dirty="0" smtClean="0"/>
              <a:t>V. Forming CSA Churches</a:t>
            </a:r>
            <a:endParaRPr lang="en-US" altLang="en-US" sz="4000" dirty="0" smtClean="0"/>
          </a:p>
        </p:txBody>
      </p:sp>
      <p:sp>
        <p:nvSpPr>
          <p:cNvPr id="7171" name="Rectangle 3"/>
          <p:cNvSpPr>
            <a:spLocks noGrp="1" noChangeArrowheads="1"/>
          </p:cNvSpPr>
          <p:nvPr>
            <p:ph type="body" idx="1"/>
          </p:nvPr>
        </p:nvSpPr>
        <p:spPr>
          <a:xfrm>
            <a:off x="457200" y="1196752"/>
            <a:ext cx="8229600" cy="4103911"/>
          </a:xfrm>
        </p:spPr>
        <p:txBody>
          <a:bodyPr/>
          <a:lstStyle/>
          <a:p>
            <a:pPr eaLnBrk="1" hangingPunct="1"/>
            <a:r>
              <a:rPr lang="en-GB" altLang="en-US" sz="2600" dirty="0" smtClean="0"/>
              <a:t>Our most pressing need is to adopt Jesus’ 	strategy and build up CSA churches.	</a:t>
            </a:r>
          </a:p>
          <a:p>
            <a:pPr lvl="1" eaLnBrk="1" hangingPunct="1"/>
            <a:endParaRPr lang="en-GB" altLang="en-US" sz="2400" dirty="0" smtClean="0"/>
          </a:p>
          <a:p>
            <a:pPr lvl="1" eaLnBrk="1" hangingPunct="1"/>
            <a:endParaRPr lang="en-GB" altLang="en-US" sz="2400" dirty="0" smtClean="0"/>
          </a:p>
          <a:p>
            <a:pPr eaLnBrk="1" hangingPunct="1"/>
            <a:endParaRPr lang="en-GB" altLang="en-US" sz="28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Brian\Documents\Summer Seminars 2015\06 Mercy Ministry\Helping chart.jpg"/>
          <p:cNvPicPr>
            <a:picLocks noChangeAspect="1" noChangeArrowheads="1"/>
          </p:cNvPicPr>
          <p:nvPr/>
        </p:nvPicPr>
        <p:blipFill>
          <a:blip r:embed="rId2" cstate="print"/>
          <a:srcRect/>
          <a:stretch>
            <a:fillRect/>
          </a:stretch>
        </p:blipFill>
        <p:spPr bwMode="auto">
          <a:xfrm>
            <a:off x="191988" y="150026"/>
            <a:ext cx="8808504" cy="5020848"/>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7564" y="476672"/>
            <a:ext cx="7848872" cy="4832092"/>
          </a:xfrm>
          <a:prstGeom prst="rect">
            <a:avLst/>
          </a:prstGeom>
          <a:noFill/>
        </p:spPr>
        <p:txBody>
          <a:bodyPr wrap="square" rtlCol="0">
            <a:spAutoFit/>
          </a:bodyPr>
          <a:lstStyle/>
          <a:p>
            <a:r>
              <a:rPr lang="en-US" sz="2800" dirty="0" smtClean="0"/>
              <a:t>The </a:t>
            </a:r>
            <a:r>
              <a:rPr lang="en-US" sz="2800" dirty="0" err="1" smtClean="0"/>
              <a:t>Belgic</a:t>
            </a:r>
            <a:r>
              <a:rPr lang="en-US" sz="2800" dirty="0" smtClean="0"/>
              <a:t> Confession 29 (1551)</a:t>
            </a:r>
          </a:p>
          <a:p>
            <a:r>
              <a:rPr lang="en-US" sz="2800" i="1" dirty="0" smtClean="0"/>
              <a:t>	</a:t>
            </a:r>
            <a:r>
              <a:rPr lang="en-US" sz="2800" dirty="0" smtClean="0"/>
              <a:t> “The marks, by which the true Church is known, are these: if the pure doctrine of the gospel is preached therein; if she maintains the pure administration of the sacraments as instituted by Christ; if church discipline is exercised in punishing of sin: in short, if all things are managed according to the pure Word of God, all things contrary thereto corrected, and Jesus Christ acknowledged as the only Head of the Church.”</a:t>
            </a:r>
            <a:endParaRPr lang="en-US" sz="2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922114"/>
          </a:xfrm>
        </p:spPr>
        <p:txBody>
          <a:bodyPr/>
          <a:lstStyle/>
          <a:p>
            <a:pPr algn="l" eaLnBrk="1" hangingPunct="1"/>
            <a:r>
              <a:rPr lang="en-GB" altLang="en-US" sz="4000" dirty="0" smtClean="0"/>
              <a:t>V. Forming CSA Churches</a:t>
            </a:r>
            <a:endParaRPr lang="en-US" altLang="en-US" sz="4000" dirty="0" smtClean="0"/>
          </a:p>
        </p:txBody>
      </p:sp>
      <p:sp>
        <p:nvSpPr>
          <p:cNvPr id="7171" name="Rectangle 3"/>
          <p:cNvSpPr>
            <a:spLocks noGrp="1" noChangeArrowheads="1"/>
          </p:cNvSpPr>
          <p:nvPr>
            <p:ph type="body" idx="1"/>
          </p:nvPr>
        </p:nvSpPr>
        <p:spPr>
          <a:xfrm>
            <a:off x="457200" y="1196752"/>
            <a:ext cx="8229600" cy="4103911"/>
          </a:xfrm>
        </p:spPr>
        <p:txBody>
          <a:bodyPr/>
          <a:lstStyle/>
          <a:p>
            <a:pPr eaLnBrk="1" hangingPunct="1"/>
            <a:r>
              <a:rPr lang="en-GB" altLang="en-US" sz="2800" dirty="0" smtClean="0"/>
              <a:t>Our most pressing need is to adopt Jesus’ 	strategy and build up CSA churches. How?</a:t>
            </a:r>
          </a:p>
          <a:p>
            <a:pPr eaLnBrk="1" hangingPunct="1"/>
            <a:r>
              <a:rPr lang="en-GB" altLang="en-US" sz="2800" dirty="0" smtClean="0"/>
              <a:t>1. The pure preaching of the Word of God.</a:t>
            </a:r>
          </a:p>
          <a:p>
            <a:pPr lvl="1" eaLnBrk="1" hangingPunct="1"/>
            <a:r>
              <a:rPr lang="en-GB" altLang="en-US" sz="2400" dirty="0" smtClean="0"/>
              <a:t>The authority of the Word</a:t>
            </a:r>
          </a:p>
          <a:p>
            <a:pPr lvl="1" eaLnBrk="1" hangingPunct="1"/>
            <a:r>
              <a:rPr lang="en-GB" altLang="en-US" sz="2400" dirty="0" smtClean="0"/>
              <a:t>The sufficiency of the Word</a:t>
            </a:r>
            <a:endParaRPr lang="en-GB" altLang="en-US" sz="2000" dirty="0" smtClean="0"/>
          </a:p>
          <a:p>
            <a:pPr eaLnBrk="1" hangingPunct="1"/>
            <a:r>
              <a:rPr lang="en-GB" altLang="en-US" sz="2800" dirty="0" smtClean="0"/>
              <a:t>2. The right administration of the Sacraments.</a:t>
            </a:r>
          </a:p>
          <a:p>
            <a:pPr lvl="1" eaLnBrk="1" hangingPunct="1"/>
            <a:r>
              <a:rPr lang="en-GB" altLang="en-US" sz="2400" dirty="0" smtClean="0"/>
              <a:t>Baptism</a:t>
            </a:r>
          </a:p>
          <a:p>
            <a:pPr lvl="1" eaLnBrk="1" hangingPunct="1"/>
            <a:r>
              <a:rPr lang="en-GB" altLang="en-US" sz="2400" dirty="0" smtClean="0"/>
              <a:t>The Lord’s Supper</a:t>
            </a:r>
          </a:p>
          <a:p>
            <a:pPr eaLnBrk="1" hangingPunct="1"/>
            <a:r>
              <a:rPr lang="en-GB" altLang="en-US" sz="2800" dirty="0" smtClean="0"/>
              <a:t>3. The exercise of church discipline.</a:t>
            </a:r>
          </a:p>
          <a:p>
            <a:pPr lvl="1" eaLnBrk="1" hangingPunct="1"/>
            <a:r>
              <a:rPr lang="en-GB" altLang="en-US" sz="2400" dirty="0" smtClean="0"/>
              <a:t>“Disciplined,” “make disciples”.</a:t>
            </a:r>
          </a:p>
          <a:p>
            <a:pPr lvl="1" eaLnBrk="1" hangingPunct="1"/>
            <a:r>
              <a:rPr lang="en-GB" altLang="en-US" sz="2400" dirty="0" smtClean="0"/>
              <a:t>Honest feedback leads to growth in discipleship</a:t>
            </a:r>
          </a:p>
          <a:p>
            <a:pPr lvl="1" eaLnBrk="1" hangingPunct="1"/>
            <a:endParaRPr lang="en-GB" altLang="en-US" sz="2400" dirty="0" smtClean="0"/>
          </a:p>
          <a:p>
            <a:pPr eaLnBrk="1" hangingPunct="1"/>
            <a:endParaRPr lang="en-GB" alt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 calcmode="lin" valueType="num">
                                      <p:cBhvr additive="base">
                                        <p:cTn id="7"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anim calcmode="lin" valueType="num">
                                      <p:cBhvr additive="base">
                                        <p:cTn id="19"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4" end="4"/>
                                            </p:txEl>
                                          </p:spTgt>
                                        </p:tgtEl>
                                        <p:attrNameLst>
                                          <p:attrName>style.visibility</p:attrName>
                                        </p:attrNameLst>
                                      </p:cBhvr>
                                      <p:to>
                                        <p:strVal val="visible"/>
                                      </p:to>
                                    </p:set>
                                    <p:anim calcmode="lin" valueType="num">
                                      <p:cBhvr additive="base">
                                        <p:cTn id="25"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171">
                                            <p:txEl>
                                              <p:pRg st="5" end="5"/>
                                            </p:txEl>
                                          </p:spTgt>
                                        </p:tgtEl>
                                        <p:attrNameLst>
                                          <p:attrName>style.visibility</p:attrName>
                                        </p:attrNameLst>
                                      </p:cBhvr>
                                      <p:to>
                                        <p:strVal val="visible"/>
                                      </p:to>
                                    </p:set>
                                    <p:anim calcmode="lin" valueType="num">
                                      <p:cBhvr additive="base">
                                        <p:cTn id="31"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 calcmode="lin" valueType="num">
                                      <p:cBhvr additive="base">
                                        <p:cTn id="37"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171">
                                            <p:txEl>
                                              <p:pRg st="7" end="7"/>
                                            </p:txEl>
                                          </p:spTgt>
                                        </p:tgtEl>
                                        <p:attrNameLst>
                                          <p:attrName>style.visibility</p:attrName>
                                        </p:attrNameLst>
                                      </p:cBhvr>
                                      <p:to>
                                        <p:strVal val="visible"/>
                                      </p:to>
                                    </p:set>
                                    <p:anim calcmode="lin" valueType="num">
                                      <p:cBhvr additive="base">
                                        <p:cTn id="43"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17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171">
                                            <p:txEl>
                                              <p:pRg st="8" end="8"/>
                                            </p:txEl>
                                          </p:spTgt>
                                        </p:tgtEl>
                                        <p:attrNameLst>
                                          <p:attrName>style.visibility</p:attrName>
                                        </p:attrNameLst>
                                      </p:cBhvr>
                                      <p:to>
                                        <p:strVal val="visible"/>
                                      </p:to>
                                    </p:set>
                                    <p:anim calcmode="lin" valueType="num">
                                      <p:cBhvr additive="base">
                                        <p:cTn id="49"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17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171">
                                            <p:txEl>
                                              <p:pRg st="9" end="9"/>
                                            </p:txEl>
                                          </p:spTgt>
                                        </p:tgtEl>
                                        <p:attrNameLst>
                                          <p:attrName>style.visibility</p:attrName>
                                        </p:attrNameLst>
                                      </p:cBhvr>
                                      <p:to>
                                        <p:strVal val="visible"/>
                                      </p:to>
                                    </p:set>
                                    <p:anim calcmode="lin" valueType="num">
                                      <p:cBhvr additive="base">
                                        <p:cTn id="55" dur="500" fill="hold"/>
                                        <p:tgtEl>
                                          <p:spTgt spid="7171">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17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922114"/>
          </a:xfrm>
        </p:spPr>
        <p:txBody>
          <a:bodyPr/>
          <a:lstStyle/>
          <a:p>
            <a:pPr algn="l" eaLnBrk="1" hangingPunct="1"/>
            <a:r>
              <a:rPr lang="en-GB" altLang="en-US" sz="4000" dirty="0" smtClean="0"/>
              <a:t>I. Development vs. Dependency</a:t>
            </a:r>
            <a:endParaRPr lang="en-US" altLang="en-US" sz="4000" dirty="0" smtClean="0"/>
          </a:p>
        </p:txBody>
      </p:sp>
      <p:sp>
        <p:nvSpPr>
          <p:cNvPr id="7171" name="Rectangle 3"/>
          <p:cNvSpPr>
            <a:spLocks noGrp="1" noChangeArrowheads="1"/>
          </p:cNvSpPr>
          <p:nvPr>
            <p:ph type="body" idx="1"/>
          </p:nvPr>
        </p:nvSpPr>
        <p:spPr>
          <a:xfrm>
            <a:off x="457200" y="1196752"/>
            <a:ext cx="8229600" cy="4103911"/>
          </a:xfrm>
        </p:spPr>
        <p:txBody>
          <a:bodyPr/>
          <a:lstStyle/>
          <a:p>
            <a:pPr eaLnBrk="1" hangingPunct="1"/>
            <a:r>
              <a:rPr lang="en-GB" altLang="en-US" sz="2800" dirty="0" smtClean="0"/>
              <a:t>“Relief</a:t>
            </a:r>
            <a:r>
              <a:rPr lang="en-GB" altLang="en-US" sz="2800" dirty="0" smtClean="0"/>
              <a:t>”</a:t>
            </a:r>
            <a:endParaRPr lang="en-GB" altLang="en-US" sz="2800" dirty="0" smtClean="0"/>
          </a:p>
          <a:p>
            <a:pPr eaLnBrk="1" hangingPunct="1"/>
            <a:r>
              <a:rPr lang="en-GB" altLang="en-US" sz="2800" dirty="0" smtClean="0"/>
              <a:t>“Recovery”</a:t>
            </a:r>
          </a:p>
          <a:p>
            <a:pPr eaLnBrk="1" hangingPunct="1"/>
            <a:r>
              <a:rPr lang="en-GB" altLang="en-US" sz="2800" dirty="0" smtClean="0"/>
              <a:t>“Development” </a:t>
            </a:r>
            <a:endParaRPr lang="en-GB" altLang="en-US" sz="2800" dirty="0" smtClean="0"/>
          </a:p>
          <a:p>
            <a:pPr lvl="1" eaLnBrk="1" hangingPunct="1"/>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922114"/>
          </a:xfrm>
        </p:spPr>
        <p:txBody>
          <a:bodyPr/>
          <a:lstStyle/>
          <a:p>
            <a:pPr algn="l" eaLnBrk="1" hangingPunct="1"/>
            <a:r>
              <a:rPr lang="en-GB" altLang="en-US" sz="4000" dirty="0" smtClean="0"/>
              <a:t>II. The Origin of Mercy Ministry</a:t>
            </a:r>
            <a:endParaRPr lang="en-US" altLang="en-US" sz="4000" dirty="0" smtClean="0"/>
          </a:p>
        </p:txBody>
      </p:sp>
      <p:sp>
        <p:nvSpPr>
          <p:cNvPr id="7171" name="Rectangle 3"/>
          <p:cNvSpPr>
            <a:spLocks noGrp="1" noChangeArrowheads="1"/>
          </p:cNvSpPr>
          <p:nvPr>
            <p:ph type="body" idx="1"/>
          </p:nvPr>
        </p:nvSpPr>
        <p:spPr>
          <a:xfrm>
            <a:off x="457200" y="1196752"/>
            <a:ext cx="8229600" cy="4103911"/>
          </a:xfrm>
        </p:spPr>
        <p:txBody>
          <a:bodyPr/>
          <a:lstStyle/>
          <a:p>
            <a:pPr eaLnBrk="1" hangingPunct="1"/>
            <a:r>
              <a:rPr lang="en-GB" altLang="en-US" sz="2800" dirty="0" smtClean="0"/>
              <a:t>The “Church Growth Movement”</a:t>
            </a:r>
            <a:endParaRPr lang="en-GB" altLang="en-US" sz="2800" dirty="0" smtClean="0"/>
          </a:p>
          <a:p>
            <a:pPr lvl="1" eaLnBrk="1" hangingPunct="1"/>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aving-Church-Growth.jpg"/>
          <p:cNvPicPr>
            <a:picLocks noChangeAspect="1"/>
          </p:cNvPicPr>
          <p:nvPr/>
        </p:nvPicPr>
        <p:blipFill>
          <a:blip r:embed="rId2" cstate="print"/>
          <a:stretch>
            <a:fillRect/>
          </a:stretch>
        </p:blipFill>
        <p:spPr>
          <a:xfrm>
            <a:off x="179512" y="224644"/>
            <a:ext cx="8748972" cy="383754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922114"/>
          </a:xfrm>
        </p:spPr>
        <p:txBody>
          <a:bodyPr/>
          <a:lstStyle/>
          <a:p>
            <a:pPr algn="l" eaLnBrk="1" hangingPunct="1"/>
            <a:r>
              <a:rPr lang="en-GB" altLang="en-US" sz="4000" dirty="0" smtClean="0"/>
              <a:t>II. The Origin of Mercy Ministry</a:t>
            </a:r>
            <a:endParaRPr lang="en-US" altLang="en-US" sz="4000" dirty="0" smtClean="0"/>
          </a:p>
        </p:txBody>
      </p:sp>
      <p:sp>
        <p:nvSpPr>
          <p:cNvPr id="7171" name="Rectangle 3"/>
          <p:cNvSpPr>
            <a:spLocks noGrp="1" noChangeArrowheads="1"/>
          </p:cNvSpPr>
          <p:nvPr>
            <p:ph type="body" idx="1"/>
          </p:nvPr>
        </p:nvSpPr>
        <p:spPr>
          <a:xfrm>
            <a:off x="457200" y="1196752"/>
            <a:ext cx="8229600" cy="4103911"/>
          </a:xfrm>
        </p:spPr>
        <p:txBody>
          <a:bodyPr/>
          <a:lstStyle/>
          <a:p>
            <a:pPr eaLnBrk="1" hangingPunct="1"/>
            <a:r>
              <a:rPr lang="en-GB" altLang="en-US" sz="2800" dirty="0" smtClean="0"/>
              <a:t>The “Church Growth Movement”</a:t>
            </a:r>
            <a:endParaRPr lang="en-GB" altLang="en-US" sz="2800" dirty="0" smtClean="0"/>
          </a:p>
          <a:p>
            <a:pPr eaLnBrk="1" hangingPunct="1"/>
            <a:r>
              <a:rPr lang="en-GB" altLang="en-US" sz="2800" dirty="0" smtClean="0"/>
              <a:t>Robert H. </a:t>
            </a:r>
            <a:r>
              <a:rPr lang="en-GB" altLang="en-US" sz="2800" dirty="0" err="1" smtClean="0"/>
              <a:t>Schuller</a:t>
            </a:r>
            <a:endParaRPr lang="en-GB" altLang="en-US" sz="2800" dirty="0" smtClean="0"/>
          </a:p>
          <a:p>
            <a:pPr eaLnBrk="1" hangingPunct="1"/>
            <a:r>
              <a:rPr lang="en-GB" altLang="en-US" sz="2800" dirty="0" smtClean="0"/>
              <a:t>“Felt Needs” </a:t>
            </a:r>
            <a:endParaRPr lang="en-GB" altLang="en-US" sz="2800" dirty="0" smtClean="0"/>
          </a:p>
          <a:p>
            <a:pPr lvl="1" eaLnBrk="1" hangingPunct="1"/>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 calcmode="lin" valueType="num">
                                      <p:cBhvr additive="base">
                                        <p:cTn id="7"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35635779224811202-robert-schuller.jpg"/>
          <p:cNvPicPr>
            <a:picLocks noChangeAspect="1"/>
          </p:cNvPicPr>
          <p:nvPr/>
        </p:nvPicPr>
        <p:blipFill>
          <a:blip r:embed="rId2" cstate="print"/>
          <a:stretch>
            <a:fillRect/>
          </a:stretch>
        </p:blipFill>
        <p:spPr>
          <a:xfrm>
            <a:off x="431540" y="188640"/>
            <a:ext cx="8131516" cy="610625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66CCFF"/>
      </a:dk1>
      <a:lt1>
        <a:srgbClr val="FFFFFF"/>
      </a:lt1>
      <a:dk2>
        <a:srgbClr val="FFFFFF"/>
      </a:dk2>
      <a:lt2>
        <a:srgbClr val="004080"/>
      </a:lt2>
      <a:accent1>
        <a:srgbClr val="FFFFFF"/>
      </a:accent1>
      <a:accent2>
        <a:srgbClr val="66CCFF"/>
      </a:accent2>
      <a:accent3>
        <a:srgbClr val="FFFFFF"/>
      </a:accent3>
      <a:accent4>
        <a:srgbClr val="56AEDA"/>
      </a:accent4>
      <a:accent5>
        <a:srgbClr val="FFFFFF"/>
      </a:accent5>
      <a:accent6>
        <a:srgbClr val="5CB9E7"/>
      </a:accent6>
      <a:hlink>
        <a:srgbClr val="CC66FF"/>
      </a:hlink>
      <a:folHlink>
        <a:srgbClr val="6666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2002</TotalTime>
  <Words>427</Words>
  <Application>Microsoft Office PowerPoint</Application>
  <PresentationFormat>On-screen Show (4:3)</PresentationFormat>
  <Paragraphs>158</Paragraphs>
  <Slides>41</Slides>
  <Notes>22</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Default Design</vt:lpstr>
      <vt:lpstr>BIBLICAL MERCY MINISTRY: Dependency or Development?</vt:lpstr>
      <vt:lpstr>Introduction</vt:lpstr>
      <vt:lpstr>I. Development vs. Dependency</vt:lpstr>
      <vt:lpstr>Slide 4</vt:lpstr>
      <vt:lpstr>I. Development vs. Dependency</vt:lpstr>
      <vt:lpstr>II. The Origin of Mercy Ministry</vt:lpstr>
      <vt:lpstr>Slide 7</vt:lpstr>
      <vt:lpstr>II. The Origin of Mercy Ministry</vt:lpstr>
      <vt:lpstr>Slide 9</vt:lpstr>
      <vt:lpstr>Slide 10</vt:lpstr>
      <vt:lpstr>Slide 11</vt:lpstr>
      <vt:lpstr>Slide 12</vt:lpstr>
      <vt:lpstr>Slide 13</vt:lpstr>
      <vt:lpstr>II. The Origin of Mercy Ministry</vt:lpstr>
      <vt:lpstr>Slide 15</vt:lpstr>
      <vt:lpstr>II. The Origin of Mercy Ministry</vt:lpstr>
      <vt:lpstr>Slide 17</vt:lpstr>
      <vt:lpstr>II. The Origin of Mercy Ministry</vt:lpstr>
      <vt:lpstr>III. “Biblical” Mercy Ministry?</vt:lpstr>
      <vt:lpstr>Slide 20</vt:lpstr>
      <vt:lpstr>Slide 21</vt:lpstr>
      <vt:lpstr>III. “Biblical” Mercy Ministry?</vt:lpstr>
      <vt:lpstr>III. “Biblical” Mercy Ministry?</vt:lpstr>
      <vt:lpstr>Slide 24</vt:lpstr>
      <vt:lpstr>III. “Biblical” Mercy Ministry?</vt:lpstr>
      <vt:lpstr>III. “Biblical” Mercy Ministry?</vt:lpstr>
      <vt:lpstr>IV. Restoring the Biblical Model</vt:lpstr>
      <vt:lpstr>Slide 28</vt:lpstr>
      <vt:lpstr>IV. Restoring the Biblical Model</vt:lpstr>
      <vt:lpstr>IV. Restoring the Biblical Model</vt:lpstr>
      <vt:lpstr>Slide 31</vt:lpstr>
      <vt:lpstr>Slide 32</vt:lpstr>
      <vt:lpstr>Slide 33</vt:lpstr>
      <vt:lpstr>IV. Restoring the Biblical Model</vt:lpstr>
      <vt:lpstr>Slide 35</vt:lpstr>
      <vt:lpstr>IV. Restoring the Biblical Model</vt:lpstr>
      <vt:lpstr>Slide 37</vt:lpstr>
      <vt:lpstr>IV. Restoring the Biblical Model</vt:lpstr>
      <vt:lpstr>V. Forming CSA Churches</vt:lpstr>
      <vt:lpstr>Slide 40</vt:lpstr>
      <vt:lpstr>V. Forming CSA Churches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Subtle Waves Template</dc:title>
  <dc:creator>Presentation Magazine</dc:creator>
  <cp:lastModifiedBy>Brian</cp:lastModifiedBy>
  <cp:revision>85</cp:revision>
  <dcterms:modified xsi:type="dcterms:W3CDTF">2015-08-26T02:33:15Z</dcterms:modified>
</cp:coreProperties>
</file>