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9"/>
  </p:notesMasterIdLst>
  <p:sldIdLst>
    <p:sldId id="691" r:id="rId2"/>
    <p:sldId id="256" r:id="rId3"/>
    <p:sldId id="666" r:id="rId4"/>
    <p:sldId id="280" r:id="rId5"/>
    <p:sldId id="284" r:id="rId6"/>
    <p:sldId id="285" r:id="rId7"/>
    <p:sldId id="599" r:id="rId8"/>
    <p:sldId id="600" r:id="rId9"/>
    <p:sldId id="286" r:id="rId10"/>
    <p:sldId id="287" r:id="rId11"/>
    <p:sldId id="288" r:id="rId12"/>
    <p:sldId id="289" r:id="rId13"/>
    <p:sldId id="642" r:id="rId14"/>
    <p:sldId id="290" r:id="rId15"/>
    <p:sldId id="291" r:id="rId16"/>
    <p:sldId id="292" r:id="rId17"/>
    <p:sldId id="293" r:id="rId18"/>
    <p:sldId id="601" r:id="rId19"/>
    <p:sldId id="678" r:id="rId20"/>
    <p:sldId id="677" r:id="rId21"/>
    <p:sldId id="643" r:id="rId22"/>
    <p:sldId id="602" r:id="rId23"/>
    <p:sldId id="603" r:id="rId24"/>
    <p:sldId id="604" r:id="rId25"/>
    <p:sldId id="605" r:id="rId26"/>
    <p:sldId id="606" r:id="rId27"/>
    <p:sldId id="613" r:id="rId28"/>
    <p:sldId id="611" r:id="rId29"/>
    <p:sldId id="612" r:id="rId30"/>
    <p:sldId id="614" r:id="rId31"/>
    <p:sldId id="615" r:id="rId32"/>
    <p:sldId id="616" r:id="rId33"/>
    <p:sldId id="617" r:id="rId34"/>
    <p:sldId id="618" r:id="rId35"/>
    <p:sldId id="634" r:id="rId36"/>
    <p:sldId id="635" r:id="rId37"/>
    <p:sldId id="636" r:id="rId38"/>
    <p:sldId id="637" r:id="rId39"/>
    <p:sldId id="638" r:id="rId40"/>
    <p:sldId id="639" r:id="rId41"/>
    <p:sldId id="619" r:id="rId42"/>
    <p:sldId id="690" r:id="rId43"/>
    <p:sldId id="620" r:id="rId44"/>
    <p:sldId id="621" r:id="rId45"/>
    <p:sldId id="622" r:id="rId46"/>
    <p:sldId id="623" r:id="rId47"/>
    <p:sldId id="624" r:id="rId48"/>
    <p:sldId id="625" r:id="rId49"/>
    <p:sldId id="626" r:id="rId50"/>
    <p:sldId id="627" r:id="rId51"/>
    <p:sldId id="628" r:id="rId52"/>
    <p:sldId id="629" r:id="rId53"/>
    <p:sldId id="630" r:id="rId54"/>
    <p:sldId id="631" r:id="rId55"/>
    <p:sldId id="632" r:id="rId56"/>
    <p:sldId id="640" r:id="rId57"/>
    <p:sldId id="633" r:id="rId58"/>
    <p:sldId id="641" r:id="rId59"/>
    <p:sldId id="679" r:id="rId60"/>
    <p:sldId id="680" r:id="rId61"/>
    <p:sldId id="683" r:id="rId62"/>
    <p:sldId id="686" r:id="rId63"/>
    <p:sldId id="687" r:id="rId64"/>
    <p:sldId id="684" r:id="rId65"/>
    <p:sldId id="685" r:id="rId66"/>
    <p:sldId id="689" r:id="rId67"/>
    <p:sldId id="688" r:id="rId6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70" d="100"/>
          <a:sy n="70" d="100"/>
        </p:scale>
        <p:origin x="738" y="72"/>
      </p:cViewPr>
      <p:guideLst/>
    </p:cSldViewPr>
  </p:slideViewPr>
  <p:outlineViewPr>
    <p:cViewPr>
      <p:scale>
        <a:sx n="33" d="100"/>
        <a:sy n="33" d="100"/>
      </p:scale>
      <p:origin x="0" y="-5700"/>
    </p:cViewPr>
  </p:outlineViewPr>
  <p:notesTextViewPr>
    <p:cViewPr>
      <p:scale>
        <a:sx n="1" d="1"/>
        <a:sy n="1" d="1"/>
      </p:scale>
      <p:origin x="0" y="0"/>
    </p:cViewPr>
  </p:notesTextViewPr>
  <p:sorterViewPr>
    <p:cViewPr>
      <p:scale>
        <a:sx n="100" d="100"/>
        <a:sy n="100" d="100"/>
      </p:scale>
      <p:origin x="0" y="-17754"/>
    </p:cViewPr>
  </p:sorter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C97CEE-C226-4751-B9CE-0CA7A495264B}" type="datetimeFigureOut">
              <a:rPr lang="en-US" smtClean="0"/>
              <a:t>7/15/2019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D36D-2063-422A-A81A-0E469F162D0E}" type="slidenum">
              <a:rPr lang="en-US" smtClean="0"/>
              <a:t>‹#›</a:t>
            </a:fld>
            <a:endParaRPr lang="en-US"/>
          </a:p>
        </p:txBody>
      </p:sp>
    </p:spTree>
    <p:extLst>
      <p:ext uri="{BB962C8B-B14F-4D97-AF65-F5344CB8AC3E}">
        <p14:creationId xmlns:p14="http://schemas.microsoft.com/office/powerpoint/2010/main" val="335536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E2D36D-2063-422A-A81A-0E469F162D0E}" type="slidenum">
              <a:rPr lang="en-US" smtClean="0"/>
              <a:t>26</a:t>
            </a:fld>
            <a:endParaRPr lang="en-US"/>
          </a:p>
        </p:txBody>
      </p:sp>
    </p:spTree>
    <p:extLst>
      <p:ext uri="{BB962C8B-B14F-4D97-AF65-F5344CB8AC3E}">
        <p14:creationId xmlns:p14="http://schemas.microsoft.com/office/powerpoint/2010/main" val="172181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7/15/2019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7/15/2019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7/15/2019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7/15/2019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7/15/2019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7/15/2019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7/15/2019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3046988"/>
          </a:xfrm>
          <a:prstGeom prst="rect">
            <a:avLst/>
          </a:prstGeom>
          <a:noFill/>
        </p:spPr>
        <p:txBody>
          <a:bodyPr wrap="square" rtlCol="0">
            <a:spAutoFit/>
          </a:bodyPr>
          <a:lstStyle/>
          <a:p>
            <a:r>
              <a:rPr lang="en-US" sz="3200" dirty="0"/>
              <a:t>	Additional seminar titles for 2019: </a:t>
            </a:r>
            <a:endParaRPr lang="en-US" sz="3200" dirty="0" smtClean="0"/>
          </a:p>
          <a:p>
            <a:endParaRPr lang="en-US" sz="3200" dirty="0"/>
          </a:p>
          <a:p>
            <a:r>
              <a:rPr lang="en-US" sz="3200" dirty="0"/>
              <a:t>Tuesday, July 9    “Ethical Systems and Ethical Anarchy”         </a:t>
            </a:r>
          </a:p>
          <a:p>
            <a:endParaRPr lang="en-US" sz="3200" dirty="0" smtClean="0"/>
          </a:p>
          <a:p>
            <a:r>
              <a:rPr lang="en-US" sz="3200" dirty="0" smtClean="0"/>
              <a:t>Tuesday</a:t>
            </a:r>
            <a:r>
              <a:rPr lang="en-US" sz="3200" dirty="0"/>
              <a:t>, July 23  “Moral Reasoning: Thinking Clearly and </a:t>
            </a:r>
            <a:r>
              <a:rPr lang="en-US" sz="3200" dirty="0" smtClean="0"/>
              <a:t>										Virtuously</a:t>
            </a:r>
            <a:r>
              <a:rPr lang="en-US" sz="3200" dirty="0"/>
              <a:t>” </a:t>
            </a:r>
            <a:r>
              <a:rPr lang="en-US" sz="2400" dirty="0"/>
              <a:t> </a:t>
            </a:r>
          </a:p>
        </p:txBody>
      </p:sp>
    </p:spTree>
    <p:extLst>
      <p:ext uri="{BB962C8B-B14F-4D97-AF65-F5344CB8AC3E}">
        <p14:creationId xmlns:p14="http://schemas.microsoft.com/office/powerpoint/2010/main" val="899885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6370975"/>
          </a:xfrm>
          <a:prstGeom prst="rect">
            <a:avLst/>
          </a:prstGeom>
          <a:noFill/>
        </p:spPr>
        <p:txBody>
          <a:bodyPr wrap="square" rtlCol="0">
            <a:spAutoFit/>
          </a:bodyPr>
          <a:lstStyle/>
          <a:p>
            <a:r>
              <a:rPr lang="en-US" sz="2400" dirty="0"/>
              <a:t>B. EPISTEMOLOGY </a:t>
            </a:r>
          </a:p>
          <a:p>
            <a:r>
              <a:rPr lang="en-US" sz="2400" dirty="0"/>
              <a:t> </a:t>
            </a:r>
          </a:p>
          <a:p>
            <a:r>
              <a:rPr lang="en-US" sz="2400" dirty="0" err="1"/>
              <a:t>Premodernism</a:t>
            </a:r>
            <a:r>
              <a:rPr lang="en-US" sz="2400" dirty="0"/>
              <a:t> (325 A.D. – 1700s A.D.)</a:t>
            </a:r>
          </a:p>
          <a:p>
            <a:r>
              <a:rPr lang="en-US" sz="2400" dirty="0"/>
              <a:t> </a:t>
            </a:r>
          </a:p>
          <a:p>
            <a:r>
              <a:rPr lang="en-US" sz="2400" dirty="0"/>
              <a:t>	In the pre-modern, Western view, God was the source of all truth, mediated through the world he made and the Scriptures. Humanity could know objective truth through these means. </a:t>
            </a:r>
            <a:endParaRPr lang="en-US" sz="2400" dirty="0" smtClean="0"/>
          </a:p>
          <a:p>
            <a:r>
              <a:rPr lang="en-US" sz="2400" dirty="0"/>
              <a:t>	</a:t>
            </a:r>
            <a:r>
              <a:rPr lang="en-US" sz="2400" dirty="0" smtClean="0"/>
              <a:t>Revelation and reason </a:t>
            </a:r>
            <a:r>
              <a:rPr lang="en-US" sz="2400" dirty="0"/>
              <a:t>lead to the knowledge of God.</a:t>
            </a:r>
          </a:p>
          <a:p>
            <a:r>
              <a:rPr lang="en-US" sz="2400" dirty="0"/>
              <a:t>  </a:t>
            </a:r>
          </a:p>
          <a:p>
            <a:pPr algn="ctr"/>
            <a:r>
              <a:rPr lang="en-US" sz="2400" dirty="0"/>
              <a:t>GOD</a:t>
            </a:r>
          </a:p>
          <a:p>
            <a:pPr algn="ctr"/>
            <a:r>
              <a:rPr lang="en-US" sz="2400" dirty="0"/>
              <a:t>|</a:t>
            </a:r>
          </a:p>
          <a:p>
            <a:pPr algn="ctr"/>
            <a:r>
              <a:rPr lang="en-US" sz="2400" dirty="0"/>
              <a:t>TRUTH</a:t>
            </a:r>
          </a:p>
          <a:p>
            <a:pPr algn="ctr"/>
            <a:r>
              <a:rPr lang="en-US" sz="2400" dirty="0"/>
              <a:t>/             \          </a:t>
            </a:r>
          </a:p>
          <a:p>
            <a:pPr algn="ctr"/>
            <a:r>
              <a:rPr lang="en-US" sz="2400" dirty="0"/>
              <a:t>NATURE	  SCRIPTURE</a:t>
            </a:r>
          </a:p>
          <a:p>
            <a:pPr algn="ctr"/>
            <a:r>
              <a:rPr lang="en-US" sz="2400" dirty="0"/>
              <a:t>\            /</a:t>
            </a:r>
          </a:p>
          <a:p>
            <a:pPr algn="ctr"/>
            <a:r>
              <a:rPr lang="en-US" sz="2400" dirty="0"/>
              <a:t>HUMANITY</a:t>
            </a:r>
          </a:p>
          <a:p>
            <a:pPr algn="ctr"/>
            <a:r>
              <a:rPr lang="en-US" sz="2400" dirty="0"/>
              <a:t> </a:t>
            </a:r>
          </a:p>
        </p:txBody>
      </p:sp>
    </p:spTree>
    <p:extLst>
      <p:ext uri="{BB962C8B-B14F-4D97-AF65-F5344CB8AC3E}">
        <p14:creationId xmlns:p14="http://schemas.microsoft.com/office/powerpoint/2010/main" val="221891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6740307"/>
          </a:xfrm>
          <a:prstGeom prst="rect">
            <a:avLst/>
          </a:prstGeom>
          <a:noFill/>
        </p:spPr>
        <p:txBody>
          <a:bodyPr wrap="square" rtlCol="0">
            <a:spAutoFit/>
          </a:bodyPr>
          <a:lstStyle/>
          <a:p>
            <a:r>
              <a:rPr lang="en-US" sz="2400" dirty="0"/>
              <a:t>B. EPISTEMOLOGY </a:t>
            </a:r>
          </a:p>
          <a:p>
            <a:r>
              <a:rPr lang="en-US" sz="2400" dirty="0"/>
              <a:t> </a:t>
            </a:r>
          </a:p>
          <a:p>
            <a:r>
              <a:rPr lang="en-US" sz="2400" dirty="0"/>
              <a:t>Modernism (1700s A.D. – 1960s A.D.)</a:t>
            </a:r>
          </a:p>
          <a:p>
            <a:r>
              <a:rPr lang="en-US" sz="2400" dirty="0"/>
              <a:t> </a:t>
            </a:r>
          </a:p>
          <a:p>
            <a:r>
              <a:rPr lang="en-US" sz="2400" dirty="0"/>
              <a:t>	In the modern, Enlightenment view, God is no longer necessary. Objective truth is still available, but is discovered by observation and reason. </a:t>
            </a:r>
            <a:endParaRPr lang="en-US" sz="2400" dirty="0" smtClean="0"/>
          </a:p>
          <a:p>
            <a:r>
              <a:rPr lang="en-US" sz="2400" dirty="0"/>
              <a:t>	</a:t>
            </a:r>
            <a:r>
              <a:rPr lang="en-US" sz="2400" dirty="0" smtClean="0"/>
              <a:t>This </a:t>
            </a:r>
            <a:r>
              <a:rPr lang="en-US" sz="2400" dirty="0"/>
              <a:t>universally recognized truth will lead to unity, peace, and progress for all. Modernism is cheerfully optimistic about the future.</a:t>
            </a:r>
          </a:p>
          <a:p>
            <a:r>
              <a:rPr lang="en-US" sz="2400" dirty="0"/>
              <a:t> </a:t>
            </a:r>
          </a:p>
          <a:p>
            <a:pPr algn="ctr"/>
            <a:r>
              <a:rPr lang="en-US" sz="2400" strike="sngStrike" dirty="0"/>
              <a:t>GOD</a:t>
            </a:r>
            <a:endParaRPr lang="en-US" sz="2400" dirty="0"/>
          </a:p>
          <a:p>
            <a:pPr algn="ctr"/>
            <a:r>
              <a:rPr lang="en-US" sz="2400" strike="sngStrike" dirty="0"/>
              <a:t>|</a:t>
            </a:r>
          </a:p>
          <a:p>
            <a:pPr algn="ctr"/>
            <a:r>
              <a:rPr lang="en-US" sz="2400" dirty="0"/>
              <a:t>TRUTH</a:t>
            </a:r>
          </a:p>
          <a:p>
            <a:pPr algn="ctr"/>
            <a:r>
              <a:rPr lang="en-US" sz="2400" dirty="0"/>
              <a:t>/            </a:t>
            </a:r>
            <a:r>
              <a:rPr lang="en-US" sz="2400" dirty="0" smtClean="0"/>
              <a:t> </a:t>
            </a:r>
            <a:r>
              <a:rPr lang="en-US" sz="2400" strike="sngStrike" dirty="0" smtClean="0"/>
              <a:t>\</a:t>
            </a:r>
            <a:r>
              <a:rPr lang="en-US" sz="2400" dirty="0" smtClean="0"/>
              <a:t>          </a:t>
            </a:r>
            <a:endParaRPr lang="en-US" sz="2400" dirty="0"/>
          </a:p>
          <a:p>
            <a:pPr algn="ctr"/>
            <a:r>
              <a:rPr lang="en-US" sz="2400" dirty="0"/>
              <a:t>NATURE	  </a:t>
            </a:r>
            <a:r>
              <a:rPr lang="en-US" sz="2400" strike="sngStrike" dirty="0"/>
              <a:t>SCRIPTURE</a:t>
            </a:r>
            <a:endParaRPr lang="en-US" sz="2400" dirty="0"/>
          </a:p>
          <a:p>
            <a:pPr algn="ctr"/>
            <a:r>
              <a:rPr lang="en-US" sz="2400" dirty="0"/>
              <a:t>\            </a:t>
            </a:r>
            <a:r>
              <a:rPr lang="en-US" sz="2400" strike="sngStrike" dirty="0"/>
              <a:t>/</a:t>
            </a:r>
          </a:p>
          <a:p>
            <a:pPr algn="ctr"/>
            <a:r>
              <a:rPr lang="en-US" sz="2400" dirty="0"/>
              <a:t>HUMANITY</a:t>
            </a:r>
          </a:p>
          <a:p>
            <a:r>
              <a:rPr lang="en-US" sz="2400" dirty="0"/>
              <a:t> </a:t>
            </a:r>
          </a:p>
          <a:p>
            <a:pPr algn="ctr"/>
            <a:r>
              <a:rPr lang="en-US" sz="2400" dirty="0"/>
              <a:t> </a:t>
            </a:r>
          </a:p>
        </p:txBody>
      </p:sp>
    </p:spTree>
    <p:extLst>
      <p:ext uri="{BB962C8B-B14F-4D97-AF65-F5344CB8AC3E}">
        <p14:creationId xmlns:p14="http://schemas.microsoft.com/office/powerpoint/2010/main" val="418963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6001643"/>
          </a:xfrm>
          <a:prstGeom prst="rect">
            <a:avLst/>
          </a:prstGeom>
          <a:noFill/>
        </p:spPr>
        <p:txBody>
          <a:bodyPr wrap="square" rtlCol="0">
            <a:spAutoFit/>
          </a:bodyPr>
          <a:lstStyle/>
          <a:p>
            <a:r>
              <a:rPr lang="en-US" sz="2400" dirty="0"/>
              <a:t>B. EPISTEMOLOGY </a:t>
            </a:r>
          </a:p>
          <a:p>
            <a:r>
              <a:rPr lang="en-US" sz="2400" dirty="0"/>
              <a:t> </a:t>
            </a:r>
          </a:p>
          <a:p>
            <a:r>
              <a:rPr lang="en-US" sz="2400" dirty="0" smtClean="0"/>
              <a:t>Postmodernism (1960s-present)</a:t>
            </a:r>
            <a:endParaRPr lang="en-US" sz="2400" dirty="0"/>
          </a:p>
          <a:p>
            <a:r>
              <a:rPr lang="en-US" sz="2400" dirty="0"/>
              <a:t> 	In the mid-1900s, some would date this shift on the death of JFK, widespread pessimism gripped the Western world. Thinkers lost the bright optimism that modernists held about attaining a universal truth that would lead to global utopia. </a:t>
            </a:r>
            <a:endParaRPr lang="en-US" sz="2400" dirty="0" smtClean="0"/>
          </a:p>
          <a:p>
            <a:r>
              <a:rPr lang="en-US" sz="2400" dirty="0" smtClean="0"/>
              <a:t>	What’s </a:t>
            </a:r>
            <a:r>
              <a:rPr lang="en-US" sz="2400" dirty="0"/>
              <a:t>more, any universal truth claims became suspect. Truth claims were used by the powerful to exploit the weak. Any universal truth claim was considered exploitative, and so was rejected. </a:t>
            </a:r>
          </a:p>
          <a:p>
            <a:r>
              <a:rPr lang="en-US" sz="2400" dirty="0"/>
              <a:t>	So there was no longer any Truth, only truths, individual truths. Truth became personal. There was no longer any objective reality. There is no “true truth” any longer, only “</a:t>
            </a:r>
            <a:r>
              <a:rPr lang="en-US" sz="2400" dirty="0" smtClean="0"/>
              <a:t>truths” or “beliefs” or “preferences.” </a:t>
            </a:r>
            <a:r>
              <a:rPr lang="en-US" sz="2400" dirty="0"/>
              <a:t>Now if nothing is really true, then nothing can really be false. And if nothing is false, then it is impossible to lie. Anything we say may be true for us, so it cannot be a lie. Reality is what you decide it to be. </a:t>
            </a:r>
            <a:r>
              <a:rPr lang="en-US" sz="2400" dirty="0" smtClean="0"/>
              <a:t>One can “self-identify” as whatever they choose to be.</a:t>
            </a:r>
          </a:p>
          <a:p>
            <a:r>
              <a:rPr lang="en-US" sz="2400" dirty="0"/>
              <a:t>	</a:t>
            </a:r>
          </a:p>
        </p:txBody>
      </p:sp>
    </p:spTree>
    <p:extLst>
      <p:ext uri="{BB962C8B-B14F-4D97-AF65-F5344CB8AC3E}">
        <p14:creationId xmlns:p14="http://schemas.microsoft.com/office/powerpoint/2010/main" val="56751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1938992"/>
          </a:xfrm>
          <a:prstGeom prst="rect">
            <a:avLst/>
          </a:prstGeom>
          <a:noFill/>
        </p:spPr>
        <p:txBody>
          <a:bodyPr wrap="square" rtlCol="0">
            <a:spAutoFit/>
          </a:bodyPr>
          <a:lstStyle/>
          <a:p>
            <a:r>
              <a:rPr lang="en-US" sz="2400" dirty="0"/>
              <a:t>B. EPISTEMOLOGY </a:t>
            </a:r>
          </a:p>
          <a:p>
            <a:r>
              <a:rPr lang="en-US" sz="2400" dirty="0"/>
              <a:t> </a:t>
            </a:r>
          </a:p>
          <a:p>
            <a:r>
              <a:rPr lang="en-US" sz="2400" dirty="0" smtClean="0"/>
              <a:t>Postmodernism (1960s-present)</a:t>
            </a:r>
            <a:endParaRPr lang="en-US" sz="2400" dirty="0"/>
          </a:p>
          <a:p>
            <a:r>
              <a:rPr lang="en-US" sz="2400" dirty="0"/>
              <a:t>	</a:t>
            </a:r>
            <a:r>
              <a:rPr lang="en-US" sz="2400" dirty="0" smtClean="0"/>
              <a:t>This </a:t>
            </a:r>
            <a:r>
              <a:rPr lang="en-US" sz="2400" dirty="0"/>
              <a:t>has led to extreme relativism and individualism. The only thing I can now rely on in a postmodern context is my self. </a:t>
            </a:r>
          </a:p>
        </p:txBody>
      </p:sp>
    </p:spTree>
    <p:extLst>
      <p:ext uri="{BB962C8B-B14F-4D97-AF65-F5344CB8AC3E}">
        <p14:creationId xmlns:p14="http://schemas.microsoft.com/office/powerpoint/2010/main" val="25819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5262979"/>
          </a:xfrm>
          <a:prstGeom prst="rect">
            <a:avLst/>
          </a:prstGeom>
          <a:noFill/>
        </p:spPr>
        <p:txBody>
          <a:bodyPr wrap="square" rtlCol="0">
            <a:spAutoFit/>
          </a:bodyPr>
          <a:lstStyle/>
          <a:p>
            <a:r>
              <a:rPr lang="en-US" sz="2400" dirty="0"/>
              <a:t>B. EPISTEMOLOGY </a:t>
            </a:r>
          </a:p>
          <a:p>
            <a:r>
              <a:rPr lang="en-US" sz="2400" dirty="0"/>
              <a:t> </a:t>
            </a:r>
          </a:p>
          <a:p>
            <a:r>
              <a:rPr lang="en-US" sz="2400" dirty="0"/>
              <a:t>Postmodernism (1960s-present)</a:t>
            </a:r>
          </a:p>
          <a:p>
            <a:r>
              <a:rPr lang="en-US" sz="2400" dirty="0"/>
              <a:t> 	So now we are left with only individual </a:t>
            </a:r>
            <a:r>
              <a:rPr lang="en-US" sz="2400" dirty="0" err="1" smtClean="0"/>
              <a:t>selfs</a:t>
            </a:r>
            <a:r>
              <a:rPr lang="en-US" sz="2400" dirty="0" smtClean="0"/>
              <a:t> </a:t>
            </a:r>
            <a:r>
              <a:rPr lang="en-US" sz="2400" dirty="0"/>
              <a:t>living in and acknowledging only their own truth and their own reality. And the result, according to one observer is that the self is now </a:t>
            </a:r>
            <a:endParaRPr lang="en-US" sz="2400" dirty="0" smtClean="0"/>
          </a:p>
          <a:p>
            <a:r>
              <a:rPr lang="en-US" sz="2400" dirty="0"/>
              <a:t>	</a:t>
            </a:r>
            <a:r>
              <a:rPr lang="en-US" sz="2400" dirty="0" smtClean="0"/>
              <a:t>“</a:t>
            </a:r>
            <a:r>
              <a:rPr lang="en-US" sz="2400" dirty="0"/>
              <a:t>shallow, </a:t>
            </a:r>
            <a:endParaRPr lang="en-US" sz="2400" dirty="0" smtClean="0"/>
          </a:p>
          <a:p>
            <a:r>
              <a:rPr lang="en-US" sz="2400" dirty="0"/>
              <a:t>	</a:t>
            </a:r>
            <a:r>
              <a:rPr lang="en-US" sz="2400" dirty="0" smtClean="0"/>
              <a:t>self-absorbed</a:t>
            </a:r>
            <a:r>
              <a:rPr lang="en-US" sz="2400" dirty="0"/>
              <a:t>, </a:t>
            </a:r>
            <a:endParaRPr lang="en-US" sz="2400" dirty="0" smtClean="0"/>
          </a:p>
          <a:p>
            <a:r>
              <a:rPr lang="en-US" sz="2400" dirty="0"/>
              <a:t>	</a:t>
            </a:r>
            <a:r>
              <a:rPr lang="en-US" sz="2400" dirty="0" smtClean="0"/>
              <a:t>elusive</a:t>
            </a:r>
            <a:r>
              <a:rPr lang="en-US" sz="2400" dirty="0"/>
              <a:t>, </a:t>
            </a:r>
            <a:endParaRPr lang="en-US" sz="2400" dirty="0" smtClean="0"/>
          </a:p>
          <a:p>
            <a:r>
              <a:rPr lang="en-US" sz="2400" dirty="0"/>
              <a:t>	</a:t>
            </a:r>
            <a:r>
              <a:rPr lang="en-US" sz="2400" dirty="0" smtClean="0"/>
              <a:t>leery </a:t>
            </a:r>
            <a:r>
              <a:rPr lang="en-US" sz="2400" dirty="0"/>
              <a:t>of commitments, </a:t>
            </a:r>
            <a:endParaRPr lang="en-US" sz="2400" dirty="0" smtClean="0"/>
          </a:p>
          <a:p>
            <a:r>
              <a:rPr lang="en-US" sz="2400" dirty="0"/>
              <a:t>	</a:t>
            </a:r>
            <a:r>
              <a:rPr lang="en-US" sz="2400" dirty="0" smtClean="0"/>
              <a:t>unattached </a:t>
            </a:r>
            <a:r>
              <a:rPr lang="en-US" sz="2400" dirty="0"/>
              <a:t>to people or place, </a:t>
            </a:r>
            <a:endParaRPr lang="en-US" sz="2400" dirty="0" smtClean="0"/>
          </a:p>
          <a:p>
            <a:r>
              <a:rPr lang="en-US" sz="2400" dirty="0"/>
              <a:t>	</a:t>
            </a:r>
            <a:r>
              <a:rPr lang="en-US" sz="2400" dirty="0" smtClean="0"/>
              <a:t>dedicated </a:t>
            </a:r>
            <a:r>
              <a:rPr lang="en-US" sz="2400" dirty="0"/>
              <a:t>to keeping all options open, </a:t>
            </a:r>
            <a:endParaRPr lang="en-US" sz="2400" dirty="0" smtClean="0"/>
          </a:p>
          <a:p>
            <a:r>
              <a:rPr lang="en-US" sz="2400" dirty="0"/>
              <a:t>	</a:t>
            </a:r>
            <a:r>
              <a:rPr lang="en-US" sz="2400" dirty="0" smtClean="0"/>
              <a:t>frequently </a:t>
            </a:r>
            <a:r>
              <a:rPr lang="en-US" sz="2400" dirty="0"/>
              <a:t>incapable of loyalty or gratitude.”</a:t>
            </a:r>
          </a:p>
          <a:p>
            <a:r>
              <a:rPr lang="en-US" sz="2400" dirty="0"/>
              <a:t>  </a:t>
            </a:r>
          </a:p>
        </p:txBody>
      </p:sp>
    </p:spTree>
    <p:extLst>
      <p:ext uri="{BB962C8B-B14F-4D97-AF65-F5344CB8AC3E}">
        <p14:creationId xmlns:p14="http://schemas.microsoft.com/office/powerpoint/2010/main" val="4227591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5262979"/>
          </a:xfrm>
          <a:prstGeom prst="rect">
            <a:avLst/>
          </a:prstGeom>
          <a:noFill/>
          <a:ln>
            <a:solidFill>
              <a:schemeClr val="accent1"/>
            </a:solidFill>
          </a:ln>
        </p:spPr>
        <p:txBody>
          <a:bodyPr wrap="square" rtlCol="0">
            <a:spAutoFit/>
          </a:bodyPr>
          <a:lstStyle/>
          <a:p>
            <a:r>
              <a:rPr lang="en-US" sz="2400" dirty="0"/>
              <a:t>B. EPISTEMOLOGY </a:t>
            </a:r>
          </a:p>
          <a:p>
            <a:r>
              <a:rPr lang="en-US" sz="2400" dirty="0"/>
              <a:t> </a:t>
            </a:r>
          </a:p>
          <a:p>
            <a:r>
              <a:rPr lang="en-US" sz="2400" dirty="0"/>
              <a:t>Postmodernism (1960s-present)</a:t>
            </a:r>
          </a:p>
          <a:p>
            <a:r>
              <a:rPr lang="en-US" sz="2400" dirty="0"/>
              <a:t> </a:t>
            </a:r>
          </a:p>
          <a:p>
            <a:pPr algn="ctr"/>
            <a:r>
              <a:rPr lang="en-US" sz="2400" strike="sngStrike" dirty="0" smtClean="0"/>
              <a:t>GOD</a:t>
            </a:r>
            <a:endParaRPr lang="en-US" sz="2400" dirty="0"/>
          </a:p>
          <a:p>
            <a:pPr algn="ctr"/>
            <a:r>
              <a:rPr lang="en-US" sz="2400" strike="sngStrike" dirty="0"/>
              <a:t>|</a:t>
            </a:r>
            <a:endParaRPr lang="en-US" sz="2400" dirty="0"/>
          </a:p>
          <a:p>
            <a:pPr algn="ctr"/>
            <a:r>
              <a:rPr lang="en-US" sz="2400" strike="sngStrike" dirty="0"/>
              <a:t>TRUTH</a:t>
            </a:r>
            <a:endParaRPr lang="en-US" sz="2400" dirty="0"/>
          </a:p>
          <a:p>
            <a:pPr algn="ctr"/>
            <a:r>
              <a:rPr lang="en-US" sz="2400" strike="sngStrike" dirty="0"/>
              <a:t>/             \          </a:t>
            </a:r>
            <a:endParaRPr lang="en-US" sz="2400" dirty="0"/>
          </a:p>
          <a:p>
            <a:pPr algn="ctr"/>
            <a:r>
              <a:rPr lang="en-US" sz="2400" strike="sngStrike" dirty="0"/>
              <a:t>NATURE	  SCRIPTURE</a:t>
            </a:r>
            <a:endParaRPr lang="en-US" sz="2400" dirty="0"/>
          </a:p>
          <a:p>
            <a:pPr algn="ctr"/>
            <a:r>
              <a:rPr lang="en-US" sz="2400" strike="sngStrike" dirty="0"/>
              <a:t>\            /</a:t>
            </a:r>
            <a:endParaRPr lang="en-US" sz="2400" dirty="0"/>
          </a:p>
          <a:p>
            <a:pPr algn="ctr"/>
            <a:r>
              <a:rPr lang="en-US" sz="2400" strike="sngStrike" dirty="0" smtClean="0"/>
              <a:t>HUMANITY</a:t>
            </a:r>
            <a:endParaRPr lang="en-US" sz="2400" dirty="0"/>
          </a:p>
          <a:p>
            <a:pPr algn="ctr"/>
            <a:r>
              <a:rPr lang="en-US" sz="2400" dirty="0"/>
              <a:t> </a:t>
            </a:r>
          </a:p>
          <a:p>
            <a:pPr algn="ctr"/>
            <a:r>
              <a:rPr lang="en-US" sz="2400" dirty="0"/>
              <a:t>the self			the self 		the self</a:t>
            </a:r>
          </a:p>
          <a:p>
            <a:pPr algn="ctr"/>
            <a:r>
              <a:rPr lang="en-US" sz="2400" dirty="0"/>
              <a:t> </a:t>
            </a:r>
          </a:p>
        </p:txBody>
      </p:sp>
      <p:sp>
        <p:nvSpPr>
          <p:cNvPr id="5" name="Oval 4"/>
          <p:cNvSpPr/>
          <p:nvPr/>
        </p:nvSpPr>
        <p:spPr>
          <a:xfrm>
            <a:off x="5640946" y="4945487"/>
            <a:ext cx="1442434" cy="693313"/>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Oval 6"/>
          <p:cNvSpPr/>
          <p:nvPr/>
        </p:nvSpPr>
        <p:spPr>
          <a:xfrm>
            <a:off x="7454721" y="4945486"/>
            <a:ext cx="1442434" cy="693313"/>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Oval 7"/>
          <p:cNvSpPr/>
          <p:nvPr/>
        </p:nvSpPr>
        <p:spPr>
          <a:xfrm>
            <a:off x="3476223" y="4945486"/>
            <a:ext cx="1442434" cy="693313"/>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60994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1938992"/>
          </a:xfrm>
          <a:prstGeom prst="rect">
            <a:avLst/>
          </a:prstGeom>
          <a:noFill/>
        </p:spPr>
        <p:txBody>
          <a:bodyPr wrap="square" rtlCol="0">
            <a:spAutoFit/>
          </a:bodyPr>
          <a:lstStyle/>
          <a:p>
            <a:r>
              <a:rPr lang="en-US" sz="2400" dirty="0"/>
              <a:t>B. EPISTEMOLOGY </a:t>
            </a:r>
          </a:p>
          <a:p>
            <a:r>
              <a:rPr lang="en-US" sz="2400" dirty="0" smtClean="0"/>
              <a:t> </a:t>
            </a:r>
          </a:p>
          <a:p>
            <a:r>
              <a:rPr lang="en-US" sz="2400" dirty="0"/>
              <a:t>	Now if morality is merely personal, if something is not right for all but only right for me, if something can be right for me but not right for you, then everything may be right which means that nothing may be wrong. </a:t>
            </a:r>
          </a:p>
        </p:txBody>
      </p:sp>
    </p:spTree>
    <p:extLst>
      <p:ext uri="{BB962C8B-B14F-4D97-AF65-F5344CB8AC3E}">
        <p14:creationId xmlns:p14="http://schemas.microsoft.com/office/powerpoint/2010/main" val="632666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3416320"/>
          </a:xfrm>
          <a:prstGeom prst="rect">
            <a:avLst/>
          </a:prstGeom>
          <a:noFill/>
        </p:spPr>
        <p:txBody>
          <a:bodyPr wrap="square" rtlCol="0">
            <a:spAutoFit/>
          </a:bodyPr>
          <a:lstStyle/>
          <a:p>
            <a:r>
              <a:rPr lang="en-US" sz="2400" dirty="0" smtClean="0"/>
              <a:t>C. VALUE </a:t>
            </a:r>
            <a:r>
              <a:rPr lang="en-US" sz="2400" dirty="0"/>
              <a:t>THEORY</a:t>
            </a:r>
          </a:p>
          <a:p>
            <a:r>
              <a:rPr lang="en-US" sz="2400" dirty="0"/>
              <a:t> </a:t>
            </a:r>
          </a:p>
          <a:p>
            <a:r>
              <a:rPr lang="en-US" sz="2400" dirty="0"/>
              <a:t>	And that means that the world of ethics is in deep trouble today, because ethics no longer has any anchor. There is no universally recognized ethic. </a:t>
            </a:r>
            <a:endParaRPr lang="en-US" sz="2400" dirty="0" smtClean="0"/>
          </a:p>
          <a:p>
            <a:r>
              <a:rPr lang="en-US" sz="2400" dirty="0"/>
              <a:t>	</a:t>
            </a:r>
            <a:r>
              <a:rPr lang="en-US" sz="2400" dirty="0" smtClean="0"/>
              <a:t>That </a:t>
            </a:r>
            <a:r>
              <a:rPr lang="en-US" sz="2400" dirty="0"/>
              <a:t>would be fine if you lived on an island all by yourself, but if there are two of you on the island, and there is no objective reality, truth, or morality between you, then it’s not going to go well. </a:t>
            </a:r>
            <a:endParaRPr lang="en-US" sz="2400" dirty="0" smtClean="0"/>
          </a:p>
          <a:p>
            <a:r>
              <a:rPr lang="en-US" sz="2400" dirty="0"/>
              <a:t>	</a:t>
            </a:r>
            <a:r>
              <a:rPr lang="en-US" sz="2400" dirty="0" smtClean="0"/>
              <a:t>And </a:t>
            </a:r>
            <a:r>
              <a:rPr lang="en-US" sz="2400" dirty="0"/>
              <a:t>there are eight billion of us on this </a:t>
            </a:r>
            <a:r>
              <a:rPr lang="en-US" sz="2400" dirty="0" smtClean="0"/>
              <a:t>island…. </a:t>
            </a:r>
            <a:endParaRPr lang="en-US" sz="2400" dirty="0"/>
          </a:p>
          <a:p>
            <a:r>
              <a:rPr lang="en-US" sz="2400" dirty="0"/>
              <a:t> </a:t>
            </a:r>
          </a:p>
        </p:txBody>
      </p:sp>
    </p:spTree>
    <p:extLst>
      <p:ext uri="{BB962C8B-B14F-4D97-AF65-F5344CB8AC3E}">
        <p14:creationId xmlns:p14="http://schemas.microsoft.com/office/powerpoint/2010/main" val="571528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1938992"/>
          </a:xfrm>
          <a:prstGeom prst="rect">
            <a:avLst/>
          </a:prstGeom>
          <a:noFill/>
        </p:spPr>
        <p:txBody>
          <a:bodyPr wrap="square" rtlCol="0">
            <a:spAutoFit/>
          </a:bodyPr>
          <a:lstStyle/>
          <a:p>
            <a:r>
              <a:rPr lang="en-US" sz="2400" dirty="0" smtClean="0"/>
              <a:t>II. CAN GOD TELL US WHAT IS RIGHT AND WRONG?</a:t>
            </a:r>
            <a:endParaRPr lang="en-US" sz="2400" dirty="0"/>
          </a:p>
          <a:p>
            <a:r>
              <a:rPr lang="en-US" sz="2400" dirty="0"/>
              <a:t> </a:t>
            </a:r>
          </a:p>
          <a:p>
            <a:r>
              <a:rPr lang="en-US" sz="2400" dirty="0" smtClean="0"/>
              <a:t>Lewis Vaughn: </a:t>
            </a:r>
            <a:r>
              <a:rPr lang="en-US" sz="2400" i="1" dirty="0" smtClean="0"/>
              <a:t>Doing Ethics: Moral Reasoning and Contemporary Issues </a:t>
            </a:r>
          </a:p>
          <a:p>
            <a:endParaRPr lang="en-US" sz="2400" i="1" dirty="0"/>
          </a:p>
          <a:p>
            <a:endParaRPr lang="en-US" sz="2400" dirty="0"/>
          </a:p>
        </p:txBody>
      </p:sp>
    </p:spTree>
    <p:extLst>
      <p:ext uri="{BB962C8B-B14F-4D97-AF65-F5344CB8AC3E}">
        <p14:creationId xmlns:p14="http://schemas.microsoft.com/office/powerpoint/2010/main" val="222163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57349" y="56277"/>
            <a:ext cx="5390866" cy="6638998"/>
          </a:xfrm>
          <a:prstGeom prst="rect">
            <a:avLst/>
          </a:prstGeom>
        </p:spPr>
      </p:pic>
    </p:spTree>
    <p:extLst>
      <p:ext uri="{BB962C8B-B14F-4D97-AF65-F5344CB8AC3E}">
        <p14:creationId xmlns:p14="http://schemas.microsoft.com/office/powerpoint/2010/main" val="1256723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7225" y="1901132"/>
            <a:ext cx="9144000" cy="1641490"/>
          </a:xfrm>
        </p:spPr>
        <p:txBody>
          <a:bodyPr>
            <a:normAutofit/>
          </a:bodyPr>
          <a:lstStyle/>
          <a:p>
            <a:r>
              <a:rPr lang="en-US" sz="5800" dirty="0" smtClean="0"/>
              <a:t>Can God Serve as the Basis for Morality?</a:t>
            </a:r>
            <a:br>
              <a:rPr lang="en-US" sz="5800" dirty="0" smtClean="0"/>
            </a:br>
            <a:r>
              <a:rPr lang="en-US" sz="4800" dirty="0" smtClean="0"/>
              <a:t>(or  </a:t>
            </a:r>
            <a:r>
              <a:rPr lang="en-US" sz="4800" i="1" dirty="0" smtClean="0"/>
              <a:t>Why Johnny Can’t Tell Right from Wrong</a:t>
            </a:r>
            <a:r>
              <a:rPr lang="en-US" sz="4800" dirty="0" smtClean="0"/>
              <a:t>)</a:t>
            </a:r>
            <a:endParaRPr lang="en-US" sz="4800" dirty="0"/>
          </a:p>
        </p:txBody>
      </p:sp>
      <p:sp>
        <p:nvSpPr>
          <p:cNvPr id="3" name="Subtitle 2"/>
          <p:cNvSpPr>
            <a:spLocks noGrp="1"/>
          </p:cNvSpPr>
          <p:nvPr>
            <p:ph type="subTitle" idx="1"/>
          </p:nvPr>
        </p:nvSpPr>
        <p:spPr>
          <a:xfrm>
            <a:off x="2261315" y="4441350"/>
            <a:ext cx="9144000" cy="754025"/>
          </a:xfrm>
        </p:spPr>
        <p:txBody>
          <a:bodyPr/>
          <a:lstStyle/>
          <a:p>
            <a:r>
              <a:rPr lang="en-US" dirty="0" smtClean="0"/>
              <a:t>Dr. Brian Janssen</a:t>
            </a:r>
            <a:endParaRPr lang="en-US" dirty="0"/>
          </a:p>
        </p:txBody>
      </p:sp>
    </p:spTree>
    <p:extLst>
      <p:ext uri="{BB962C8B-B14F-4D97-AF65-F5344CB8AC3E}">
        <p14:creationId xmlns:p14="http://schemas.microsoft.com/office/powerpoint/2010/main" val="924361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3785652"/>
          </a:xfrm>
          <a:prstGeom prst="rect">
            <a:avLst/>
          </a:prstGeom>
          <a:noFill/>
        </p:spPr>
        <p:txBody>
          <a:bodyPr wrap="square" rtlCol="0">
            <a:spAutoFit/>
          </a:bodyPr>
          <a:lstStyle/>
          <a:p>
            <a:r>
              <a:rPr lang="en-US" sz="2400" dirty="0" smtClean="0"/>
              <a:t>II. CAN GOD TELL US WHAT IS RIGHT AND WRONG?</a:t>
            </a:r>
            <a:endParaRPr lang="en-US" sz="2400" dirty="0"/>
          </a:p>
          <a:p>
            <a:r>
              <a:rPr lang="en-US" sz="2400" dirty="0"/>
              <a:t> </a:t>
            </a:r>
          </a:p>
          <a:p>
            <a:r>
              <a:rPr lang="en-US" sz="2400" dirty="0" smtClean="0"/>
              <a:t>Lewis Vaughn: </a:t>
            </a:r>
            <a:r>
              <a:rPr lang="en-US" sz="2400" i="1" dirty="0" smtClean="0"/>
              <a:t>Doing Ethics: Moral Reasoning and Contemporary Issues </a:t>
            </a:r>
          </a:p>
          <a:p>
            <a:endParaRPr lang="en-US" sz="2400" i="1" dirty="0"/>
          </a:p>
          <a:p>
            <a:r>
              <a:rPr lang="en-US" sz="2400" i="1" dirty="0" smtClean="0"/>
              <a:t>	</a:t>
            </a:r>
            <a:r>
              <a:rPr lang="en-US" sz="2400" dirty="0" smtClean="0"/>
              <a:t>Chapter 1: Can God serve as the basis for ethics? </a:t>
            </a:r>
          </a:p>
          <a:p>
            <a:endParaRPr lang="en-US" sz="2400" dirty="0"/>
          </a:p>
          <a:p>
            <a:r>
              <a:rPr lang="en-US" sz="2400" dirty="0" smtClean="0"/>
              <a:t>As a Christian your answer would be “Of course!”</a:t>
            </a:r>
          </a:p>
          <a:p>
            <a:r>
              <a:rPr lang="en-US" sz="2400" dirty="0" smtClean="0"/>
              <a:t>The God who made all things (including you) would be the only basis for truth including good and bad, right and wrong.</a:t>
            </a:r>
          </a:p>
          <a:p>
            <a:endParaRPr lang="en-US" sz="2400" dirty="0"/>
          </a:p>
        </p:txBody>
      </p:sp>
    </p:spTree>
    <p:extLst>
      <p:ext uri="{BB962C8B-B14F-4D97-AF65-F5344CB8AC3E}">
        <p14:creationId xmlns:p14="http://schemas.microsoft.com/office/powerpoint/2010/main" val="160794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4893647"/>
          </a:xfrm>
          <a:prstGeom prst="rect">
            <a:avLst/>
          </a:prstGeom>
          <a:noFill/>
        </p:spPr>
        <p:txBody>
          <a:bodyPr wrap="square" rtlCol="0">
            <a:spAutoFit/>
          </a:bodyPr>
          <a:lstStyle/>
          <a:p>
            <a:r>
              <a:rPr lang="en-US" sz="2400" dirty="0" smtClean="0"/>
              <a:t>II. CAN GOD TELL US WHAT IS RIGHT AND WRONG?</a:t>
            </a:r>
            <a:endParaRPr lang="en-US" sz="2400" dirty="0"/>
          </a:p>
          <a:p>
            <a:r>
              <a:rPr lang="en-US" sz="2400" dirty="0"/>
              <a:t> </a:t>
            </a:r>
          </a:p>
          <a:p>
            <a:r>
              <a:rPr lang="en-US" sz="2400" dirty="0"/>
              <a:t>	But not so fast. Is it logical? Is it reasonable? Is there any logical disqualification of God serving as the basis for morality? </a:t>
            </a:r>
            <a:endParaRPr lang="en-US" sz="2400" dirty="0" smtClean="0"/>
          </a:p>
          <a:p>
            <a:r>
              <a:rPr lang="en-US" sz="2400" dirty="0"/>
              <a:t>	</a:t>
            </a:r>
            <a:r>
              <a:rPr lang="en-US" sz="2400" dirty="0" smtClean="0"/>
              <a:t>Can </a:t>
            </a:r>
            <a:r>
              <a:rPr lang="en-US" sz="2400" dirty="0"/>
              <a:t>someone make a tight, rational argument to prove that God cannot be the basis for morality? </a:t>
            </a:r>
            <a:endParaRPr lang="en-US" sz="2400" dirty="0" smtClean="0"/>
          </a:p>
          <a:p>
            <a:r>
              <a:rPr lang="en-US" sz="2400" dirty="0"/>
              <a:t>	</a:t>
            </a:r>
            <a:r>
              <a:rPr lang="en-US" sz="2400" dirty="0" smtClean="0"/>
              <a:t>It is </a:t>
            </a:r>
            <a:r>
              <a:rPr lang="en-US" sz="2400" dirty="0"/>
              <a:t>the position of the author that such an airtight case could be made, that </a:t>
            </a:r>
            <a:r>
              <a:rPr lang="en-US" sz="2400" dirty="0" smtClean="0"/>
              <a:t>it is logically </a:t>
            </a:r>
            <a:r>
              <a:rPr lang="en-US" sz="2400" dirty="0"/>
              <a:t>inconsistent, nonsensical to look to God as the basis for determining what was good or bad, right or wrong. </a:t>
            </a:r>
            <a:endParaRPr lang="en-US" sz="2400" dirty="0" smtClean="0"/>
          </a:p>
          <a:p>
            <a:r>
              <a:rPr lang="en-US" sz="2400" dirty="0"/>
              <a:t>	</a:t>
            </a:r>
            <a:r>
              <a:rPr lang="en-US" sz="2400" dirty="0" smtClean="0"/>
              <a:t>However</a:t>
            </a:r>
            <a:r>
              <a:rPr lang="en-US" sz="2400" dirty="0"/>
              <a:t>, the author </a:t>
            </a:r>
            <a:r>
              <a:rPr lang="en-US" sz="2400" dirty="0" smtClean="0"/>
              <a:t>is </a:t>
            </a:r>
            <a:r>
              <a:rPr lang="en-US" sz="2400" dirty="0"/>
              <a:t>quite certain that we still </a:t>
            </a:r>
            <a:r>
              <a:rPr lang="en-US" sz="2400" dirty="0" smtClean="0"/>
              <a:t>can </a:t>
            </a:r>
            <a:r>
              <a:rPr lang="en-US" sz="2400" dirty="0"/>
              <a:t>find some objective, universal standard for good and bad, right and wrong, not through religion, but through reason. </a:t>
            </a:r>
          </a:p>
          <a:p>
            <a:r>
              <a:rPr lang="en-US" sz="2400" dirty="0"/>
              <a:t> </a:t>
            </a:r>
          </a:p>
        </p:txBody>
      </p:sp>
    </p:spTree>
    <p:extLst>
      <p:ext uri="{BB962C8B-B14F-4D97-AF65-F5344CB8AC3E}">
        <p14:creationId xmlns:p14="http://schemas.microsoft.com/office/powerpoint/2010/main" val="1613405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2677656"/>
          </a:xfrm>
          <a:prstGeom prst="rect">
            <a:avLst/>
          </a:prstGeom>
          <a:noFill/>
        </p:spPr>
        <p:txBody>
          <a:bodyPr wrap="square" rtlCol="0">
            <a:spAutoFit/>
          </a:bodyPr>
          <a:lstStyle/>
          <a:p>
            <a:r>
              <a:rPr lang="en-US" sz="2400" dirty="0"/>
              <a:t>II. CAN GOD TELL US WHAT IS RIGHT AND WRONG?</a:t>
            </a:r>
          </a:p>
          <a:p>
            <a:endParaRPr lang="en-US" sz="2400" dirty="0" smtClean="0"/>
          </a:p>
          <a:p>
            <a:r>
              <a:rPr lang="en-US" sz="2400" dirty="0" smtClean="0"/>
              <a:t>Which worldview does this represent:</a:t>
            </a:r>
          </a:p>
          <a:p>
            <a:r>
              <a:rPr lang="en-US" sz="2400" dirty="0"/>
              <a:t>	</a:t>
            </a:r>
            <a:endParaRPr lang="en-US" sz="2400" dirty="0" smtClean="0"/>
          </a:p>
          <a:p>
            <a:r>
              <a:rPr lang="en-US" sz="2400" dirty="0"/>
              <a:t>	</a:t>
            </a:r>
            <a:r>
              <a:rPr lang="en-US" sz="2400" dirty="0" smtClean="0"/>
              <a:t>	Pre-modern?</a:t>
            </a:r>
          </a:p>
          <a:p>
            <a:r>
              <a:rPr lang="en-US" sz="2400" dirty="0"/>
              <a:t>	</a:t>
            </a:r>
            <a:r>
              <a:rPr lang="en-US" sz="2400" dirty="0" smtClean="0"/>
              <a:t>	Modern?</a:t>
            </a:r>
          </a:p>
          <a:p>
            <a:r>
              <a:rPr lang="en-US" sz="2400" dirty="0"/>
              <a:t>	</a:t>
            </a:r>
            <a:r>
              <a:rPr lang="en-US" sz="2400" dirty="0" smtClean="0"/>
              <a:t>	Postmodern?</a:t>
            </a:r>
            <a:endParaRPr lang="en-US" sz="2400" dirty="0"/>
          </a:p>
        </p:txBody>
      </p:sp>
    </p:spTree>
    <p:extLst>
      <p:ext uri="{BB962C8B-B14F-4D97-AF65-F5344CB8AC3E}">
        <p14:creationId xmlns:p14="http://schemas.microsoft.com/office/powerpoint/2010/main" val="77251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4154984"/>
          </a:xfrm>
          <a:prstGeom prst="rect">
            <a:avLst/>
          </a:prstGeom>
          <a:noFill/>
        </p:spPr>
        <p:txBody>
          <a:bodyPr wrap="square" rtlCol="0">
            <a:spAutoFit/>
          </a:bodyPr>
          <a:lstStyle/>
          <a:p>
            <a:r>
              <a:rPr lang="en-US" sz="2400" dirty="0" smtClean="0"/>
              <a:t>Pre-modernism </a:t>
            </a:r>
            <a:r>
              <a:rPr lang="en-US" sz="2400" dirty="0"/>
              <a:t>(325 A.D. – 1700s A.D</a:t>
            </a:r>
            <a:r>
              <a:rPr lang="en-US" sz="2400" dirty="0" smtClean="0"/>
              <a:t>.)?</a:t>
            </a:r>
            <a:endParaRPr lang="en-US" sz="2400" dirty="0"/>
          </a:p>
          <a:p>
            <a:r>
              <a:rPr lang="en-US" sz="2400" dirty="0"/>
              <a:t> </a:t>
            </a:r>
          </a:p>
          <a:p>
            <a:endParaRPr lang="en-US" sz="2400" dirty="0"/>
          </a:p>
          <a:p>
            <a:pPr algn="ctr"/>
            <a:r>
              <a:rPr lang="en-US" sz="2400" dirty="0"/>
              <a:t>GOD</a:t>
            </a:r>
          </a:p>
          <a:p>
            <a:pPr algn="ctr"/>
            <a:r>
              <a:rPr lang="en-US" sz="2400" dirty="0"/>
              <a:t>|</a:t>
            </a:r>
          </a:p>
          <a:p>
            <a:pPr algn="ctr"/>
            <a:r>
              <a:rPr lang="en-US" sz="2400" dirty="0"/>
              <a:t>TRUTH</a:t>
            </a:r>
          </a:p>
          <a:p>
            <a:pPr algn="ctr"/>
            <a:r>
              <a:rPr lang="en-US" sz="2400" dirty="0"/>
              <a:t>/             \          </a:t>
            </a:r>
          </a:p>
          <a:p>
            <a:pPr algn="ctr"/>
            <a:r>
              <a:rPr lang="en-US" sz="2400" dirty="0"/>
              <a:t>NATURE	  SCRIPTURE</a:t>
            </a:r>
          </a:p>
          <a:p>
            <a:pPr algn="ctr"/>
            <a:r>
              <a:rPr lang="en-US" sz="2400" dirty="0"/>
              <a:t>\            /</a:t>
            </a:r>
          </a:p>
          <a:p>
            <a:pPr algn="ctr"/>
            <a:r>
              <a:rPr lang="en-US" sz="2400" dirty="0"/>
              <a:t>HUMANITY</a:t>
            </a:r>
          </a:p>
          <a:p>
            <a:pPr algn="ctr"/>
            <a:r>
              <a:rPr lang="en-US" sz="2400" dirty="0"/>
              <a:t> </a:t>
            </a:r>
          </a:p>
        </p:txBody>
      </p:sp>
    </p:spTree>
    <p:extLst>
      <p:ext uri="{BB962C8B-B14F-4D97-AF65-F5344CB8AC3E}">
        <p14:creationId xmlns:p14="http://schemas.microsoft.com/office/powerpoint/2010/main" val="4631346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4524315"/>
          </a:xfrm>
          <a:prstGeom prst="rect">
            <a:avLst/>
          </a:prstGeom>
          <a:noFill/>
        </p:spPr>
        <p:txBody>
          <a:bodyPr wrap="square" rtlCol="0">
            <a:spAutoFit/>
          </a:bodyPr>
          <a:lstStyle/>
          <a:p>
            <a:r>
              <a:rPr lang="en-US" sz="2400" dirty="0" smtClean="0"/>
              <a:t>Modernism </a:t>
            </a:r>
            <a:r>
              <a:rPr lang="en-US" sz="2400" dirty="0"/>
              <a:t>(1700s A.D. – 1960s A.D</a:t>
            </a:r>
            <a:r>
              <a:rPr lang="en-US" sz="2400" dirty="0" smtClean="0"/>
              <a:t>.)?</a:t>
            </a:r>
            <a:endParaRPr lang="en-US" sz="2400" dirty="0"/>
          </a:p>
          <a:p>
            <a:r>
              <a:rPr lang="en-US" sz="2400" dirty="0"/>
              <a:t> </a:t>
            </a:r>
          </a:p>
          <a:p>
            <a:r>
              <a:rPr lang="en-US" sz="2400" dirty="0"/>
              <a:t> </a:t>
            </a:r>
          </a:p>
          <a:p>
            <a:pPr algn="ctr"/>
            <a:r>
              <a:rPr lang="en-US" sz="2400" strike="sngStrike" dirty="0"/>
              <a:t>GOD</a:t>
            </a:r>
            <a:endParaRPr lang="en-US" sz="2400" dirty="0"/>
          </a:p>
          <a:p>
            <a:pPr algn="ctr"/>
            <a:r>
              <a:rPr lang="en-US" sz="2400" strike="sngStrike" dirty="0"/>
              <a:t>|</a:t>
            </a:r>
          </a:p>
          <a:p>
            <a:pPr algn="ctr"/>
            <a:r>
              <a:rPr lang="en-US" sz="2400" dirty="0"/>
              <a:t>TRUTH</a:t>
            </a:r>
          </a:p>
          <a:p>
            <a:pPr algn="ctr"/>
            <a:r>
              <a:rPr lang="en-US" sz="2400" dirty="0"/>
              <a:t>/            </a:t>
            </a:r>
            <a:r>
              <a:rPr lang="en-US" sz="2400" dirty="0" smtClean="0"/>
              <a:t> </a:t>
            </a:r>
            <a:r>
              <a:rPr lang="en-US" sz="2400" strike="sngStrike" dirty="0" smtClean="0"/>
              <a:t>\</a:t>
            </a:r>
            <a:r>
              <a:rPr lang="en-US" sz="2400" dirty="0" smtClean="0"/>
              <a:t>          </a:t>
            </a:r>
            <a:endParaRPr lang="en-US" sz="2400" dirty="0"/>
          </a:p>
          <a:p>
            <a:pPr algn="ctr"/>
            <a:r>
              <a:rPr lang="en-US" sz="2400" dirty="0"/>
              <a:t>NATURE	  </a:t>
            </a:r>
            <a:r>
              <a:rPr lang="en-US" sz="2400" strike="sngStrike" dirty="0"/>
              <a:t>SCRIPTURE</a:t>
            </a:r>
            <a:endParaRPr lang="en-US" sz="2400" dirty="0"/>
          </a:p>
          <a:p>
            <a:pPr algn="ctr"/>
            <a:r>
              <a:rPr lang="en-US" sz="2400" dirty="0"/>
              <a:t>\            </a:t>
            </a:r>
            <a:r>
              <a:rPr lang="en-US" sz="2400" strike="sngStrike" dirty="0"/>
              <a:t>/</a:t>
            </a:r>
          </a:p>
          <a:p>
            <a:pPr algn="ctr"/>
            <a:r>
              <a:rPr lang="en-US" sz="2400" dirty="0"/>
              <a:t>HUMANITY</a:t>
            </a:r>
          </a:p>
          <a:p>
            <a:r>
              <a:rPr lang="en-US" sz="2400" dirty="0"/>
              <a:t> </a:t>
            </a:r>
          </a:p>
          <a:p>
            <a:pPr algn="ctr"/>
            <a:r>
              <a:rPr lang="en-US" sz="2400" dirty="0"/>
              <a:t> </a:t>
            </a:r>
          </a:p>
        </p:txBody>
      </p:sp>
    </p:spTree>
    <p:extLst>
      <p:ext uri="{BB962C8B-B14F-4D97-AF65-F5344CB8AC3E}">
        <p14:creationId xmlns:p14="http://schemas.microsoft.com/office/powerpoint/2010/main" val="18820177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8642" y="1416677"/>
            <a:ext cx="10444766" cy="4524315"/>
          </a:xfrm>
          <a:prstGeom prst="rect">
            <a:avLst/>
          </a:prstGeom>
          <a:noFill/>
          <a:ln>
            <a:solidFill>
              <a:schemeClr val="accent1"/>
            </a:solidFill>
          </a:ln>
        </p:spPr>
        <p:txBody>
          <a:bodyPr wrap="square" rtlCol="0">
            <a:spAutoFit/>
          </a:bodyPr>
          <a:lstStyle/>
          <a:p>
            <a:r>
              <a:rPr lang="en-US" sz="2400" dirty="0" smtClean="0"/>
              <a:t>Postmodernism </a:t>
            </a:r>
            <a:r>
              <a:rPr lang="en-US" sz="2400" dirty="0"/>
              <a:t>(1960s-present</a:t>
            </a:r>
            <a:r>
              <a:rPr lang="en-US" sz="2400" dirty="0" smtClean="0"/>
              <a:t>)?</a:t>
            </a:r>
            <a:endParaRPr lang="en-US" sz="2400" dirty="0"/>
          </a:p>
          <a:p>
            <a:r>
              <a:rPr lang="en-US" sz="2400" dirty="0"/>
              <a:t> </a:t>
            </a:r>
          </a:p>
          <a:p>
            <a:pPr algn="ctr"/>
            <a:r>
              <a:rPr lang="en-US" sz="2400" strike="sngStrike" dirty="0" smtClean="0"/>
              <a:t>GOD</a:t>
            </a:r>
            <a:endParaRPr lang="en-US" sz="2400" dirty="0"/>
          </a:p>
          <a:p>
            <a:pPr algn="ctr"/>
            <a:r>
              <a:rPr lang="en-US" sz="2400" strike="sngStrike" dirty="0"/>
              <a:t>|</a:t>
            </a:r>
            <a:endParaRPr lang="en-US" sz="2400" dirty="0"/>
          </a:p>
          <a:p>
            <a:pPr algn="ctr"/>
            <a:r>
              <a:rPr lang="en-US" sz="2400" strike="sngStrike" dirty="0"/>
              <a:t>TRUTH</a:t>
            </a:r>
            <a:endParaRPr lang="en-US" sz="2400" dirty="0"/>
          </a:p>
          <a:p>
            <a:pPr algn="ctr"/>
            <a:r>
              <a:rPr lang="en-US" sz="2400" strike="sngStrike" dirty="0"/>
              <a:t>/             \          </a:t>
            </a:r>
            <a:endParaRPr lang="en-US" sz="2400" dirty="0"/>
          </a:p>
          <a:p>
            <a:pPr algn="ctr"/>
            <a:r>
              <a:rPr lang="en-US" sz="2400" strike="sngStrike" dirty="0"/>
              <a:t>NATURE	  SCRIPTURE</a:t>
            </a:r>
            <a:endParaRPr lang="en-US" sz="2400" dirty="0"/>
          </a:p>
          <a:p>
            <a:pPr algn="ctr"/>
            <a:r>
              <a:rPr lang="en-US" sz="2400" strike="sngStrike" dirty="0"/>
              <a:t>\            /</a:t>
            </a:r>
            <a:endParaRPr lang="en-US" sz="2400" dirty="0"/>
          </a:p>
          <a:p>
            <a:pPr algn="ctr"/>
            <a:r>
              <a:rPr lang="en-US" sz="2400" strike="sngStrike" dirty="0" smtClean="0"/>
              <a:t>HUMANITY</a:t>
            </a:r>
            <a:endParaRPr lang="en-US" sz="2400" dirty="0"/>
          </a:p>
          <a:p>
            <a:pPr algn="ctr"/>
            <a:r>
              <a:rPr lang="en-US" sz="2400" dirty="0"/>
              <a:t> </a:t>
            </a:r>
          </a:p>
          <a:p>
            <a:pPr algn="ctr"/>
            <a:r>
              <a:rPr lang="en-US" sz="2400" dirty="0"/>
              <a:t>the self			the self 		the self</a:t>
            </a:r>
          </a:p>
          <a:p>
            <a:pPr algn="ctr"/>
            <a:r>
              <a:rPr lang="en-US" sz="2400" dirty="0"/>
              <a:t> </a:t>
            </a:r>
          </a:p>
        </p:txBody>
      </p:sp>
      <p:sp>
        <p:nvSpPr>
          <p:cNvPr id="5" name="Oval 4"/>
          <p:cNvSpPr/>
          <p:nvPr/>
        </p:nvSpPr>
        <p:spPr>
          <a:xfrm>
            <a:off x="5640946" y="4945487"/>
            <a:ext cx="1442434" cy="693313"/>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Oval 6"/>
          <p:cNvSpPr/>
          <p:nvPr/>
        </p:nvSpPr>
        <p:spPr>
          <a:xfrm>
            <a:off x="7454721" y="4945486"/>
            <a:ext cx="1442434" cy="693313"/>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Oval 7"/>
          <p:cNvSpPr/>
          <p:nvPr/>
        </p:nvSpPr>
        <p:spPr>
          <a:xfrm>
            <a:off x="3476223" y="4945486"/>
            <a:ext cx="1442434" cy="693313"/>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7428745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3416320"/>
          </a:xfrm>
          <a:prstGeom prst="rect">
            <a:avLst/>
          </a:prstGeom>
          <a:noFill/>
        </p:spPr>
        <p:txBody>
          <a:bodyPr wrap="square" rtlCol="0">
            <a:spAutoFit/>
          </a:bodyPr>
          <a:lstStyle/>
          <a:p>
            <a:r>
              <a:rPr lang="en-US" sz="2400" dirty="0"/>
              <a:t>II. CAN GOD TELL US WHAT IS RIGHT AND WRONG?</a:t>
            </a:r>
          </a:p>
          <a:p>
            <a:endParaRPr lang="en-US" sz="2400" dirty="0"/>
          </a:p>
          <a:p>
            <a:r>
              <a:rPr lang="en-US" sz="2400" dirty="0" smtClean="0"/>
              <a:t>The author has clearly identified himself as coming from a </a:t>
            </a:r>
          </a:p>
          <a:p>
            <a:r>
              <a:rPr lang="en-US" sz="2400" dirty="0"/>
              <a:t>	</a:t>
            </a:r>
            <a:r>
              <a:rPr lang="en-US" sz="2400" dirty="0" smtClean="0"/>
              <a:t>MODERN</a:t>
            </a:r>
            <a:r>
              <a:rPr lang="en-US" sz="2400" dirty="0"/>
              <a:t> </a:t>
            </a:r>
            <a:r>
              <a:rPr lang="en-US" sz="2400" dirty="0" smtClean="0"/>
              <a:t>worldview,</a:t>
            </a:r>
          </a:p>
          <a:p>
            <a:endParaRPr lang="en-US" sz="2400" dirty="0" smtClean="0"/>
          </a:p>
          <a:p>
            <a:r>
              <a:rPr lang="en-US" sz="2400" dirty="0"/>
              <a:t>	</a:t>
            </a:r>
            <a:r>
              <a:rPr lang="en-US" sz="2400" dirty="0" smtClean="0"/>
              <a:t>not a premodern or postmodern worldview. </a:t>
            </a:r>
          </a:p>
          <a:p>
            <a:endParaRPr lang="en-US" sz="2400" dirty="0"/>
          </a:p>
          <a:p>
            <a:r>
              <a:rPr lang="en-US" sz="2400" dirty="0" smtClean="0"/>
              <a:t>He is quite certain that we can find objective morality through nature and reason, not through appealing to God or any divine revelation. </a:t>
            </a:r>
          </a:p>
        </p:txBody>
      </p:sp>
    </p:spTree>
    <p:extLst>
      <p:ext uri="{BB962C8B-B14F-4D97-AF65-F5344CB8AC3E}">
        <p14:creationId xmlns:p14="http://schemas.microsoft.com/office/powerpoint/2010/main" val="270272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2308324"/>
          </a:xfrm>
          <a:prstGeom prst="rect">
            <a:avLst/>
          </a:prstGeom>
          <a:noFill/>
        </p:spPr>
        <p:txBody>
          <a:bodyPr wrap="square" rtlCol="0">
            <a:spAutoFit/>
          </a:bodyPr>
          <a:lstStyle/>
          <a:p>
            <a:r>
              <a:rPr lang="en-US" sz="2400" dirty="0"/>
              <a:t>II. CAN GOD TELL US WHAT IS RIGHT AND WRONG?</a:t>
            </a:r>
          </a:p>
          <a:p>
            <a:endParaRPr lang="en-US" sz="2400" dirty="0" smtClean="0"/>
          </a:p>
          <a:p>
            <a:r>
              <a:rPr lang="en-US" sz="2400" dirty="0" smtClean="0"/>
              <a:t>	Professor Vaughn </a:t>
            </a:r>
            <a:r>
              <a:rPr lang="en-US" sz="2400" dirty="0"/>
              <a:t>acknowledges that many people are religious and that they do look to religion as the basis of the morality. He probably understates the case. The great majority of the people of the world are religious in some sense. Not all of these faithfully practice their religion</a:t>
            </a:r>
            <a:r>
              <a:rPr lang="en-US" sz="2400" dirty="0" smtClean="0"/>
              <a:t>, but </a:t>
            </a:r>
            <a:r>
              <a:rPr lang="en-US" sz="2400" dirty="0"/>
              <a:t>it is a large majority. </a:t>
            </a:r>
          </a:p>
        </p:txBody>
      </p:sp>
    </p:spTree>
    <p:extLst>
      <p:ext uri="{BB962C8B-B14F-4D97-AF65-F5344CB8AC3E}">
        <p14:creationId xmlns:p14="http://schemas.microsoft.com/office/powerpoint/2010/main" val="2634985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religions of the world 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906" y="0"/>
            <a:ext cx="10889660" cy="704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55004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5262979"/>
          </a:xfrm>
          <a:prstGeom prst="rect">
            <a:avLst/>
          </a:prstGeom>
          <a:noFill/>
        </p:spPr>
        <p:txBody>
          <a:bodyPr wrap="square" rtlCol="0">
            <a:spAutoFit/>
          </a:bodyPr>
          <a:lstStyle/>
          <a:p>
            <a:r>
              <a:rPr lang="en-US" sz="2400" dirty="0"/>
              <a:t>II. CAN GOD TELL US WHAT IS RIGHT AND WRONG?</a:t>
            </a:r>
          </a:p>
          <a:p>
            <a:endParaRPr lang="en-US" sz="2400" dirty="0"/>
          </a:p>
          <a:p>
            <a:r>
              <a:rPr lang="en-US" sz="2400" dirty="0" smtClean="0"/>
              <a:t>So </a:t>
            </a:r>
            <a:r>
              <a:rPr lang="en-US" sz="2400" dirty="0"/>
              <a:t>roughly 13-15 % of the world’s population is non-religious, while about 30% of the world is Christian and 20% of the world is Muslim. This doesn’t prove anything, except to say that the great majority of the world </a:t>
            </a:r>
            <a:r>
              <a:rPr lang="en-US" sz="2400" dirty="0" smtClean="0"/>
              <a:t>(85%) </a:t>
            </a:r>
            <a:r>
              <a:rPr lang="en-US" sz="2400" dirty="0"/>
              <a:t>is religious in some way. But Mr. Vaughn suggests that religion cannot be the basis for morality. </a:t>
            </a:r>
          </a:p>
          <a:p>
            <a:r>
              <a:rPr lang="en-US" sz="2400" dirty="0"/>
              <a:t>	He </a:t>
            </a:r>
            <a:r>
              <a:rPr lang="en-US" sz="2400" dirty="0" smtClean="0"/>
              <a:t>raises </a:t>
            </a:r>
            <a:r>
              <a:rPr lang="en-US" sz="2400" dirty="0"/>
              <a:t>two concerns. </a:t>
            </a:r>
          </a:p>
          <a:p>
            <a:r>
              <a:rPr lang="en-US" sz="2400" dirty="0"/>
              <a:t>	1. “What is the relationship between religion and </a:t>
            </a:r>
            <a:r>
              <a:rPr lang="en-US" sz="2400" i="1" dirty="0"/>
              <a:t>ethics</a:t>
            </a:r>
            <a:r>
              <a:rPr lang="en-US" sz="2400" dirty="0"/>
              <a:t> (the philosophical study of morality)?” and </a:t>
            </a:r>
          </a:p>
          <a:p>
            <a:r>
              <a:rPr lang="en-US" sz="2400" dirty="0"/>
              <a:t>	2. “What is the relationship between religion and </a:t>
            </a:r>
            <a:r>
              <a:rPr lang="en-US" sz="2400" i="1" dirty="0"/>
              <a:t>morality</a:t>
            </a:r>
            <a:r>
              <a:rPr lang="en-US" sz="2400" dirty="0"/>
              <a:t> (beliefs about right and wrong)?” (p. 9</a:t>
            </a:r>
            <a:r>
              <a:rPr lang="en-US" sz="2400" dirty="0" smtClean="0"/>
              <a:t>)</a:t>
            </a:r>
          </a:p>
          <a:p>
            <a:r>
              <a:rPr lang="en-US" sz="2400" dirty="0"/>
              <a:t>	He suggests that religion is not helpful for either of these inquiries. </a:t>
            </a:r>
          </a:p>
          <a:p>
            <a:r>
              <a:rPr lang="en-US" sz="2400" dirty="0"/>
              <a:t>	This would be consistent with his </a:t>
            </a:r>
            <a:r>
              <a:rPr lang="en-US" sz="2400" dirty="0" smtClean="0"/>
              <a:t>modern worldview</a:t>
            </a:r>
            <a:r>
              <a:rPr lang="en-US" sz="2400" dirty="0"/>
              <a:t>. Many religious people, including committed Christians, accept the so-called </a:t>
            </a:r>
            <a:r>
              <a:rPr lang="en-US" sz="2400" dirty="0" smtClean="0"/>
              <a:t>“pre-modern </a:t>
            </a:r>
            <a:r>
              <a:rPr lang="en-US" sz="2400" dirty="0"/>
              <a:t>worldview.” </a:t>
            </a:r>
          </a:p>
        </p:txBody>
      </p:sp>
    </p:spTree>
    <p:extLst>
      <p:ext uri="{BB962C8B-B14F-4D97-AF65-F5344CB8AC3E}">
        <p14:creationId xmlns:p14="http://schemas.microsoft.com/office/powerpoint/2010/main" val="141678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3785652"/>
          </a:xfrm>
          <a:prstGeom prst="rect">
            <a:avLst/>
          </a:prstGeom>
          <a:noFill/>
        </p:spPr>
        <p:txBody>
          <a:bodyPr wrap="square" rtlCol="0">
            <a:spAutoFit/>
          </a:bodyPr>
          <a:lstStyle/>
          <a:p>
            <a:r>
              <a:rPr lang="en-US" sz="4800" b="1" dirty="0" smtClean="0"/>
              <a:t>MORALITY </a:t>
            </a:r>
          </a:p>
          <a:p>
            <a:endParaRPr lang="en-US" sz="4800" b="1" dirty="0"/>
          </a:p>
          <a:p>
            <a:r>
              <a:rPr lang="en-US" sz="4800" b="1" dirty="0" smtClean="0"/>
              <a:t>							IS IN </a:t>
            </a:r>
            <a:r>
              <a:rPr lang="en-US" sz="4800" i="1" dirty="0" smtClean="0"/>
              <a:t>A MESS</a:t>
            </a:r>
          </a:p>
          <a:p>
            <a:endParaRPr lang="en-US" sz="4800" b="1" dirty="0"/>
          </a:p>
          <a:p>
            <a:r>
              <a:rPr lang="en-US" sz="4800" b="1" dirty="0" smtClean="0"/>
              <a:t>													IN OUR LAND!</a:t>
            </a:r>
            <a:endParaRPr lang="en-US" sz="4800" dirty="0"/>
          </a:p>
        </p:txBody>
      </p:sp>
    </p:spTree>
    <p:extLst>
      <p:ext uri="{BB962C8B-B14F-4D97-AF65-F5344CB8AC3E}">
        <p14:creationId xmlns:p14="http://schemas.microsoft.com/office/powerpoint/2010/main" val="1681587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5632311"/>
          </a:xfrm>
          <a:prstGeom prst="rect">
            <a:avLst/>
          </a:prstGeom>
          <a:noFill/>
        </p:spPr>
        <p:txBody>
          <a:bodyPr wrap="square" rtlCol="0">
            <a:spAutoFit/>
          </a:bodyPr>
          <a:lstStyle/>
          <a:p>
            <a:r>
              <a:rPr lang="en-US" sz="2400" dirty="0"/>
              <a:t>II. CAN GOD TELL US WHAT IS RIGHT AND WRONG?</a:t>
            </a:r>
          </a:p>
          <a:p>
            <a:endParaRPr lang="en-US" sz="2400" dirty="0" smtClean="0"/>
          </a:p>
          <a:p>
            <a:r>
              <a:rPr lang="en-US" sz="2400" dirty="0" smtClean="0"/>
              <a:t>Mr</a:t>
            </a:r>
            <a:r>
              <a:rPr lang="en-US" sz="2400" dirty="0"/>
              <a:t>. Vaughn </a:t>
            </a:r>
            <a:r>
              <a:rPr lang="en-US" sz="2400" dirty="0" smtClean="0"/>
              <a:t>accepts </a:t>
            </a:r>
            <a:r>
              <a:rPr lang="en-US" sz="2400" dirty="0"/>
              <a:t>a </a:t>
            </a:r>
            <a:r>
              <a:rPr lang="en-US" sz="2400" dirty="0" smtClean="0"/>
              <a:t>modern worldview which dismisses God from the outset. </a:t>
            </a:r>
            <a:endParaRPr lang="en-US" sz="2400" dirty="0"/>
          </a:p>
          <a:p>
            <a:r>
              <a:rPr lang="en-US" sz="2400" dirty="0"/>
              <a:t> </a:t>
            </a:r>
          </a:p>
          <a:p>
            <a:r>
              <a:rPr lang="en-US" sz="2400" dirty="0"/>
              <a:t>Modernism </a:t>
            </a:r>
          </a:p>
          <a:p>
            <a:r>
              <a:rPr lang="en-US" sz="2400" dirty="0"/>
              <a:t> </a:t>
            </a:r>
          </a:p>
          <a:p>
            <a:pPr algn="ctr"/>
            <a:r>
              <a:rPr lang="en-US" sz="2400" strike="sngStrike" dirty="0"/>
              <a:t>GOD</a:t>
            </a:r>
            <a:endParaRPr lang="en-US" sz="2400" dirty="0"/>
          </a:p>
          <a:p>
            <a:pPr algn="ctr"/>
            <a:r>
              <a:rPr lang="en-US" sz="2400" strike="sngStrike" dirty="0"/>
              <a:t>|</a:t>
            </a:r>
          </a:p>
          <a:p>
            <a:pPr algn="ctr"/>
            <a:r>
              <a:rPr lang="en-US" sz="2400" dirty="0"/>
              <a:t>TRUTH</a:t>
            </a:r>
          </a:p>
          <a:p>
            <a:pPr algn="ctr"/>
            <a:r>
              <a:rPr lang="en-US" sz="2400" dirty="0"/>
              <a:t>/            </a:t>
            </a:r>
            <a:r>
              <a:rPr lang="en-US" sz="2400" dirty="0" smtClean="0"/>
              <a:t> </a:t>
            </a:r>
            <a:r>
              <a:rPr lang="en-US" sz="2400" strike="sngStrike" dirty="0" smtClean="0"/>
              <a:t>\</a:t>
            </a:r>
            <a:r>
              <a:rPr lang="en-US" sz="2400" dirty="0" smtClean="0"/>
              <a:t>          </a:t>
            </a:r>
            <a:endParaRPr lang="en-US" sz="2400" dirty="0"/>
          </a:p>
          <a:p>
            <a:pPr algn="ctr"/>
            <a:r>
              <a:rPr lang="en-US" sz="2400" dirty="0"/>
              <a:t>NATURE	  </a:t>
            </a:r>
            <a:r>
              <a:rPr lang="en-US" sz="2400" strike="sngStrike" dirty="0"/>
              <a:t>SCRIPTURE</a:t>
            </a:r>
            <a:endParaRPr lang="en-US" sz="2400" dirty="0"/>
          </a:p>
          <a:p>
            <a:pPr algn="ctr"/>
            <a:r>
              <a:rPr lang="en-US" sz="2400" dirty="0"/>
              <a:t>\            </a:t>
            </a:r>
            <a:r>
              <a:rPr lang="en-US" sz="2400" strike="sngStrike" dirty="0"/>
              <a:t>/</a:t>
            </a:r>
          </a:p>
          <a:p>
            <a:pPr algn="ctr"/>
            <a:r>
              <a:rPr lang="en-US" sz="2400" dirty="0"/>
              <a:t>HUMANITY</a:t>
            </a:r>
          </a:p>
          <a:p>
            <a:r>
              <a:rPr lang="en-US" sz="2400" dirty="0"/>
              <a:t> </a:t>
            </a:r>
          </a:p>
          <a:p>
            <a:pPr algn="ctr"/>
            <a:r>
              <a:rPr lang="en-US" sz="2400" dirty="0"/>
              <a:t> </a:t>
            </a:r>
          </a:p>
        </p:txBody>
      </p:sp>
    </p:spTree>
    <p:extLst>
      <p:ext uri="{BB962C8B-B14F-4D97-AF65-F5344CB8AC3E}">
        <p14:creationId xmlns:p14="http://schemas.microsoft.com/office/powerpoint/2010/main" val="159799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4524315"/>
          </a:xfrm>
          <a:prstGeom prst="rect">
            <a:avLst/>
          </a:prstGeom>
          <a:noFill/>
        </p:spPr>
        <p:txBody>
          <a:bodyPr wrap="square" rtlCol="0">
            <a:spAutoFit/>
          </a:bodyPr>
          <a:lstStyle/>
          <a:p>
            <a:r>
              <a:rPr lang="en-US" sz="2400" dirty="0"/>
              <a:t>II. CAN GOD TELL US WHAT IS RIGHT AND WRONG?</a:t>
            </a:r>
          </a:p>
          <a:p>
            <a:endParaRPr lang="en-US" sz="2400" b="1" dirty="0" smtClean="0"/>
          </a:p>
          <a:p>
            <a:r>
              <a:rPr lang="en-US" sz="2400" dirty="0" smtClean="0"/>
              <a:t>Or we could describe modernism this way:</a:t>
            </a:r>
          </a:p>
          <a:p>
            <a:endParaRPr lang="en-US" sz="2400" b="1" dirty="0"/>
          </a:p>
          <a:p>
            <a:r>
              <a:rPr lang="en-US" sz="2400" dirty="0"/>
              <a:t> </a:t>
            </a:r>
          </a:p>
          <a:p>
            <a:pPr algn="ctr"/>
            <a:r>
              <a:rPr lang="en-US" sz="2400" dirty="0"/>
              <a:t>TRUTH</a:t>
            </a:r>
          </a:p>
          <a:p>
            <a:pPr algn="ctr"/>
            <a:r>
              <a:rPr lang="en-US" sz="2400" dirty="0"/>
              <a:t>|</a:t>
            </a:r>
          </a:p>
          <a:p>
            <a:pPr algn="ctr"/>
            <a:r>
              <a:rPr lang="en-US" sz="2400" dirty="0"/>
              <a:t>NATURE</a:t>
            </a:r>
          </a:p>
          <a:p>
            <a:pPr algn="ctr"/>
            <a:r>
              <a:rPr lang="en-US" sz="2400" dirty="0"/>
              <a:t>|</a:t>
            </a:r>
          </a:p>
          <a:p>
            <a:pPr algn="ctr"/>
            <a:r>
              <a:rPr lang="en-US" sz="2400" dirty="0"/>
              <a:t>HUMANITY</a:t>
            </a:r>
          </a:p>
          <a:p>
            <a:r>
              <a:rPr lang="en-US" sz="2400" dirty="0" smtClean="0"/>
              <a:t>				GOD</a:t>
            </a:r>
            <a:r>
              <a:rPr lang="en-US" sz="2400" dirty="0"/>
              <a:t>?</a:t>
            </a:r>
          </a:p>
          <a:p>
            <a:pPr algn="ctr"/>
            <a:endParaRPr lang="en-US" sz="2400" dirty="0"/>
          </a:p>
        </p:txBody>
      </p:sp>
    </p:spTree>
    <p:extLst>
      <p:ext uri="{BB962C8B-B14F-4D97-AF65-F5344CB8AC3E}">
        <p14:creationId xmlns:p14="http://schemas.microsoft.com/office/powerpoint/2010/main" val="9640112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4154984"/>
          </a:xfrm>
          <a:prstGeom prst="rect">
            <a:avLst/>
          </a:prstGeom>
          <a:noFill/>
        </p:spPr>
        <p:txBody>
          <a:bodyPr wrap="square" rtlCol="0">
            <a:spAutoFit/>
          </a:bodyPr>
          <a:lstStyle/>
          <a:p>
            <a:r>
              <a:rPr lang="en-US" sz="2400" dirty="0" smtClean="0"/>
              <a:t>III. </a:t>
            </a:r>
            <a:r>
              <a:rPr lang="en-US" sz="2400" dirty="0"/>
              <a:t>RELIGION AND ETHICS</a:t>
            </a:r>
          </a:p>
          <a:p>
            <a:r>
              <a:rPr lang="en-US" sz="2400" dirty="0"/>
              <a:t> </a:t>
            </a:r>
          </a:p>
          <a:p>
            <a:r>
              <a:rPr lang="en-US" sz="2400" dirty="0"/>
              <a:t>	When it comes to ethics, Vaughn suggests that religion is inadequate for two reasons.</a:t>
            </a:r>
          </a:p>
          <a:p>
            <a:r>
              <a:rPr lang="en-US" sz="2400" dirty="0"/>
              <a:t>	A. First, most moral codes are vague, offering only general principles. So we still need to make ethical decisions. </a:t>
            </a:r>
          </a:p>
          <a:p>
            <a:r>
              <a:rPr lang="en-US" sz="2400" dirty="0"/>
              <a:t>	e.g. prohibitions to killing. What about self-defense, “mercy killings,” war, capital </a:t>
            </a:r>
            <a:r>
              <a:rPr lang="en-US" sz="2400" dirty="0" smtClean="0"/>
              <a:t>punishment?</a:t>
            </a:r>
            <a:endParaRPr lang="en-US" sz="2400" dirty="0"/>
          </a:p>
          <a:p>
            <a:r>
              <a:rPr lang="en-US" sz="2400" dirty="0"/>
              <a:t>	e.g. prohibitions to stealing. What about times of dire need, or government taking from one and giving it to another? </a:t>
            </a:r>
          </a:p>
          <a:p>
            <a:endParaRPr lang="en-US" sz="2400" dirty="0"/>
          </a:p>
        </p:txBody>
      </p:sp>
    </p:spTree>
    <p:extLst>
      <p:ext uri="{BB962C8B-B14F-4D97-AF65-F5344CB8AC3E}">
        <p14:creationId xmlns:p14="http://schemas.microsoft.com/office/powerpoint/2010/main" val="3918922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4154984"/>
          </a:xfrm>
          <a:prstGeom prst="rect">
            <a:avLst/>
          </a:prstGeom>
          <a:noFill/>
        </p:spPr>
        <p:txBody>
          <a:bodyPr wrap="square" rtlCol="0">
            <a:spAutoFit/>
          </a:bodyPr>
          <a:lstStyle/>
          <a:p>
            <a:r>
              <a:rPr lang="en-US" sz="2400" dirty="0" smtClean="0"/>
              <a:t>III. </a:t>
            </a:r>
            <a:r>
              <a:rPr lang="en-US" sz="2400" dirty="0"/>
              <a:t>RELIGION AND ETHICS</a:t>
            </a:r>
          </a:p>
          <a:p>
            <a:r>
              <a:rPr lang="en-US" sz="2400" dirty="0"/>
              <a:t> </a:t>
            </a:r>
          </a:p>
          <a:p>
            <a:r>
              <a:rPr lang="en-US" sz="2400" dirty="0"/>
              <a:t>	B. Second, what happens in times of disagreement between religions or the religious and the </a:t>
            </a:r>
            <a:r>
              <a:rPr lang="en-US" sz="2400" dirty="0" smtClean="0"/>
              <a:t>non-religious</a:t>
            </a:r>
            <a:r>
              <a:rPr lang="en-US" sz="2400" dirty="0"/>
              <a:t>? </a:t>
            </a:r>
            <a:endParaRPr lang="en-US" sz="2400" dirty="0" smtClean="0"/>
          </a:p>
          <a:p>
            <a:r>
              <a:rPr lang="en-US" sz="2400" dirty="0"/>
              <a:t>	</a:t>
            </a:r>
            <a:r>
              <a:rPr lang="en-US" sz="2400" dirty="0" smtClean="0"/>
              <a:t>Vaughn </a:t>
            </a:r>
            <a:r>
              <a:rPr lang="en-US" sz="2400" dirty="0"/>
              <a:t>recommends his own, chosen discipline of philosophy.</a:t>
            </a:r>
          </a:p>
          <a:p>
            <a:r>
              <a:rPr lang="en-US" sz="2400" dirty="0"/>
              <a:t>	“(I)</a:t>
            </a:r>
            <a:r>
              <a:rPr lang="en-US" sz="2400" dirty="0" err="1"/>
              <a:t>ntelligent</a:t>
            </a:r>
            <a:r>
              <a:rPr lang="en-US" sz="2400" dirty="0"/>
              <a:t> resolution of the conflict of moral claims can be achieved only by applying a neutral standard that helps sort out the competing viewpoints. Moral philosophy supplies the neutral standard in the form of critical thinking, well-made arguments, and careful analysis.” (10-11) </a:t>
            </a:r>
            <a:endParaRPr lang="en-US" sz="2400" dirty="0" smtClean="0"/>
          </a:p>
          <a:p>
            <a:r>
              <a:rPr lang="en-US" sz="2400" dirty="0"/>
              <a:t>	</a:t>
            </a:r>
            <a:r>
              <a:rPr lang="en-US" sz="2400" dirty="0" smtClean="0"/>
              <a:t>In other words, we need to dispense with religion, and only operate under pure reason.</a:t>
            </a:r>
            <a:endParaRPr lang="en-US" sz="2400" dirty="0"/>
          </a:p>
        </p:txBody>
      </p:sp>
    </p:spTree>
    <p:extLst>
      <p:ext uri="{BB962C8B-B14F-4D97-AF65-F5344CB8AC3E}">
        <p14:creationId xmlns:p14="http://schemas.microsoft.com/office/powerpoint/2010/main" val="35255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4524315"/>
          </a:xfrm>
          <a:prstGeom prst="rect">
            <a:avLst/>
          </a:prstGeom>
          <a:noFill/>
        </p:spPr>
        <p:txBody>
          <a:bodyPr wrap="square" rtlCol="0">
            <a:spAutoFit/>
          </a:bodyPr>
          <a:lstStyle/>
          <a:p>
            <a:r>
              <a:rPr lang="en-US" sz="2400" dirty="0" smtClean="0"/>
              <a:t>III. </a:t>
            </a:r>
            <a:r>
              <a:rPr lang="en-US" sz="2400" dirty="0"/>
              <a:t>RELIGION AND ETHICS</a:t>
            </a:r>
          </a:p>
          <a:p>
            <a:r>
              <a:rPr lang="en-US" sz="2400" dirty="0"/>
              <a:t> </a:t>
            </a:r>
          </a:p>
          <a:p>
            <a:r>
              <a:rPr lang="en-US" sz="2400" dirty="0"/>
              <a:t>	In  response, reason does offer much help in these matters. However, reason alone is not sufficient. </a:t>
            </a:r>
            <a:endParaRPr lang="en-US" sz="2400" dirty="0" smtClean="0"/>
          </a:p>
          <a:p>
            <a:r>
              <a:rPr lang="en-US" sz="2400" dirty="0"/>
              <a:t>	</a:t>
            </a:r>
            <a:r>
              <a:rPr lang="en-US" sz="2400" dirty="0" smtClean="0"/>
              <a:t>During </a:t>
            </a:r>
            <a:r>
              <a:rPr lang="en-US" sz="2400" dirty="0"/>
              <a:t>the </a:t>
            </a:r>
            <a:r>
              <a:rPr lang="en-US" sz="2400" dirty="0" smtClean="0"/>
              <a:t>Reign </a:t>
            </a:r>
            <a:r>
              <a:rPr lang="en-US" sz="2400" dirty="0"/>
              <a:t>of </a:t>
            </a:r>
            <a:r>
              <a:rPr lang="en-US" sz="2400" dirty="0" smtClean="0"/>
              <a:t>Terror </a:t>
            </a:r>
            <a:r>
              <a:rPr lang="en-US" sz="2400" dirty="0"/>
              <a:t>of the French Revolution which witnessed the beheadings of many thousands simply because they had wealth, a statue was erected on the altar of the Cathedral of Notre Dame in Paris, the statue was “the goddess of reason.” On November 10, 1793, the revolutionary French Convention proclaimed the investiture of the goddess of reason and a new, state sponsored cult to replace Catholic Christianity. </a:t>
            </a:r>
            <a:endParaRPr lang="en-US" sz="2400" dirty="0" smtClean="0"/>
          </a:p>
          <a:p>
            <a:r>
              <a:rPr lang="en-US" sz="2400" dirty="0"/>
              <a:t>	</a:t>
            </a:r>
            <a:r>
              <a:rPr lang="en-US" sz="2400" dirty="0" smtClean="0"/>
              <a:t>So the “Reign of Terror” (including the mass murders of innocents) arose during the time when supposedly “reason” was on the throne!</a:t>
            </a:r>
            <a:endParaRPr lang="en-US" sz="2400" dirty="0"/>
          </a:p>
        </p:txBody>
      </p:sp>
    </p:spTree>
    <p:extLst>
      <p:ext uri="{BB962C8B-B14F-4D97-AF65-F5344CB8AC3E}">
        <p14:creationId xmlns:p14="http://schemas.microsoft.com/office/powerpoint/2010/main" val="36436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4893647"/>
          </a:xfrm>
          <a:prstGeom prst="rect">
            <a:avLst/>
          </a:prstGeom>
          <a:noFill/>
        </p:spPr>
        <p:txBody>
          <a:bodyPr wrap="square" rtlCol="0">
            <a:spAutoFit/>
          </a:bodyPr>
          <a:lstStyle/>
          <a:p>
            <a:r>
              <a:rPr lang="en-US" sz="2400" dirty="0" smtClean="0"/>
              <a:t>III. </a:t>
            </a:r>
            <a:r>
              <a:rPr lang="en-US" sz="2400" dirty="0"/>
              <a:t>RELIGION AND ETHICS</a:t>
            </a:r>
          </a:p>
          <a:p>
            <a:r>
              <a:rPr lang="en-US" sz="2400" dirty="0"/>
              <a:t> </a:t>
            </a:r>
          </a:p>
          <a:p>
            <a:r>
              <a:rPr lang="en-US" sz="2400" dirty="0"/>
              <a:t>	Most every dictator and tyrant claimed that their actions were rational. </a:t>
            </a:r>
            <a:endParaRPr lang="en-US" sz="2400" dirty="0" smtClean="0"/>
          </a:p>
          <a:p>
            <a:r>
              <a:rPr lang="en-US" sz="2400" dirty="0"/>
              <a:t>	</a:t>
            </a:r>
            <a:r>
              <a:rPr lang="en-US" sz="2400" dirty="0" smtClean="0"/>
              <a:t>Hitler </a:t>
            </a:r>
            <a:r>
              <a:rPr lang="en-US" sz="2400" dirty="0"/>
              <a:t>(killed 6 million Jews and many others) based his beliefs on the writings of philosopher </a:t>
            </a:r>
            <a:r>
              <a:rPr lang="en-US" sz="2400" dirty="0" err="1"/>
              <a:t>Frederich</a:t>
            </a:r>
            <a:r>
              <a:rPr lang="en-US" sz="2400" dirty="0"/>
              <a:t> Nietzsche. </a:t>
            </a:r>
            <a:endParaRPr lang="en-US" sz="2400" dirty="0" smtClean="0"/>
          </a:p>
          <a:p>
            <a:r>
              <a:rPr lang="en-US" sz="2400" dirty="0"/>
              <a:t>	</a:t>
            </a:r>
            <a:r>
              <a:rPr lang="en-US" sz="2400" dirty="0" smtClean="0"/>
              <a:t>Stalin </a:t>
            </a:r>
            <a:r>
              <a:rPr lang="en-US" sz="2400" dirty="0"/>
              <a:t>(killed 20 million) and Mau Zedong (killed 70 million) based their actions on the writings of philosopher Karl Marx. </a:t>
            </a:r>
            <a:endParaRPr lang="en-US" sz="2400" dirty="0" smtClean="0"/>
          </a:p>
          <a:p>
            <a:r>
              <a:rPr lang="en-US" sz="2400" dirty="0"/>
              <a:t>	</a:t>
            </a:r>
            <a:r>
              <a:rPr lang="en-US" sz="2400" dirty="0" smtClean="0"/>
              <a:t>Actually, the greatest mass murders in the history of the world, killing around 100 million innocents were done in the name of some philosophy supposedly based on pure reason. </a:t>
            </a:r>
          </a:p>
          <a:p>
            <a:endParaRPr lang="en-US" sz="2400" dirty="0"/>
          </a:p>
          <a:p>
            <a:endParaRPr lang="en-US" sz="2400" dirty="0" smtClean="0"/>
          </a:p>
          <a:p>
            <a:r>
              <a:rPr lang="en-US" sz="2400" dirty="0"/>
              <a:t>	</a:t>
            </a:r>
            <a:r>
              <a:rPr lang="en-US" sz="2400" dirty="0" smtClean="0"/>
              <a:t>Why in the world has “pure reason” led to the worst mass killings ever?</a:t>
            </a:r>
            <a:endParaRPr lang="en-US" sz="2400" dirty="0"/>
          </a:p>
        </p:txBody>
      </p:sp>
    </p:spTree>
    <p:extLst>
      <p:ext uri="{BB962C8B-B14F-4D97-AF65-F5344CB8AC3E}">
        <p14:creationId xmlns:p14="http://schemas.microsoft.com/office/powerpoint/2010/main" val="138004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3416320"/>
          </a:xfrm>
          <a:prstGeom prst="rect">
            <a:avLst/>
          </a:prstGeom>
          <a:noFill/>
        </p:spPr>
        <p:txBody>
          <a:bodyPr wrap="square" rtlCol="0">
            <a:spAutoFit/>
          </a:bodyPr>
          <a:lstStyle/>
          <a:p>
            <a:r>
              <a:rPr lang="en-US" sz="2400" dirty="0" smtClean="0"/>
              <a:t>III. </a:t>
            </a:r>
            <a:r>
              <a:rPr lang="en-US" sz="2400" dirty="0"/>
              <a:t>RELIGION AND ETHICS</a:t>
            </a:r>
          </a:p>
          <a:p>
            <a:endParaRPr lang="en-US" sz="2400" b="1" dirty="0"/>
          </a:p>
          <a:p>
            <a:r>
              <a:rPr lang="en-US" sz="2400" b="1" dirty="0" smtClean="0"/>
              <a:t>Ultimate Questions </a:t>
            </a:r>
          </a:p>
          <a:p>
            <a:r>
              <a:rPr lang="en-US" sz="2400" dirty="0"/>
              <a:t> </a:t>
            </a:r>
          </a:p>
          <a:p>
            <a:r>
              <a:rPr lang="en-US" sz="2400" dirty="0"/>
              <a:t>	1. If anything exists, what can we know for certain? </a:t>
            </a:r>
            <a:endParaRPr lang="en-US" sz="2400" dirty="0" smtClean="0"/>
          </a:p>
          <a:p>
            <a:r>
              <a:rPr lang="en-US" sz="2400" dirty="0"/>
              <a:t>	</a:t>
            </a:r>
            <a:r>
              <a:rPr lang="en-US" sz="2400" dirty="0" smtClean="0"/>
              <a:t>	(</a:t>
            </a:r>
            <a:r>
              <a:rPr lang="en-US" sz="2400" dirty="0"/>
              <a:t>That something has always existed).</a:t>
            </a:r>
          </a:p>
          <a:p>
            <a:r>
              <a:rPr lang="en-US" sz="2400" dirty="0"/>
              <a:t>	2. Could things have just “made themselves”? Why not? </a:t>
            </a:r>
            <a:endParaRPr lang="en-US" sz="2400" dirty="0" smtClean="0"/>
          </a:p>
          <a:p>
            <a:r>
              <a:rPr lang="en-US" sz="2400" dirty="0"/>
              <a:t>	</a:t>
            </a:r>
            <a:r>
              <a:rPr lang="en-US" sz="2400" dirty="0" smtClean="0"/>
              <a:t>	(</a:t>
            </a:r>
            <a:r>
              <a:rPr lang="en-US" sz="2400" dirty="0"/>
              <a:t>To make themselves they would have to exist first.)</a:t>
            </a:r>
          </a:p>
          <a:p>
            <a:r>
              <a:rPr lang="en-US" sz="2400" dirty="0"/>
              <a:t> </a:t>
            </a:r>
          </a:p>
        </p:txBody>
      </p:sp>
    </p:spTree>
    <p:extLst>
      <p:ext uri="{BB962C8B-B14F-4D97-AF65-F5344CB8AC3E}">
        <p14:creationId xmlns:p14="http://schemas.microsoft.com/office/powerpoint/2010/main" val="347615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6370975"/>
          </a:xfrm>
          <a:prstGeom prst="rect">
            <a:avLst/>
          </a:prstGeom>
          <a:noFill/>
        </p:spPr>
        <p:txBody>
          <a:bodyPr wrap="square" rtlCol="0">
            <a:spAutoFit/>
          </a:bodyPr>
          <a:lstStyle/>
          <a:p>
            <a:r>
              <a:rPr lang="en-US" sz="2400" dirty="0" smtClean="0"/>
              <a:t>III. </a:t>
            </a:r>
            <a:r>
              <a:rPr lang="en-US" sz="2400" dirty="0"/>
              <a:t>RELIGION AND ETHICS</a:t>
            </a:r>
          </a:p>
          <a:p>
            <a:r>
              <a:rPr lang="en-US" sz="2400" dirty="0"/>
              <a:t> </a:t>
            </a:r>
          </a:p>
          <a:p>
            <a:r>
              <a:rPr lang="en-US" sz="2400" dirty="0"/>
              <a:t> </a:t>
            </a:r>
            <a:r>
              <a:rPr lang="en-US" sz="2400" dirty="0" smtClean="0"/>
              <a:t>A = B</a:t>
            </a:r>
            <a:endParaRPr lang="en-US" sz="2400" dirty="0"/>
          </a:p>
          <a:p>
            <a:r>
              <a:rPr lang="en-US" sz="2400" dirty="0" smtClean="0"/>
              <a:t>C = A</a:t>
            </a:r>
            <a:endParaRPr lang="en-US" sz="2400" dirty="0"/>
          </a:p>
          <a:p>
            <a:r>
              <a:rPr lang="en-US" sz="2400" dirty="0"/>
              <a:t>∴ </a:t>
            </a:r>
            <a:r>
              <a:rPr lang="en-US" sz="2400" dirty="0" smtClean="0"/>
              <a:t>C = B</a:t>
            </a:r>
            <a:endParaRPr lang="en-US" sz="2400" dirty="0"/>
          </a:p>
          <a:p>
            <a:r>
              <a:rPr lang="en-US" sz="2400" dirty="0"/>
              <a:t> </a:t>
            </a:r>
            <a:r>
              <a:rPr lang="en-US" sz="2400" strike="sngStrike" dirty="0" smtClean="0"/>
              <a:t>A </a:t>
            </a:r>
            <a:r>
              <a:rPr lang="en-US" sz="2400" dirty="0" smtClean="0"/>
              <a:t>= B</a:t>
            </a:r>
            <a:endParaRPr lang="en-US" sz="2400" dirty="0"/>
          </a:p>
          <a:p>
            <a:r>
              <a:rPr lang="en-US" sz="2400" dirty="0" smtClean="0"/>
              <a:t>C = </a:t>
            </a:r>
            <a:r>
              <a:rPr lang="en-US" sz="2400" strike="sngStrike" dirty="0" smtClean="0"/>
              <a:t>A</a:t>
            </a:r>
            <a:endParaRPr lang="en-US" sz="2400" strike="sngStrike" dirty="0"/>
          </a:p>
          <a:p>
            <a:r>
              <a:rPr lang="en-US" sz="2400" dirty="0"/>
              <a:t>∴ </a:t>
            </a:r>
            <a:r>
              <a:rPr lang="en-US" sz="2400" dirty="0" smtClean="0"/>
              <a:t>C = B</a:t>
            </a:r>
            <a:endParaRPr lang="en-US" sz="2400" dirty="0"/>
          </a:p>
          <a:p>
            <a:endParaRPr lang="en-US" sz="2400" dirty="0"/>
          </a:p>
          <a:p>
            <a:r>
              <a:rPr lang="en-US" sz="2400" dirty="0"/>
              <a:t>All men (A) are mortal (B)</a:t>
            </a:r>
          </a:p>
          <a:p>
            <a:r>
              <a:rPr lang="en-US" sz="2400" dirty="0"/>
              <a:t>Socrates (C) is a man (A)</a:t>
            </a:r>
          </a:p>
          <a:p>
            <a:r>
              <a:rPr lang="en-US" sz="2400" dirty="0"/>
              <a:t>∴ Socrates (C) is mortal (B)</a:t>
            </a:r>
          </a:p>
          <a:p>
            <a:r>
              <a:rPr lang="en-US" sz="2400" dirty="0"/>
              <a:t>  </a:t>
            </a:r>
          </a:p>
          <a:p>
            <a:r>
              <a:rPr lang="en-US" sz="2400" strike="sngStrike" dirty="0"/>
              <a:t>All men (A)</a:t>
            </a:r>
            <a:r>
              <a:rPr lang="en-US" sz="2400" dirty="0"/>
              <a:t> are mortal (B)</a:t>
            </a:r>
          </a:p>
          <a:p>
            <a:r>
              <a:rPr lang="en-US" sz="2400" dirty="0"/>
              <a:t>Socrates (C) </a:t>
            </a:r>
            <a:r>
              <a:rPr lang="en-US" sz="2400" strike="sngStrike" dirty="0"/>
              <a:t>is a man (A)</a:t>
            </a:r>
          </a:p>
          <a:p>
            <a:r>
              <a:rPr lang="en-US" sz="2400" dirty="0"/>
              <a:t>∴ Socrates (C) is mortal (B)</a:t>
            </a:r>
          </a:p>
          <a:p>
            <a:r>
              <a:rPr lang="en-US" sz="2400" dirty="0"/>
              <a:t> </a:t>
            </a:r>
          </a:p>
        </p:txBody>
      </p:sp>
    </p:spTree>
    <p:extLst>
      <p:ext uri="{BB962C8B-B14F-4D97-AF65-F5344CB8AC3E}">
        <p14:creationId xmlns:p14="http://schemas.microsoft.com/office/powerpoint/2010/main" val="49160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4154984"/>
          </a:xfrm>
          <a:prstGeom prst="rect">
            <a:avLst/>
          </a:prstGeom>
          <a:noFill/>
        </p:spPr>
        <p:txBody>
          <a:bodyPr wrap="square" rtlCol="0">
            <a:spAutoFit/>
          </a:bodyPr>
          <a:lstStyle/>
          <a:p>
            <a:r>
              <a:rPr lang="en-US" sz="2400" dirty="0" smtClean="0"/>
              <a:t>III. </a:t>
            </a:r>
            <a:r>
              <a:rPr lang="en-US" sz="2400" dirty="0"/>
              <a:t>RELIGION AND ETHICS</a:t>
            </a:r>
          </a:p>
          <a:p>
            <a:r>
              <a:rPr lang="en-US" sz="2400" dirty="0"/>
              <a:t> </a:t>
            </a:r>
          </a:p>
          <a:p>
            <a:r>
              <a:rPr lang="en-US" sz="2400" dirty="0"/>
              <a:t> </a:t>
            </a:r>
            <a:r>
              <a:rPr lang="en-US" sz="2400" dirty="0" smtClean="0"/>
              <a:t>Anything </a:t>
            </a:r>
            <a:r>
              <a:rPr lang="en-US" sz="2400" dirty="0"/>
              <a:t>that does not exist (A) cannot make something (B).</a:t>
            </a:r>
          </a:p>
          <a:p>
            <a:r>
              <a:rPr lang="en-US" sz="2400" dirty="0"/>
              <a:t>Nothing (C) is something that does not exist (A).</a:t>
            </a:r>
          </a:p>
          <a:p>
            <a:r>
              <a:rPr lang="en-US" sz="2400" dirty="0"/>
              <a:t>∴Nothing (C) cannot make something (B).</a:t>
            </a:r>
          </a:p>
          <a:p>
            <a:r>
              <a:rPr lang="en-US" sz="2400" dirty="0"/>
              <a:t> </a:t>
            </a:r>
            <a:endParaRPr lang="en-US" sz="2400" dirty="0" smtClean="0"/>
          </a:p>
          <a:p>
            <a:r>
              <a:rPr lang="en-US" sz="2400" strike="sngStrike" dirty="0"/>
              <a:t>Anything that does not exist (A)</a:t>
            </a:r>
            <a:r>
              <a:rPr lang="en-US" sz="2400" dirty="0"/>
              <a:t> cannot make something (B).</a:t>
            </a:r>
          </a:p>
          <a:p>
            <a:r>
              <a:rPr lang="en-US" sz="2400" dirty="0"/>
              <a:t>Nothing (C) </a:t>
            </a:r>
            <a:r>
              <a:rPr lang="en-US" sz="2400" strike="sngStrike" dirty="0"/>
              <a:t>is something that does not exist (A).</a:t>
            </a:r>
          </a:p>
          <a:p>
            <a:r>
              <a:rPr lang="en-US" sz="2400" dirty="0"/>
              <a:t>∴Nothing (C) cannot make something (B).</a:t>
            </a:r>
          </a:p>
          <a:p>
            <a:r>
              <a:rPr lang="en-US" sz="2400" dirty="0"/>
              <a:t> </a:t>
            </a:r>
          </a:p>
          <a:p>
            <a:endParaRPr lang="en-US" sz="2400" dirty="0"/>
          </a:p>
        </p:txBody>
      </p:sp>
    </p:spTree>
    <p:extLst>
      <p:ext uri="{BB962C8B-B14F-4D97-AF65-F5344CB8AC3E}">
        <p14:creationId xmlns:p14="http://schemas.microsoft.com/office/powerpoint/2010/main" val="292538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6001643"/>
          </a:xfrm>
          <a:prstGeom prst="rect">
            <a:avLst/>
          </a:prstGeom>
          <a:noFill/>
        </p:spPr>
        <p:txBody>
          <a:bodyPr wrap="square" rtlCol="0">
            <a:spAutoFit/>
          </a:bodyPr>
          <a:lstStyle/>
          <a:p>
            <a:r>
              <a:rPr lang="en-US" sz="2400" dirty="0" smtClean="0"/>
              <a:t>III. </a:t>
            </a:r>
            <a:r>
              <a:rPr lang="en-US" sz="2400" dirty="0"/>
              <a:t>RELIGION AND ETHICS</a:t>
            </a:r>
          </a:p>
          <a:p>
            <a:endParaRPr lang="en-US" sz="2400" dirty="0" smtClean="0"/>
          </a:p>
          <a:p>
            <a:r>
              <a:rPr lang="en-US" sz="2400" dirty="0"/>
              <a:t>	1. If anything exists, what can we know for certain? </a:t>
            </a:r>
            <a:endParaRPr lang="en-US" sz="2400" dirty="0" smtClean="0"/>
          </a:p>
          <a:p>
            <a:r>
              <a:rPr lang="en-US" sz="2400" dirty="0"/>
              <a:t>	</a:t>
            </a:r>
            <a:r>
              <a:rPr lang="en-US" sz="2400" dirty="0" smtClean="0"/>
              <a:t>	(</a:t>
            </a:r>
            <a:r>
              <a:rPr lang="en-US" sz="2400" dirty="0"/>
              <a:t>That something has always existed).</a:t>
            </a:r>
          </a:p>
          <a:p>
            <a:r>
              <a:rPr lang="en-US" sz="2400" dirty="0"/>
              <a:t>	2. Could things have just “made themselves”? Why not? </a:t>
            </a:r>
            <a:endParaRPr lang="en-US" sz="2400" dirty="0" smtClean="0"/>
          </a:p>
          <a:p>
            <a:r>
              <a:rPr lang="en-US" sz="2400" dirty="0"/>
              <a:t>	</a:t>
            </a:r>
            <a:r>
              <a:rPr lang="en-US" sz="2400" dirty="0" smtClean="0"/>
              <a:t>	(</a:t>
            </a:r>
            <a:r>
              <a:rPr lang="en-US" sz="2400" dirty="0"/>
              <a:t>To make themselves they would have to exist first.)</a:t>
            </a:r>
          </a:p>
          <a:p>
            <a:r>
              <a:rPr lang="en-US" sz="2400" dirty="0"/>
              <a:t>	3. If ever there was nothing at all what would there be now? </a:t>
            </a:r>
            <a:endParaRPr lang="en-US" sz="2400" dirty="0" smtClean="0"/>
          </a:p>
          <a:p>
            <a:r>
              <a:rPr lang="en-US" sz="2400" dirty="0"/>
              <a:t>	</a:t>
            </a:r>
            <a:r>
              <a:rPr lang="en-US" sz="2400" dirty="0" smtClean="0"/>
              <a:t>	(</a:t>
            </a:r>
            <a:r>
              <a:rPr lang="en-US" sz="2400" dirty="0"/>
              <a:t>Nothing “ex nihilo, nihil fit”)</a:t>
            </a:r>
          </a:p>
          <a:p>
            <a:endParaRPr lang="en-US" sz="2400" dirty="0" smtClean="0"/>
          </a:p>
          <a:p>
            <a:r>
              <a:rPr lang="en-US" sz="2400" dirty="0"/>
              <a:t>	4. So something has always existed! </a:t>
            </a:r>
          </a:p>
          <a:p>
            <a:r>
              <a:rPr lang="en-US" sz="2400" dirty="0"/>
              <a:t> </a:t>
            </a:r>
          </a:p>
          <a:p>
            <a:r>
              <a:rPr lang="en-US" sz="2400" dirty="0"/>
              <a:t>Any thing that </a:t>
            </a:r>
            <a:r>
              <a:rPr lang="en-US" sz="2400" dirty="0" smtClean="0"/>
              <a:t>exists </a:t>
            </a:r>
            <a:r>
              <a:rPr lang="en-US" sz="2400" dirty="0"/>
              <a:t>has not made itself.</a:t>
            </a:r>
          </a:p>
          <a:p>
            <a:r>
              <a:rPr lang="en-US" sz="2400" dirty="0"/>
              <a:t>Some thing </a:t>
            </a:r>
            <a:r>
              <a:rPr lang="en-US" sz="2400" dirty="0" smtClean="0"/>
              <a:t>exists</a:t>
            </a:r>
            <a:r>
              <a:rPr lang="en-US" sz="2400" dirty="0"/>
              <a:t>.</a:t>
            </a:r>
          </a:p>
          <a:p>
            <a:r>
              <a:rPr lang="en-US" sz="2400" dirty="0"/>
              <a:t>∴ Some thing has not made itself.</a:t>
            </a:r>
          </a:p>
          <a:p>
            <a:r>
              <a:rPr lang="en-US" sz="2400" dirty="0"/>
              <a:t> </a:t>
            </a:r>
          </a:p>
          <a:p>
            <a:r>
              <a:rPr lang="en-US" sz="2400" dirty="0" smtClean="0"/>
              <a:t>	5. Something </a:t>
            </a:r>
            <a:r>
              <a:rPr lang="en-US" sz="2400" dirty="0"/>
              <a:t>is self-existent</a:t>
            </a:r>
            <a:r>
              <a:rPr lang="en-US" sz="2400" dirty="0" smtClean="0"/>
              <a:t>!</a:t>
            </a:r>
            <a:r>
              <a:rPr lang="en-US" sz="2400" dirty="0"/>
              <a:t> </a:t>
            </a:r>
          </a:p>
        </p:txBody>
      </p:sp>
    </p:spTree>
    <p:extLst>
      <p:ext uri="{BB962C8B-B14F-4D97-AF65-F5344CB8AC3E}">
        <p14:creationId xmlns:p14="http://schemas.microsoft.com/office/powerpoint/2010/main" val="167525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4154984"/>
          </a:xfrm>
          <a:prstGeom prst="rect">
            <a:avLst/>
          </a:prstGeom>
          <a:noFill/>
        </p:spPr>
        <p:txBody>
          <a:bodyPr wrap="square" rtlCol="0">
            <a:spAutoFit/>
          </a:bodyPr>
          <a:lstStyle/>
          <a:p>
            <a:r>
              <a:rPr lang="en-US" sz="2400" b="1" dirty="0" smtClean="0"/>
              <a:t>I. MORALITY AND ETHICS</a:t>
            </a:r>
            <a:endParaRPr lang="en-US" sz="2400" dirty="0"/>
          </a:p>
          <a:p>
            <a:r>
              <a:rPr lang="en-US" sz="2400" dirty="0"/>
              <a:t> </a:t>
            </a:r>
          </a:p>
          <a:p>
            <a:endParaRPr lang="en-US" sz="2400" dirty="0" smtClean="0"/>
          </a:p>
          <a:p>
            <a:r>
              <a:rPr lang="en-US" sz="2400" dirty="0"/>
              <a:t>“morality”</a:t>
            </a:r>
          </a:p>
          <a:p>
            <a:r>
              <a:rPr lang="en-US" sz="2400" dirty="0"/>
              <a:t>	Beliefs concerning right and wrong, good and bad; they can include judgments, rules, principles, and theories.</a:t>
            </a:r>
          </a:p>
          <a:p>
            <a:r>
              <a:rPr lang="en-US" sz="2400" dirty="0"/>
              <a:t> </a:t>
            </a:r>
          </a:p>
          <a:p>
            <a:r>
              <a:rPr lang="en-US" sz="2400" dirty="0"/>
              <a:t>“ethics” (or “moral philosophy”)</a:t>
            </a:r>
          </a:p>
          <a:p>
            <a:r>
              <a:rPr lang="en-US" sz="2400" dirty="0"/>
              <a:t>	The philosophical study of </a:t>
            </a:r>
            <a:r>
              <a:rPr lang="en-US" sz="2400" dirty="0" smtClean="0"/>
              <a:t>morality.</a:t>
            </a:r>
            <a:endParaRPr lang="en-US" sz="2400" dirty="0"/>
          </a:p>
          <a:p>
            <a:r>
              <a:rPr lang="en-US" sz="2400" dirty="0"/>
              <a:t> </a:t>
            </a:r>
          </a:p>
          <a:p>
            <a:r>
              <a:rPr lang="en-US" sz="2400" dirty="0"/>
              <a:t> </a:t>
            </a:r>
          </a:p>
        </p:txBody>
      </p:sp>
    </p:spTree>
    <p:extLst>
      <p:ext uri="{BB962C8B-B14F-4D97-AF65-F5344CB8AC3E}">
        <p14:creationId xmlns:p14="http://schemas.microsoft.com/office/powerpoint/2010/main" val="195543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6001643"/>
          </a:xfrm>
          <a:prstGeom prst="rect">
            <a:avLst/>
          </a:prstGeom>
          <a:noFill/>
        </p:spPr>
        <p:txBody>
          <a:bodyPr wrap="square" rtlCol="0">
            <a:spAutoFit/>
          </a:bodyPr>
          <a:lstStyle/>
          <a:p>
            <a:r>
              <a:rPr lang="en-US" sz="2400" dirty="0" smtClean="0"/>
              <a:t>III. </a:t>
            </a:r>
            <a:r>
              <a:rPr lang="en-US" sz="2400" dirty="0"/>
              <a:t>RELIGION AND ETHICS</a:t>
            </a:r>
          </a:p>
          <a:p>
            <a:endParaRPr lang="en-US" sz="2400" dirty="0" smtClean="0"/>
          </a:p>
          <a:p>
            <a:r>
              <a:rPr lang="en-US" sz="2400" dirty="0" smtClean="0"/>
              <a:t>5. Something </a:t>
            </a:r>
            <a:r>
              <a:rPr lang="en-US" sz="2400" dirty="0"/>
              <a:t>is self-existent!</a:t>
            </a:r>
          </a:p>
          <a:p>
            <a:r>
              <a:rPr lang="en-US" sz="2400" dirty="0" smtClean="0"/>
              <a:t>6</a:t>
            </a:r>
            <a:r>
              <a:rPr lang="en-US" sz="2400" dirty="0"/>
              <a:t>. Two options: </a:t>
            </a:r>
          </a:p>
          <a:p>
            <a:r>
              <a:rPr lang="en-US" sz="2400" dirty="0"/>
              <a:t>	a. Stuff (</a:t>
            </a:r>
            <a:r>
              <a:rPr lang="en-US" sz="2400" dirty="0" smtClean="0"/>
              <a:t>matter) </a:t>
            </a:r>
            <a:r>
              <a:rPr lang="en-US" sz="2400" dirty="0"/>
              <a:t>has always existed.</a:t>
            </a:r>
          </a:p>
          <a:p>
            <a:r>
              <a:rPr lang="en-US" sz="2400" dirty="0"/>
              <a:t>	b. Someone who has always existed has made all things.</a:t>
            </a:r>
          </a:p>
          <a:p>
            <a:r>
              <a:rPr lang="en-US" sz="2400" dirty="0" smtClean="0"/>
              <a:t>	</a:t>
            </a:r>
            <a:r>
              <a:rPr lang="en-US" sz="2400" i="1" dirty="0" smtClean="0"/>
              <a:t>Either:</a:t>
            </a:r>
            <a:endParaRPr lang="en-US" sz="2400" i="1" dirty="0"/>
          </a:p>
          <a:p>
            <a:r>
              <a:rPr lang="en-US" sz="2400" dirty="0"/>
              <a:t>Matter </a:t>
            </a:r>
            <a:r>
              <a:rPr lang="en-US" sz="2400" dirty="0">
                <a:sym typeface="Wingdings" panose="05000000000000000000" pitchFamily="2" charset="2"/>
              </a:rPr>
              <a:t></a:t>
            </a:r>
            <a:r>
              <a:rPr lang="en-US" sz="2400" dirty="0"/>
              <a:t>(gave rise) to Mind. </a:t>
            </a:r>
            <a:r>
              <a:rPr lang="en-US" sz="2400" i="1" dirty="0" smtClean="0"/>
              <a:t>or</a:t>
            </a:r>
            <a:r>
              <a:rPr lang="en-US" sz="2400" i="1" dirty="0"/>
              <a:t>…</a:t>
            </a:r>
          </a:p>
          <a:p>
            <a:r>
              <a:rPr lang="en-US" sz="2400" dirty="0"/>
              <a:t>Mind </a:t>
            </a:r>
            <a:r>
              <a:rPr lang="en-US" sz="2400" dirty="0">
                <a:sym typeface="Wingdings" panose="05000000000000000000" pitchFamily="2" charset="2"/>
              </a:rPr>
              <a:t></a:t>
            </a:r>
            <a:r>
              <a:rPr lang="en-US" sz="2400" dirty="0"/>
              <a:t> (gave rise) to Matter. </a:t>
            </a:r>
          </a:p>
          <a:p>
            <a:r>
              <a:rPr lang="en-US" sz="2400" dirty="0"/>
              <a:t> </a:t>
            </a:r>
          </a:p>
          <a:p>
            <a:r>
              <a:rPr lang="en-US" sz="2400" dirty="0"/>
              <a:t>“Either-or” </a:t>
            </a:r>
            <a:r>
              <a:rPr lang="en-US" sz="2400" dirty="0" smtClean="0"/>
              <a:t>(Aristotle’s “law </a:t>
            </a:r>
            <a:r>
              <a:rPr lang="en-US" sz="2400" dirty="0"/>
              <a:t>of the excluded </a:t>
            </a:r>
            <a:r>
              <a:rPr lang="en-US" sz="2400" dirty="0" smtClean="0"/>
              <a:t>middle”).</a:t>
            </a:r>
            <a:endParaRPr lang="en-US" sz="2400" dirty="0"/>
          </a:p>
          <a:p>
            <a:r>
              <a:rPr lang="en-US" sz="2400" dirty="0" smtClean="0"/>
              <a:t>	</a:t>
            </a:r>
            <a:r>
              <a:rPr lang="en-US" sz="2400" i="1" dirty="0" smtClean="0"/>
              <a:t>Either: </a:t>
            </a:r>
            <a:r>
              <a:rPr lang="en-US" sz="2400" dirty="0"/>
              <a:t> </a:t>
            </a:r>
          </a:p>
          <a:p>
            <a:r>
              <a:rPr lang="en-US" sz="2400" dirty="0"/>
              <a:t>Matter (purposeless)</a:t>
            </a:r>
            <a:r>
              <a:rPr lang="en-US" sz="2400" dirty="0">
                <a:sym typeface="Wingdings" panose="05000000000000000000" pitchFamily="2" charset="2"/>
              </a:rPr>
              <a:t></a:t>
            </a:r>
            <a:r>
              <a:rPr lang="en-US" sz="2400" dirty="0"/>
              <a:t>Mind (meaning and purpose</a:t>
            </a:r>
            <a:r>
              <a:rPr lang="en-US" sz="2400" dirty="0" smtClean="0"/>
              <a:t>?) </a:t>
            </a:r>
            <a:r>
              <a:rPr lang="en-US" sz="2400" i="1" dirty="0" smtClean="0"/>
              <a:t>or…</a:t>
            </a:r>
            <a:endParaRPr lang="en-US" sz="2400" i="1" dirty="0"/>
          </a:p>
          <a:p>
            <a:r>
              <a:rPr lang="en-US" sz="2400" dirty="0"/>
              <a:t>Mind (meaning and purpose) </a:t>
            </a:r>
            <a:r>
              <a:rPr lang="en-US" sz="2400" dirty="0">
                <a:sym typeface="Wingdings" panose="05000000000000000000" pitchFamily="2" charset="2"/>
              </a:rPr>
              <a:t></a:t>
            </a:r>
            <a:r>
              <a:rPr lang="en-US" sz="2400" dirty="0"/>
              <a:t>Matter </a:t>
            </a:r>
            <a:r>
              <a:rPr lang="en-US" sz="2400" dirty="0" smtClean="0"/>
              <a:t>(including us/meaning and purpose)</a:t>
            </a:r>
            <a:endParaRPr lang="en-US" sz="2400" dirty="0"/>
          </a:p>
          <a:p>
            <a:r>
              <a:rPr lang="en-US" sz="2400" dirty="0"/>
              <a:t> </a:t>
            </a:r>
          </a:p>
          <a:p>
            <a:r>
              <a:rPr lang="en-US" sz="2400" dirty="0"/>
              <a:t>If Matter (purposeless)</a:t>
            </a:r>
            <a:r>
              <a:rPr lang="en-US" sz="2400" dirty="0">
                <a:sym typeface="Wingdings" panose="05000000000000000000" pitchFamily="2" charset="2"/>
              </a:rPr>
              <a:t></a:t>
            </a:r>
            <a:r>
              <a:rPr lang="en-US" sz="2400" dirty="0" smtClean="0"/>
              <a:t>Mind, </a:t>
            </a:r>
            <a:r>
              <a:rPr lang="en-US" sz="2400" dirty="0"/>
              <a:t>then mind can have no ultimate </a:t>
            </a:r>
            <a:r>
              <a:rPr lang="en-US" sz="2400" dirty="0" smtClean="0"/>
              <a:t>purpose.</a:t>
            </a:r>
            <a:r>
              <a:rPr lang="en-US" sz="2400" dirty="0"/>
              <a:t>	</a:t>
            </a:r>
          </a:p>
        </p:txBody>
      </p:sp>
    </p:spTree>
    <p:extLst>
      <p:ext uri="{BB962C8B-B14F-4D97-AF65-F5344CB8AC3E}">
        <p14:creationId xmlns:p14="http://schemas.microsoft.com/office/powerpoint/2010/main" val="55782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6001643"/>
          </a:xfrm>
          <a:prstGeom prst="rect">
            <a:avLst/>
          </a:prstGeom>
          <a:noFill/>
        </p:spPr>
        <p:txBody>
          <a:bodyPr wrap="square" rtlCol="0">
            <a:spAutoFit/>
          </a:bodyPr>
          <a:lstStyle/>
          <a:p>
            <a:r>
              <a:rPr lang="en-US" sz="2400" dirty="0" smtClean="0"/>
              <a:t>III. </a:t>
            </a:r>
            <a:r>
              <a:rPr lang="en-US" sz="2400" dirty="0"/>
              <a:t>RELIGION AND ETHICS</a:t>
            </a:r>
          </a:p>
          <a:p>
            <a:r>
              <a:rPr lang="en-US" sz="2400" dirty="0"/>
              <a:t> </a:t>
            </a:r>
          </a:p>
          <a:p>
            <a:r>
              <a:rPr lang="en-US" sz="2400" dirty="0"/>
              <a:t>	</a:t>
            </a:r>
            <a:r>
              <a:rPr lang="en-US" sz="2400" dirty="0" smtClean="0"/>
              <a:t>So without </a:t>
            </a:r>
            <a:r>
              <a:rPr lang="en-US" sz="2400" dirty="0"/>
              <a:t>any ultimate basis for morality, if </a:t>
            </a:r>
          </a:p>
          <a:p>
            <a:r>
              <a:rPr lang="en-US" sz="2400" dirty="0"/>
              <a:t> </a:t>
            </a:r>
          </a:p>
          <a:p>
            <a:r>
              <a:rPr lang="en-US" sz="2400" dirty="0"/>
              <a:t>MATTER </a:t>
            </a:r>
            <a:r>
              <a:rPr lang="en-US" sz="2400" dirty="0">
                <a:sym typeface="Wingdings" panose="05000000000000000000" pitchFamily="2" charset="2"/>
              </a:rPr>
              <a:t></a:t>
            </a:r>
            <a:r>
              <a:rPr lang="en-US" sz="2400" dirty="0"/>
              <a:t> (GAVE RISE TO) MIND</a:t>
            </a:r>
          </a:p>
          <a:p>
            <a:r>
              <a:rPr lang="en-US" sz="2400" dirty="0"/>
              <a:t> </a:t>
            </a:r>
          </a:p>
          <a:p>
            <a:r>
              <a:rPr lang="en-US" sz="2400" dirty="0"/>
              <a:t>then we have </a:t>
            </a:r>
            <a:r>
              <a:rPr lang="en-US" sz="2400" dirty="0" smtClean="0"/>
              <a:t>…</a:t>
            </a:r>
            <a:endParaRPr lang="en-US" sz="2400" dirty="0"/>
          </a:p>
          <a:p>
            <a:r>
              <a:rPr lang="en-US" sz="2400" dirty="0"/>
              <a:t> 	no ultimate standard</a:t>
            </a:r>
          </a:p>
          <a:p>
            <a:r>
              <a:rPr lang="en-US" sz="2400" dirty="0"/>
              <a:t>	no ultimate meaning or purpose</a:t>
            </a:r>
          </a:p>
          <a:p>
            <a:r>
              <a:rPr lang="en-US" sz="2400" dirty="0"/>
              <a:t>	no ultimate </a:t>
            </a:r>
            <a:r>
              <a:rPr lang="en-US" sz="2400" dirty="0" smtClean="0"/>
              <a:t>justice (explains why “pure reason” can devalue human life)</a:t>
            </a:r>
            <a:endParaRPr lang="en-US" sz="2400" dirty="0"/>
          </a:p>
          <a:p>
            <a:r>
              <a:rPr lang="en-US" sz="2400" dirty="0"/>
              <a:t> </a:t>
            </a:r>
          </a:p>
          <a:p>
            <a:r>
              <a:rPr lang="en-US" sz="2400" dirty="0" smtClean="0"/>
              <a:t>(That </a:t>
            </a:r>
            <a:r>
              <a:rPr lang="en-US" sz="2400" dirty="0"/>
              <a:t>all may be true, and then we have to deal with it</a:t>
            </a:r>
            <a:r>
              <a:rPr lang="en-US" sz="2400" dirty="0" smtClean="0"/>
              <a:t>.) </a:t>
            </a:r>
          </a:p>
          <a:p>
            <a:r>
              <a:rPr lang="en-US" sz="2400" dirty="0"/>
              <a:t>	</a:t>
            </a:r>
            <a:r>
              <a:rPr lang="en-US" sz="2400" dirty="0" smtClean="0"/>
              <a:t>Religion </a:t>
            </a:r>
            <a:r>
              <a:rPr lang="en-US" sz="2400" dirty="0"/>
              <a:t>claims to offer an ultimate standard, meaning, and justice. We should be aware that if we discard religion, we are setting up a world where </a:t>
            </a:r>
            <a:r>
              <a:rPr lang="en-US" sz="2400" dirty="0" smtClean="0"/>
              <a:t>any ultimate </a:t>
            </a:r>
            <a:r>
              <a:rPr lang="en-US" sz="2400" dirty="0"/>
              <a:t>is impossible. </a:t>
            </a:r>
            <a:endParaRPr lang="en-US" sz="2400" dirty="0" smtClean="0"/>
          </a:p>
          <a:p>
            <a:r>
              <a:rPr lang="en-US" sz="2400" dirty="0"/>
              <a:t>	</a:t>
            </a:r>
            <a:r>
              <a:rPr lang="en-US" sz="2400" dirty="0" smtClean="0"/>
              <a:t>Dostoyevsky: “If there is no God, then everything is permitted.”</a:t>
            </a:r>
            <a:endParaRPr lang="en-US" sz="2400" dirty="0"/>
          </a:p>
        </p:txBody>
      </p:sp>
    </p:spTree>
    <p:extLst>
      <p:ext uri="{BB962C8B-B14F-4D97-AF65-F5344CB8AC3E}">
        <p14:creationId xmlns:p14="http://schemas.microsoft.com/office/powerpoint/2010/main" val="1258537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3046988"/>
          </a:xfrm>
          <a:prstGeom prst="rect">
            <a:avLst/>
          </a:prstGeom>
          <a:noFill/>
        </p:spPr>
        <p:txBody>
          <a:bodyPr wrap="square" rtlCol="0">
            <a:spAutoFit/>
          </a:bodyPr>
          <a:lstStyle/>
          <a:p>
            <a:r>
              <a:rPr lang="en-US" sz="3200" dirty="0"/>
              <a:t>	Additional seminar titles for 2019: </a:t>
            </a:r>
            <a:endParaRPr lang="en-US" sz="3200" dirty="0" smtClean="0"/>
          </a:p>
          <a:p>
            <a:endParaRPr lang="en-US" sz="3200" dirty="0"/>
          </a:p>
          <a:p>
            <a:r>
              <a:rPr lang="en-US" sz="3200" dirty="0"/>
              <a:t>Tuesday, July 9    “Ethical Systems and Ethical Anarchy”         </a:t>
            </a:r>
          </a:p>
          <a:p>
            <a:endParaRPr lang="en-US" sz="3200" dirty="0" smtClean="0"/>
          </a:p>
          <a:p>
            <a:r>
              <a:rPr lang="en-US" sz="3200" dirty="0" smtClean="0"/>
              <a:t>Tuesday</a:t>
            </a:r>
            <a:r>
              <a:rPr lang="en-US" sz="3200" dirty="0"/>
              <a:t>, July 23  “Moral Reasoning: Thinking Clearly and </a:t>
            </a:r>
            <a:r>
              <a:rPr lang="en-US" sz="3200" dirty="0" smtClean="0"/>
              <a:t>										Virtuously</a:t>
            </a:r>
            <a:r>
              <a:rPr lang="en-US" sz="3200" dirty="0"/>
              <a:t>” </a:t>
            </a:r>
            <a:r>
              <a:rPr lang="en-US" sz="2400" dirty="0"/>
              <a:t> </a:t>
            </a:r>
          </a:p>
        </p:txBody>
      </p:sp>
    </p:spTree>
    <p:extLst>
      <p:ext uri="{BB962C8B-B14F-4D97-AF65-F5344CB8AC3E}">
        <p14:creationId xmlns:p14="http://schemas.microsoft.com/office/powerpoint/2010/main" val="32303983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4524315"/>
          </a:xfrm>
          <a:prstGeom prst="rect">
            <a:avLst/>
          </a:prstGeom>
          <a:noFill/>
        </p:spPr>
        <p:txBody>
          <a:bodyPr wrap="square" rtlCol="0">
            <a:spAutoFit/>
          </a:bodyPr>
          <a:lstStyle/>
          <a:p>
            <a:r>
              <a:rPr lang="en-US" sz="2400" dirty="0" smtClean="0"/>
              <a:t>IV. </a:t>
            </a:r>
            <a:r>
              <a:rPr lang="en-US" sz="2400" dirty="0"/>
              <a:t>RELIGION AND MORALITY.</a:t>
            </a:r>
          </a:p>
          <a:p>
            <a:r>
              <a:rPr lang="en-US" sz="2400" dirty="0"/>
              <a:t> </a:t>
            </a:r>
          </a:p>
          <a:p>
            <a:r>
              <a:rPr lang="en-US" sz="2400" dirty="0"/>
              <a:t>	It is in the next discussion that Vaughn fudges on his own claims. He employs faulty reasoning including a </a:t>
            </a:r>
            <a:endParaRPr lang="en-US" sz="2400" dirty="0" smtClean="0"/>
          </a:p>
          <a:p>
            <a:endParaRPr lang="en-US" sz="2400" dirty="0" smtClean="0"/>
          </a:p>
          <a:p>
            <a:r>
              <a:rPr lang="en-US" sz="2400" dirty="0"/>
              <a:t>	</a:t>
            </a:r>
            <a:r>
              <a:rPr lang="en-US" sz="2400" dirty="0" smtClean="0"/>
              <a:t>“</a:t>
            </a:r>
            <a:r>
              <a:rPr lang="en-US" sz="2400" dirty="0"/>
              <a:t>straw man,” </a:t>
            </a:r>
            <a:endParaRPr lang="en-US" sz="2400" dirty="0" smtClean="0"/>
          </a:p>
          <a:p>
            <a:r>
              <a:rPr lang="en-US" sz="2400" dirty="0"/>
              <a:t>	</a:t>
            </a:r>
            <a:r>
              <a:rPr lang="en-US" sz="2400" dirty="0" smtClean="0"/>
              <a:t>a </a:t>
            </a:r>
            <a:r>
              <a:rPr lang="en-US" sz="2400" dirty="0"/>
              <a:t>false assumption, </a:t>
            </a:r>
            <a:endParaRPr lang="en-US" sz="2400" dirty="0" smtClean="0"/>
          </a:p>
          <a:p>
            <a:r>
              <a:rPr lang="en-US" sz="2400" dirty="0"/>
              <a:t>	</a:t>
            </a:r>
            <a:r>
              <a:rPr lang="en-US" sz="2400" dirty="0" smtClean="0"/>
              <a:t>a </a:t>
            </a:r>
            <a:r>
              <a:rPr lang="en-US" sz="2400" dirty="0"/>
              <a:t>false hypothetical, and </a:t>
            </a:r>
            <a:endParaRPr lang="en-US" sz="2400" dirty="0" smtClean="0"/>
          </a:p>
          <a:p>
            <a:r>
              <a:rPr lang="en-US" sz="2400" dirty="0"/>
              <a:t>	</a:t>
            </a:r>
            <a:r>
              <a:rPr lang="en-US" sz="2400" dirty="0" smtClean="0"/>
              <a:t>a </a:t>
            </a:r>
            <a:r>
              <a:rPr lang="en-US" sz="2400" dirty="0"/>
              <a:t>false dichotomy. </a:t>
            </a:r>
            <a:endParaRPr lang="en-US" sz="2400" dirty="0" smtClean="0"/>
          </a:p>
          <a:p>
            <a:endParaRPr lang="en-US" sz="2400" dirty="0"/>
          </a:p>
          <a:p>
            <a:r>
              <a:rPr lang="en-US" sz="2400" dirty="0" smtClean="0"/>
              <a:t>	Let’s </a:t>
            </a:r>
            <a:r>
              <a:rPr lang="en-US" sz="2400" dirty="0"/>
              <a:t>examine Vaughn’s </a:t>
            </a:r>
            <a:r>
              <a:rPr lang="en-US" sz="2400" dirty="0" smtClean="0"/>
              <a:t>argument according to </a:t>
            </a:r>
            <a:r>
              <a:rPr lang="en-US" sz="2400" i="1" dirty="0" smtClean="0"/>
              <a:t>logic and reason</a:t>
            </a:r>
            <a:r>
              <a:rPr lang="en-US" sz="2400" dirty="0" smtClean="0"/>
              <a:t>.   </a:t>
            </a:r>
            <a:endParaRPr lang="en-US" sz="2400" dirty="0"/>
          </a:p>
          <a:p>
            <a:r>
              <a:rPr lang="en-US" sz="2400" dirty="0"/>
              <a:t>  </a:t>
            </a:r>
          </a:p>
        </p:txBody>
      </p:sp>
    </p:spTree>
    <p:extLst>
      <p:ext uri="{BB962C8B-B14F-4D97-AF65-F5344CB8AC3E}">
        <p14:creationId xmlns:p14="http://schemas.microsoft.com/office/powerpoint/2010/main" val="1946620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6001643"/>
          </a:xfrm>
          <a:prstGeom prst="rect">
            <a:avLst/>
          </a:prstGeom>
          <a:noFill/>
        </p:spPr>
        <p:txBody>
          <a:bodyPr wrap="square" rtlCol="0">
            <a:spAutoFit/>
          </a:bodyPr>
          <a:lstStyle/>
          <a:p>
            <a:r>
              <a:rPr lang="en-US" sz="2400" dirty="0" smtClean="0"/>
              <a:t>IV. </a:t>
            </a:r>
            <a:r>
              <a:rPr lang="en-US" sz="2400" dirty="0"/>
              <a:t>RELIGION AND MORALITY.</a:t>
            </a:r>
          </a:p>
          <a:p>
            <a:r>
              <a:rPr lang="en-US" sz="2400" dirty="0"/>
              <a:t> </a:t>
            </a:r>
          </a:p>
          <a:p>
            <a:r>
              <a:rPr lang="en-US" sz="2400" dirty="0" smtClean="0"/>
              <a:t>A. </a:t>
            </a:r>
            <a:r>
              <a:rPr lang="en-US" sz="2400" dirty="0"/>
              <a:t>THE STRAW MAN.</a:t>
            </a:r>
          </a:p>
          <a:p>
            <a:r>
              <a:rPr lang="en-US" sz="2400" dirty="0"/>
              <a:t> </a:t>
            </a:r>
          </a:p>
          <a:p>
            <a:r>
              <a:rPr lang="en-US" sz="2400" dirty="0"/>
              <a:t>	“For many people, the most interesting query about the relationship between religion and morality is this: Is God the maker of morality? That is, is God the author of the moral law? Those who answer yes are endorsing a theory of morality known as the </a:t>
            </a:r>
            <a:r>
              <a:rPr lang="en-US" sz="2400" i="1" dirty="0"/>
              <a:t>divine command theory.</a:t>
            </a:r>
            <a:r>
              <a:rPr lang="en-US" sz="2400" dirty="0"/>
              <a:t> It says that right actions are those willed by God, that God literally defines right and wrong. Something is right or good only because God makes it so. In the simplest version of the theory, God can determine right and wrong because he is omnipotent. He is all-powerful—powerful enough to create moral norms On this view, God is a divine lawgiver, and his laws constitute morality.” (10-11) </a:t>
            </a:r>
          </a:p>
          <a:p>
            <a:r>
              <a:rPr lang="en-US" sz="2400" dirty="0"/>
              <a:t>	In a straw man argument a great warrior goes to battle against a scarecrow and (of course) demolishes him. Someone casts the views of their opponent </a:t>
            </a:r>
            <a:r>
              <a:rPr lang="en-US" sz="2400" dirty="0" smtClean="0"/>
              <a:t>in </a:t>
            </a:r>
            <a:r>
              <a:rPr lang="en-US" sz="2400" dirty="0"/>
              <a:t>the worst, weakest form, and then easily defeats that view. Nothing is gained. </a:t>
            </a:r>
          </a:p>
        </p:txBody>
      </p:sp>
    </p:spTree>
    <p:extLst>
      <p:ext uri="{BB962C8B-B14F-4D97-AF65-F5344CB8AC3E}">
        <p14:creationId xmlns:p14="http://schemas.microsoft.com/office/powerpoint/2010/main" val="251945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5262979"/>
          </a:xfrm>
          <a:prstGeom prst="rect">
            <a:avLst/>
          </a:prstGeom>
          <a:noFill/>
        </p:spPr>
        <p:txBody>
          <a:bodyPr wrap="square" rtlCol="0">
            <a:spAutoFit/>
          </a:bodyPr>
          <a:lstStyle/>
          <a:p>
            <a:r>
              <a:rPr lang="en-US" sz="2400" dirty="0" smtClean="0"/>
              <a:t>IV. </a:t>
            </a:r>
            <a:r>
              <a:rPr lang="en-US" sz="2400" dirty="0"/>
              <a:t>RELIGION AND MORALITY.</a:t>
            </a:r>
          </a:p>
          <a:p>
            <a:r>
              <a:rPr lang="en-US" sz="2400" dirty="0"/>
              <a:t> </a:t>
            </a:r>
          </a:p>
          <a:p>
            <a:r>
              <a:rPr lang="en-US" sz="2400" dirty="0"/>
              <a:t>	The straw man aspect of this argument is first seen in the </a:t>
            </a:r>
            <a:r>
              <a:rPr lang="en-US" sz="2400" dirty="0" smtClean="0"/>
              <a:t>word </a:t>
            </a:r>
            <a:r>
              <a:rPr lang="en-US" sz="2400" dirty="0"/>
              <a:t>“only”: </a:t>
            </a:r>
            <a:endParaRPr lang="en-US" sz="2400" dirty="0" smtClean="0"/>
          </a:p>
          <a:p>
            <a:r>
              <a:rPr lang="en-US" sz="2400" dirty="0" smtClean="0"/>
              <a:t>	“</a:t>
            </a:r>
            <a:r>
              <a:rPr lang="en-US" sz="2400" dirty="0"/>
              <a:t>Something is right or good </a:t>
            </a:r>
            <a:r>
              <a:rPr lang="en-US" sz="2400" u="sng" dirty="0"/>
              <a:t>only</a:t>
            </a:r>
            <a:r>
              <a:rPr lang="en-US" sz="2400" dirty="0"/>
              <a:t> because God makes it so.” The only </a:t>
            </a:r>
            <a:r>
              <a:rPr lang="en-US" sz="2400" dirty="0" smtClean="0"/>
              <a:t>reason </a:t>
            </a:r>
            <a:r>
              <a:rPr lang="en-US" sz="2400" dirty="0"/>
              <a:t>anything is right or good is simply because God (arbitrarily) said so. And this view </a:t>
            </a:r>
            <a:r>
              <a:rPr lang="en-US" sz="2400" dirty="0" smtClean="0"/>
              <a:t>declares that God has </a:t>
            </a:r>
            <a:r>
              <a:rPr lang="en-US" sz="2400" dirty="0"/>
              <a:t>the right to say so because he is powerful, all-powerful. </a:t>
            </a:r>
            <a:r>
              <a:rPr lang="en-US" sz="2400" dirty="0" smtClean="0"/>
              <a:t>In other words, God is an unfair and unjust </a:t>
            </a:r>
            <a:r>
              <a:rPr lang="en-US" sz="2400" dirty="0"/>
              <a:t>tyrant. </a:t>
            </a:r>
          </a:p>
          <a:p>
            <a:r>
              <a:rPr lang="en-US" sz="2400" dirty="0"/>
              <a:t>	</a:t>
            </a:r>
            <a:r>
              <a:rPr lang="en-US" sz="2400" dirty="0" smtClean="0"/>
              <a:t>Professor </a:t>
            </a:r>
            <a:r>
              <a:rPr lang="en-US" sz="2400" dirty="0"/>
              <a:t>Vaughn knows his audience. Most </a:t>
            </a:r>
            <a:r>
              <a:rPr lang="en-US" sz="2400" dirty="0" smtClean="0"/>
              <a:t>young college students are </a:t>
            </a:r>
            <a:r>
              <a:rPr lang="en-US" sz="2400" dirty="0"/>
              <a:t>a bit anti-authoritarian. Just because you are powerful, it doesn’t give you the right to tell me what to do. God is </a:t>
            </a:r>
            <a:r>
              <a:rPr lang="en-US" sz="2400" dirty="0" smtClean="0"/>
              <a:t>portrayed as </a:t>
            </a:r>
            <a:r>
              <a:rPr lang="en-US" sz="2400" dirty="0"/>
              <a:t>an arbitrary dictator who gets to decide what is right or wrong, who is good or bad, </a:t>
            </a:r>
            <a:r>
              <a:rPr lang="en-US" sz="2400" dirty="0" smtClean="0"/>
              <a:t>whom </a:t>
            </a:r>
            <a:r>
              <a:rPr lang="en-US" sz="2400" dirty="0"/>
              <a:t>to reward or punish, on a whim. </a:t>
            </a:r>
          </a:p>
          <a:p>
            <a:r>
              <a:rPr lang="en-US" sz="2400" dirty="0"/>
              <a:t>	Sorry, but that’s not doing justice to what religions teach about God, certainly not Christianity. </a:t>
            </a:r>
            <a:endParaRPr lang="en-US" sz="2400" dirty="0" smtClean="0"/>
          </a:p>
          <a:p>
            <a:r>
              <a:rPr lang="en-US" sz="2400" dirty="0"/>
              <a:t>	</a:t>
            </a:r>
            <a:r>
              <a:rPr lang="en-US" sz="2400" dirty="0" smtClean="0"/>
              <a:t>This </a:t>
            </a:r>
            <a:r>
              <a:rPr lang="en-US" sz="2400" dirty="0"/>
              <a:t>is a straw man. </a:t>
            </a:r>
          </a:p>
        </p:txBody>
      </p:sp>
    </p:spTree>
    <p:extLst>
      <p:ext uri="{BB962C8B-B14F-4D97-AF65-F5344CB8AC3E}">
        <p14:creationId xmlns:p14="http://schemas.microsoft.com/office/powerpoint/2010/main" val="411646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5262979"/>
          </a:xfrm>
          <a:prstGeom prst="rect">
            <a:avLst/>
          </a:prstGeom>
          <a:noFill/>
        </p:spPr>
        <p:txBody>
          <a:bodyPr wrap="square" rtlCol="0">
            <a:spAutoFit/>
          </a:bodyPr>
          <a:lstStyle/>
          <a:p>
            <a:r>
              <a:rPr lang="en-US" sz="2400" dirty="0" smtClean="0"/>
              <a:t>IV. </a:t>
            </a:r>
            <a:r>
              <a:rPr lang="en-US" sz="2400" dirty="0"/>
              <a:t>RELIGION AND MORALITY.</a:t>
            </a:r>
          </a:p>
          <a:p>
            <a:r>
              <a:rPr lang="en-US" sz="2400" dirty="0"/>
              <a:t> </a:t>
            </a:r>
          </a:p>
          <a:p>
            <a:r>
              <a:rPr lang="en-US" sz="2400" dirty="0" smtClean="0"/>
              <a:t>B. </a:t>
            </a:r>
            <a:r>
              <a:rPr lang="en-US" sz="2400" dirty="0"/>
              <a:t>A FALSE ASSUMPTION.</a:t>
            </a:r>
          </a:p>
          <a:p>
            <a:r>
              <a:rPr lang="en-US" sz="2400" dirty="0"/>
              <a:t> </a:t>
            </a:r>
          </a:p>
          <a:p>
            <a:r>
              <a:rPr lang="en-US" sz="2400" dirty="0"/>
              <a:t>	So the question is, “What is good?” </a:t>
            </a:r>
            <a:r>
              <a:rPr lang="en-US" sz="2400" dirty="0" smtClean="0"/>
              <a:t>Vaughn says that the </a:t>
            </a:r>
            <a:r>
              <a:rPr lang="en-US" sz="2400" dirty="0"/>
              <a:t>religious answer is “whatever God wills or commands is good.” And Vaughn’s objection is: “But what if God commands something that is not good?” Do you see the flaw? </a:t>
            </a:r>
          </a:p>
          <a:p>
            <a:r>
              <a:rPr lang="en-US" sz="2400" dirty="0"/>
              <a:t>  </a:t>
            </a:r>
          </a:p>
          <a:p>
            <a:r>
              <a:rPr lang="en-US" sz="2400" dirty="0"/>
              <a:t>If whatever God commands is good, </a:t>
            </a:r>
          </a:p>
          <a:p>
            <a:r>
              <a:rPr lang="en-US" sz="2400" dirty="0"/>
              <a:t>And God commands something not </a:t>
            </a:r>
            <a:r>
              <a:rPr lang="en-US" sz="2400" dirty="0" smtClean="0"/>
              <a:t>good, then…</a:t>
            </a:r>
            <a:endParaRPr lang="en-US" sz="2400" dirty="0"/>
          </a:p>
          <a:p>
            <a:r>
              <a:rPr lang="en-US" sz="2400" dirty="0"/>
              <a:t> </a:t>
            </a:r>
          </a:p>
          <a:p>
            <a:r>
              <a:rPr lang="en-US" sz="2400" dirty="0"/>
              <a:t>Good = what God </a:t>
            </a:r>
            <a:r>
              <a:rPr lang="en-US" sz="2400" dirty="0" smtClean="0"/>
              <a:t>commands, and </a:t>
            </a:r>
            <a:endParaRPr lang="en-US" sz="2400" dirty="0"/>
          </a:p>
          <a:p>
            <a:r>
              <a:rPr lang="en-US" sz="2400" dirty="0"/>
              <a:t>Good ≠ what God commands.</a:t>
            </a:r>
          </a:p>
          <a:p>
            <a:r>
              <a:rPr lang="en-US" sz="2400" dirty="0"/>
              <a:t> </a:t>
            </a:r>
          </a:p>
        </p:txBody>
      </p:sp>
    </p:spTree>
    <p:extLst>
      <p:ext uri="{BB962C8B-B14F-4D97-AF65-F5344CB8AC3E}">
        <p14:creationId xmlns:p14="http://schemas.microsoft.com/office/powerpoint/2010/main" val="1634790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6001643"/>
          </a:xfrm>
          <a:prstGeom prst="rect">
            <a:avLst/>
          </a:prstGeom>
          <a:noFill/>
        </p:spPr>
        <p:txBody>
          <a:bodyPr wrap="square" rtlCol="0">
            <a:spAutoFit/>
          </a:bodyPr>
          <a:lstStyle/>
          <a:p>
            <a:r>
              <a:rPr lang="en-US" sz="2400" dirty="0" smtClean="0"/>
              <a:t>IV. </a:t>
            </a:r>
            <a:r>
              <a:rPr lang="en-US" sz="2400" dirty="0"/>
              <a:t>RELIGION AND MORALITY.</a:t>
            </a:r>
          </a:p>
          <a:p>
            <a:r>
              <a:rPr lang="en-US" sz="2400" dirty="0"/>
              <a:t> </a:t>
            </a:r>
          </a:p>
          <a:p>
            <a:r>
              <a:rPr lang="en-US" sz="2400" dirty="0" smtClean="0"/>
              <a:t>B. </a:t>
            </a:r>
            <a:r>
              <a:rPr lang="en-US" sz="2400" dirty="0"/>
              <a:t>A FALSE ASSUMPTION.</a:t>
            </a:r>
          </a:p>
          <a:p>
            <a:r>
              <a:rPr lang="en-US" sz="2400" dirty="0"/>
              <a:t> </a:t>
            </a:r>
          </a:p>
          <a:p>
            <a:r>
              <a:rPr lang="en-US" sz="2400" dirty="0" smtClean="0"/>
              <a:t>If </a:t>
            </a:r>
            <a:r>
              <a:rPr lang="en-US" sz="2400" dirty="0"/>
              <a:t>good is whatever God commands, then how could something God commands be not good?</a:t>
            </a:r>
          </a:p>
          <a:p>
            <a:r>
              <a:rPr lang="en-US" sz="2400" dirty="0"/>
              <a:t> </a:t>
            </a:r>
          </a:p>
          <a:p>
            <a:r>
              <a:rPr lang="en-US" sz="2400" dirty="0" smtClean="0"/>
              <a:t>According to Vaughn, “good</a:t>
            </a:r>
            <a:r>
              <a:rPr lang="en-US" sz="2400" dirty="0"/>
              <a:t>” must already exist, as standard by which we may assess the actions or commands of God.</a:t>
            </a:r>
          </a:p>
          <a:p>
            <a:r>
              <a:rPr lang="en-US" sz="2400" dirty="0"/>
              <a:t> </a:t>
            </a:r>
            <a:endParaRPr lang="en-US" sz="2400" dirty="0" smtClean="0"/>
          </a:p>
          <a:p>
            <a:r>
              <a:rPr lang="en-US" sz="2400" dirty="0"/>
              <a:t>But how do </a:t>
            </a:r>
            <a:r>
              <a:rPr lang="en-US" sz="2400" dirty="0" smtClean="0"/>
              <a:t>we already </a:t>
            </a:r>
            <a:r>
              <a:rPr lang="en-US" sz="2400" dirty="0"/>
              <a:t>know what “good” is? </a:t>
            </a:r>
          </a:p>
          <a:p>
            <a:r>
              <a:rPr lang="en-US" sz="2400" dirty="0"/>
              <a:t> </a:t>
            </a:r>
          </a:p>
          <a:p>
            <a:r>
              <a:rPr lang="en-US" sz="2400" dirty="0" smtClean="0"/>
              <a:t>Vaughn falsely </a:t>
            </a:r>
            <a:r>
              <a:rPr lang="en-US" sz="2400" dirty="0"/>
              <a:t>assumes that we already know what the good </a:t>
            </a:r>
            <a:r>
              <a:rPr lang="en-US" sz="2400" dirty="0" smtClean="0"/>
              <a:t>is, </a:t>
            </a:r>
            <a:r>
              <a:rPr lang="en-US" sz="2400" dirty="0"/>
              <a:t>and we can use this (absolute?) knowledge of </a:t>
            </a:r>
            <a:r>
              <a:rPr lang="en-US" sz="2400" dirty="0" smtClean="0"/>
              <a:t> the good </a:t>
            </a:r>
            <a:r>
              <a:rPr lang="en-US" sz="2400" dirty="0"/>
              <a:t>to assess and critique the actions and commands of God.</a:t>
            </a:r>
          </a:p>
          <a:p>
            <a:endParaRPr lang="en-US" sz="2400" dirty="0"/>
          </a:p>
        </p:txBody>
      </p:sp>
    </p:spTree>
    <p:extLst>
      <p:ext uri="{BB962C8B-B14F-4D97-AF65-F5344CB8AC3E}">
        <p14:creationId xmlns:p14="http://schemas.microsoft.com/office/powerpoint/2010/main" val="358035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6001643"/>
          </a:xfrm>
          <a:prstGeom prst="rect">
            <a:avLst/>
          </a:prstGeom>
          <a:noFill/>
        </p:spPr>
        <p:txBody>
          <a:bodyPr wrap="square" rtlCol="0">
            <a:spAutoFit/>
          </a:bodyPr>
          <a:lstStyle/>
          <a:p>
            <a:r>
              <a:rPr lang="en-US" sz="2400" dirty="0" smtClean="0"/>
              <a:t>IV. </a:t>
            </a:r>
            <a:r>
              <a:rPr lang="en-US" sz="2400" dirty="0"/>
              <a:t>RELIGION AND MORALITY.</a:t>
            </a:r>
          </a:p>
          <a:p>
            <a:r>
              <a:rPr lang="en-US" sz="2400" dirty="0"/>
              <a:t> </a:t>
            </a:r>
          </a:p>
          <a:p>
            <a:r>
              <a:rPr lang="en-US" sz="2400" dirty="0"/>
              <a:t>C. A FALSE HYPOTHETICAL.</a:t>
            </a:r>
          </a:p>
          <a:p>
            <a:r>
              <a:rPr lang="en-US" sz="2400" dirty="0"/>
              <a:t> 	A false hypothetical is to imagine a situation that is logically impossible and to use it to defeat an argument. </a:t>
            </a:r>
          </a:p>
          <a:p>
            <a:r>
              <a:rPr lang="en-US" sz="2400" dirty="0"/>
              <a:t> </a:t>
            </a:r>
            <a:r>
              <a:rPr lang="en-US" sz="2400" dirty="0" smtClean="0"/>
              <a:t>	All </a:t>
            </a:r>
            <a:r>
              <a:rPr lang="en-US" sz="2400" dirty="0"/>
              <a:t>men (A) are mortal (B)</a:t>
            </a:r>
          </a:p>
          <a:p>
            <a:r>
              <a:rPr lang="en-US" sz="2400" dirty="0" smtClean="0"/>
              <a:t>	Socrates </a:t>
            </a:r>
            <a:r>
              <a:rPr lang="en-US" sz="2400" dirty="0"/>
              <a:t>(C) is a man (A)</a:t>
            </a:r>
          </a:p>
          <a:p>
            <a:r>
              <a:rPr lang="en-US" sz="2400" dirty="0" smtClean="0"/>
              <a:t>	∴ </a:t>
            </a:r>
            <a:r>
              <a:rPr lang="en-US" sz="2400" dirty="0"/>
              <a:t>Socrates (C) is mortal (B)</a:t>
            </a:r>
          </a:p>
          <a:p>
            <a:r>
              <a:rPr lang="en-US" sz="2400" dirty="0" smtClean="0"/>
              <a:t>This </a:t>
            </a:r>
            <a:r>
              <a:rPr lang="en-US" sz="2400" dirty="0"/>
              <a:t>is a valid argument. </a:t>
            </a:r>
            <a:endParaRPr lang="en-US" sz="2400" dirty="0" smtClean="0"/>
          </a:p>
          <a:p>
            <a:r>
              <a:rPr lang="en-US" sz="2400" dirty="0"/>
              <a:t>	</a:t>
            </a:r>
            <a:r>
              <a:rPr lang="en-US" sz="2400" dirty="0" smtClean="0"/>
              <a:t>Someone </a:t>
            </a:r>
            <a:r>
              <a:rPr lang="en-US" sz="2400" dirty="0"/>
              <a:t>may try to defeat it by saying, “Well, what if Socrates never died or could not die? Then he would not be mortal</a:t>
            </a:r>
            <a:r>
              <a:rPr lang="en-US" sz="2400" dirty="0" smtClean="0"/>
              <a:t>.”</a:t>
            </a:r>
            <a:endParaRPr lang="en-US" sz="2400" dirty="0"/>
          </a:p>
          <a:p>
            <a:r>
              <a:rPr lang="en-US" sz="2400" dirty="0"/>
              <a:t>	Then you run into Aristotle’s “law of non-contradiction.” </a:t>
            </a:r>
          </a:p>
          <a:p>
            <a:r>
              <a:rPr lang="en-US" sz="2400" dirty="0" smtClean="0"/>
              <a:t>	</a:t>
            </a:r>
            <a:r>
              <a:rPr lang="en-US" sz="2400" dirty="0"/>
              <a:t>	</a:t>
            </a:r>
            <a:r>
              <a:rPr lang="en-US" sz="2400" dirty="0" smtClean="0"/>
              <a:t>“p </a:t>
            </a:r>
            <a:r>
              <a:rPr lang="en-US" sz="2400" dirty="0"/>
              <a:t>and not </a:t>
            </a:r>
            <a:r>
              <a:rPr lang="en-US" sz="2400" dirty="0" smtClean="0"/>
              <a:t>non-p”</a:t>
            </a:r>
            <a:endParaRPr lang="en-US" sz="2400" dirty="0"/>
          </a:p>
          <a:p>
            <a:r>
              <a:rPr lang="en-US" sz="2400" dirty="0"/>
              <a:t> </a:t>
            </a:r>
            <a:r>
              <a:rPr lang="en-US" sz="2400" dirty="0" smtClean="0"/>
              <a:t>	“</a:t>
            </a:r>
            <a:r>
              <a:rPr lang="en-US" sz="2400" dirty="0"/>
              <a:t>A thing cannot be and not be at the same time and in the same relation.” </a:t>
            </a:r>
          </a:p>
          <a:p>
            <a:r>
              <a:rPr lang="en-US" sz="2400" dirty="0"/>
              <a:t> </a:t>
            </a:r>
            <a:r>
              <a:rPr lang="en-US" sz="2400" dirty="0" smtClean="0"/>
              <a:t>Socrates </a:t>
            </a:r>
            <a:r>
              <a:rPr lang="en-US" sz="2400" dirty="0"/>
              <a:t>cannot at the same time and in the same relation both be mortal and </a:t>
            </a:r>
            <a:r>
              <a:rPr lang="en-US" sz="2400" dirty="0" smtClean="0"/>
              <a:t>not be mortal</a:t>
            </a:r>
            <a:r>
              <a:rPr lang="en-US" sz="2400" dirty="0"/>
              <a:t>. </a:t>
            </a:r>
          </a:p>
        </p:txBody>
      </p:sp>
    </p:spTree>
    <p:extLst>
      <p:ext uri="{BB962C8B-B14F-4D97-AF65-F5344CB8AC3E}">
        <p14:creationId xmlns:p14="http://schemas.microsoft.com/office/powerpoint/2010/main" val="274902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5632311"/>
          </a:xfrm>
          <a:prstGeom prst="rect">
            <a:avLst/>
          </a:prstGeom>
          <a:noFill/>
        </p:spPr>
        <p:txBody>
          <a:bodyPr wrap="square" rtlCol="0">
            <a:spAutoFit/>
          </a:bodyPr>
          <a:lstStyle/>
          <a:p>
            <a:r>
              <a:rPr lang="en-US" sz="2400" dirty="0" smtClean="0"/>
              <a:t>IV. </a:t>
            </a:r>
            <a:r>
              <a:rPr lang="en-US" sz="2400" dirty="0"/>
              <a:t>RELIGION AND MORALITY.</a:t>
            </a:r>
          </a:p>
          <a:p>
            <a:r>
              <a:rPr lang="en-US" sz="2400" dirty="0"/>
              <a:t> </a:t>
            </a:r>
          </a:p>
          <a:p>
            <a:r>
              <a:rPr lang="en-US" sz="2400" dirty="0"/>
              <a:t>C. A FALSE HYPOTHETICAL.</a:t>
            </a:r>
          </a:p>
          <a:p>
            <a:endParaRPr lang="en-US" sz="2400" dirty="0" smtClean="0"/>
          </a:p>
          <a:p>
            <a:r>
              <a:rPr lang="en-US" sz="2400" dirty="0" smtClean="0"/>
              <a:t>God </a:t>
            </a:r>
            <a:r>
              <a:rPr lang="en-US" sz="2400" dirty="0"/>
              <a:t>can only do what is good.</a:t>
            </a:r>
          </a:p>
          <a:p>
            <a:r>
              <a:rPr lang="en-US" sz="2400" dirty="0"/>
              <a:t>God can also do something that is not good</a:t>
            </a:r>
          </a:p>
          <a:p>
            <a:r>
              <a:rPr lang="en-US" sz="2400" dirty="0"/>
              <a:t> </a:t>
            </a:r>
          </a:p>
          <a:p>
            <a:r>
              <a:rPr lang="en-US" sz="2400" dirty="0"/>
              <a:t>	“Socrates asks, Is an action morally right because God wills it, or does God will it to be so because it is morally right? Critics say that if an action is right only because God wills it (that is, if right and wrong are dependent on God), then many heinous crimes and evil actions would be right if God willed them. </a:t>
            </a:r>
            <a:r>
              <a:rPr lang="en-US" sz="2400" u="sng" dirty="0"/>
              <a:t>If God willed murder, theft, or torture</a:t>
            </a:r>
            <a:r>
              <a:rPr lang="en-US" sz="2400" dirty="0"/>
              <a:t>, these deeds would be morally right</a:t>
            </a:r>
            <a:r>
              <a:rPr lang="en-US" sz="2400" dirty="0" smtClean="0"/>
              <a:t>.” (p. 11)</a:t>
            </a:r>
            <a:endParaRPr lang="en-US" sz="2400" dirty="0"/>
          </a:p>
          <a:p>
            <a:r>
              <a:rPr lang="en-US" sz="2400" dirty="0"/>
              <a:t>	“If” sets up a hypothetical situation. But what if God </a:t>
            </a:r>
            <a:r>
              <a:rPr lang="en-US" sz="2400" b="1" i="1" dirty="0"/>
              <a:t>could not </a:t>
            </a:r>
            <a:r>
              <a:rPr lang="en-US" sz="2400" dirty="0"/>
              <a:t>will what is </a:t>
            </a:r>
            <a:r>
              <a:rPr lang="en-US" sz="2400" dirty="0" smtClean="0"/>
              <a:t>evil (murder, theft, or torture)? </a:t>
            </a:r>
            <a:r>
              <a:rPr lang="en-US" sz="2400" dirty="0"/>
              <a:t>Then the hypothetical is moot, irrelevant. </a:t>
            </a:r>
            <a:endParaRPr lang="en-US" sz="2400" dirty="0" smtClean="0"/>
          </a:p>
          <a:p>
            <a:r>
              <a:rPr lang="en-US" sz="2400" dirty="0"/>
              <a:t>	</a:t>
            </a:r>
            <a:r>
              <a:rPr lang="en-US" sz="2400" dirty="0" smtClean="0"/>
              <a:t>And </a:t>
            </a:r>
            <a:r>
              <a:rPr lang="en-US" sz="2400" dirty="0"/>
              <a:t>Christian theology affirms that God is </a:t>
            </a:r>
            <a:r>
              <a:rPr lang="en-US" sz="2400" dirty="0" smtClean="0"/>
              <a:t>good and cannot will what is evil.</a:t>
            </a:r>
            <a:endParaRPr lang="en-US" sz="2400" dirty="0"/>
          </a:p>
        </p:txBody>
      </p:sp>
    </p:spTree>
    <p:extLst>
      <p:ext uri="{BB962C8B-B14F-4D97-AF65-F5344CB8AC3E}">
        <p14:creationId xmlns:p14="http://schemas.microsoft.com/office/powerpoint/2010/main" val="282225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3785652"/>
          </a:xfrm>
          <a:prstGeom prst="rect">
            <a:avLst/>
          </a:prstGeom>
          <a:noFill/>
        </p:spPr>
        <p:txBody>
          <a:bodyPr wrap="square" rtlCol="0">
            <a:spAutoFit/>
          </a:bodyPr>
          <a:lstStyle/>
          <a:p>
            <a:r>
              <a:rPr lang="en-US" sz="2400" dirty="0" smtClean="0"/>
              <a:t>“Ethics” is one of three major branches of philosophy.</a:t>
            </a:r>
          </a:p>
          <a:p>
            <a:endParaRPr lang="en-US" sz="2400" dirty="0"/>
          </a:p>
          <a:p>
            <a:r>
              <a:rPr lang="en-US" sz="2400" dirty="0" smtClean="0"/>
              <a:t>	</a:t>
            </a:r>
            <a:r>
              <a:rPr lang="en-US" sz="2400" b="1" dirty="0" smtClean="0"/>
              <a:t>Ontology / Metaphysics</a:t>
            </a:r>
          </a:p>
          <a:p>
            <a:r>
              <a:rPr lang="en-US" sz="2400" dirty="0" smtClean="0"/>
              <a:t>	</a:t>
            </a:r>
            <a:r>
              <a:rPr lang="en-US" sz="2400" b="1" dirty="0" smtClean="0"/>
              <a:t>Epistemology</a:t>
            </a:r>
            <a:endParaRPr lang="en-US" sz="2400" dirty="0"/>
          </a:p>
          <a:p>
            <a:r>
              <a:rPr lang="en-US" sz="2400" dirty="0" smtClean="0"/>
              <a:t>	</a:t>
            </a:r>
            <a:r>
              <a:rPr lang="en-US" sz="2400" b="1" dirty="0" smtClean="0"/>
              <a:t>Value Theory (Ethics)</a:t>
            </a:r>
            <a:endParaRPr lang="en-US" sz="2400" dirty="0" smtClean="0"/>
          </a:p>
          <a:p>
            <a:r>
              <a:rPr lang="en-US" sz="2400" dirty="0"/>
              <a:t>	</a:t>
            </a:r>
            <a:r>
              <a:rPr lang="en-US" sz="2400" dirty="0" smtClean="0"/>
              <a:t>					Good and bad</a:t>
            </a:r>
          </a:p>
          <a:p>
            <a:r>
              <a:rPr lang="en-US" sz="2400" dirty="0"/>
              <a:t>	</a:t>
            </a:r>
            <a:r>
              <a:rPr lang="en-US" sz="2400" dirty="0" smtClean="0"/>
              <a:t>					Right and wrong</a:t>
            </a:r>
          </a:p>
          <a:p>
            <a:r>
              <a:rPr lang="en-US" sz="2400" dirty="0"/>
              <a:t>	</a:t>
            </a:r>
            <a:r>
              <a:rPr lang="en-US" sz="2400" dirty="0" smtClean="0"/>
              <a:t>					Just and unjust</a:t>
            </a:r>
          </a:p>
          <a:p>
            <a:r>
              <a:rPr lang="en-US" sz="2400" dirty="0"/>
              <a:t>	</a:t>
            </a:r>
            <a:r>
              <a:rPr lang="en-US" sz="2400" dirty="0" smtClean="0"/>
              <a:t>					Fair and unfair </a:t>
            </a:r>
            <a:endParaRPr lang="en-US" sz="2400" dirty="0"/>
          </a:p>
          <a:p>
            <a:r>
              <a:rPr lang="en-US" sz="2400" dirty="0"/>
              <a:t> </a:t>
            </a:r>
          </a:p>
        </p:txBody>
      </p:sp>
    </p:spTree>
    <p:extLst>
      <p:ext uri="{BB962C8B-B14F-4D97-AF65-F5344CB8AC3E}">
        <p14:creationId xmlns:p14="http://schemas.microsoft.com/office/powerpoint/2010/main" val="777359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5632311"/>
          </a:xfrm>
          <a:prstGeom prst="rect">
            <a:avLst/>
          </a:prstGeom>
          <a:noFill/>
        </p:spPr>
        <p:txBody>
          <a:bodyPr wrap="square" rtlCol="0">
            <a:spAutoFit/>
          </a:bodyPr>
          <a:lstStyle/>
          <a:p>
            <a:r>
              <a:rPr lang="en-US" sz="2400" dirty="0" smtClean="0"/>
              <a:t>IV. </a:t>
            </a:r>
            <a:r>
              <a:rPr lang="en-US" sz="2400" dirty="0"/>
              <a:t>RELIGION AND MORALITY.</a:t>
            </a:r>
          </a:p>
          <a:p>
            <a:r>
              <a:rPr lang="en-US" sz="2400" dirty="0"/>
              <a:t> </a:t>
            </a:r>
          </a:p>
          <a:p>
            <a:r>
              <a:rPr lang="en-US" sz="2400" dirty="0"/>
              <a:t>D. A FALSE DICHOTOMY. </a:t>
            </a:r>
          </a:p>
          <a:p>
            <a:r>
              <a:rPr lang="en-US" sz="2400" dirty="0"/>
              <a:t> </a:t>
            </a:r>
          </a:p>
          <a:p>
            <a:r>
              <a:rPr lang="en-US" sz="2400" dirty="0"/>
              <a:t>	The law of non-contradiction is essential to all rationality. “A thing cannot be and not be at the same time and in the same relation.” </a:t>
            </a:r>
            <a:endParaRPr lang="en-US" sz="2400" dirty="0" smtClean="0"/>
          </a:p>
          <a:p>
            <a:r>
              <a:rPr lang="en-US" sz="2400" dirty="0"/>
              <a:t>	</a:t>
            </a:r>
            <a:r>
              <a:rPr lang="en-US" sz="2400" dirty="0" smtClean="0"/>
              <a:t>So </a:t>
            </a:r>
            <a:r>
              <a:rPr lang="en-US" sz="2400" dirty="0"/>
              <a:t>the question, “Did you walk to school or ride </a:t>
            </a:r>
            <a:r>
              <a:rPr lang="en-US" sz="2400" dirty="0" smtClean="0"/>
              <a:t>(not walk) to </a:t>
            </a:r>
            <a:r>
              <a:rPr lang="en-US" sz="2400" dirty="0"/>
              <a:t>school?” presents a true dichotomy, a true “either-or” situation. One cannot both walk to school </a:t>
            </a:r>
            <a:r>
              <a:rPr lang="en-US" sz="2400" u="sng" dirty="0" smtClean="0"/>
              <a:t>and</a:t>
            </a:r>
            <a:r>
              <a:rPr lang="en-US" sz="2400" dirty="0" smtClean="0"/>
              <a:t> not </a:t>
            </a:r>
            <a:r>
              <a:rPr lang="en-US" sz="2400" dirty="0"/>
              <a:t>walk to school at the same time and in the same relation. </a:t>
            </a:r>
            <a:r>
              <a:rPr lang="en-US" sz="2400" dirty="0" smtClean="0"/>
              <a:t> Either one walked to school or did not walk to school.</a:t>
            </a:r>
            <a:endParaRPr lang="en-US" sz="2400" dirty="0"/>
          </a:p>
          <a:p>
            <a:r>
              <a:rPr lang="en-US" sz="2400" dirty="0"/>
              <a:t>	But how would you answer this question: “Did you walk to school or carry your lunch?” You must choose, one or the other, give me your answer now!</a:t>
            </a:r>
          </a:p>
          <a:p>
            <a:r>
              <a:rPr lang="en-US" sz="2400" dirty="0"/>
              <a:t>	This is not a true dichotomy. Some might say one or the other, but some could also rightly say both or neither. </a:t>
            </a:r>
          </a:p>
          <a:p>
            <a:r>
              <a:rPr lang="en-US" sz="2400" dirty="0"/>
              <a:t> </a:t>
            </a:r>
          </a:p>
        </p:txBody>
      </p:sp>
    </p:spTree>
    <p:extLst>
      <p:ext uri="{BB962C8B-B14F-4D97-AF65-F5344CB8AC3E}">
        <p14:creationId xmlns:p14="http://schemas.microsoft.com/office/powerpoint/2010/main" val="648427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5632311"/>
          </a:xfrm>
          <a:prstGeom prst="rect">
            <a:avLst/>
          </a:prstGeom>
          <a:noFill/>
        </p:spPr>
        <p:txBody>
          <a:bodyPr wrap="square" rtlCol="0">
            <a:spAutoFit/>
          </a:bodyPr>
          <a:lstStyle/>
          <a:p>
            <a:r>
              <a:rPr lang="en-US" sz="2400" dirty="0" smtClean="0"/>
              <a:t>IV. </a:t>
            </a:r>
            <a:r>
              <a:rPr lang="en-US" sz="2400" dirty="0"/>
              <a:t>RELIGION AND MORALITY.</a:t>
            </a:r>
          </a:p>
          <a:p>
            <a:r>
              <a:rPr lang="en-US" sz="2400" dirty="0"/>
              <a:t> </a:t>
            </a:r>
          </a:p>
          <a:p>
            <a:r>
              <a:rPr lang="en-US" sz="2400" dirty="0"/>
              <a:t>	Vaughn sets up a dichotomy, but it is not a true dichotomy, </a:t>
            </a:r>
            <a:r>
              <a:rPr lang="en-US" sz="2400" dirty="0" smtClean="0"/>
              <a:t>an either one </a:t>
            </a:r>
            <a:r>
              <a:rPr lang="en-US" sz="2400" dirty="0"/>
              <a:t>or the other choice.  </a:t>
            </a:r>
          </a:p>
          <a:p>
            <a:r>
              <a:rPr lang="en-US" sz="2400" dirty="0"/>
              <a:t>	“If God has unlimited power, he could easily will such actions. If the rightness of an action depended on God’s will alone, he could not have reasons for willing what he wills. No reasons would be available and none required. Therefore, if God commanded an action, the command would be without reason, completely arbitrary. Neither the believer nor the nonbeliever would think this state of affairs plausible.</a:t>
            </a:r>
          </a:p>
          <a:p>
            <a:r>
              <a:rPr lang="en-US" sz="2400" dirty="0"/>
              <a:t>	“On the other hand, if God wills an action because it is morally right (if moral norms are independent of God), then God does not create rightness; he simply knows what is right and wrong and is subject to the moral law just as humans are.” (11</a:t>
            </a:r>
            <a:r>
              <a:rPr lang="en-US" sz="2400" dirty="0" smtClean="0"/>
              <a:t>)</a:t>
            </a:r>
          </a:p>
          <a:p>
            <a:r>
              <a:rPr lang="en-US" sz="2400" dirty="0"/>
              <a:t>	</a:t>
            </a:r>
            <a:r>
              <a:rPr lang="en-US" sz="2400" b="1" i="1" dirty="0" smtClean="0"/>
              <a:t>Either-or, which is right, you cannot have both, which is it?</a:t>
            </a:r>
            <a:r>
              <a:rPr lang="en-US" sz="2400" b="1" i="1" dirty="0"/>
              <a:t> </a:t>
            </a:r>
          </a:p>
        </p:txBody>
      </p:sp>
    </p:spTree>
    <p:extLst>
      <p:ext uri="{BB962C8B-B14F-4D97-AF65-F5344CB8AC3E}">
        <p14:creationId xmlns:p14="http://schemas.microsoft.com/office/powerpoint/2010/main" val="130489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6001643"/>
          </a:xfrm>
          <a:prstGeom prst="rect">
            <a:avLst/>
          </a:prstGeom>
          <a:noFill/>
        </p:spPr>
        <p:txBody>
          <a:bodyPr wrap="square" rtlCol="0">
            <a:spAutoFit/>
          </a:bodyPr>
          <a:lstStyle/>
          <a:p>
            <a:r>
              <a:rPr lang="en-US" sz="2400" dirty="0" smtClean="0"/>
              <a:t>IV. </a:t>
            </a:r>
            <a:r>
              <a:rPr lang="en-US" sz="2400" dirty="0"/>
              <a:t>RELIGION AND MORALITY.</a:t>
            </a:r>
          </a:p>
          <a:p>
            <a:endParaRPr lang="en-US" sz="2400" dirty="0" smtClean="0"/>
          </a:p>
          <a:p>
            <a:r>
              <a:rPr lang="en-US" sz="2400" dirty="0" smtClean="0"/>
              <a:t>Either</a:t>
            </a:r>
            <a:endParaRPr lang="en-US" sz="2400" dirty="0"/>
          </a:p>
          <a:p>
            <a:pPr algn="ctr"/>
            <a:r>
              <a:rPr lang="en-US" sz="2400" dirty="0"/>
              <a:t> </a:t>
            </a:r>
            <a:r>
              <a:rPr lang="en-US" sz="2400" dirty="0" smtClean="0"/>
              <a:t>Good</a:t>
            </a:r>
            <a:endParaRPr lang="en-US" sz="2400" dirty="0"/>
          </a:p>
          <a:p>
            <a:pPr algn="ctr"/>
            <a:r>
              <a:rPr lang="en-US" sz="2400" dirty="0"/>
              <a:t>/         \</a:t>
            </a:r>
          </a:p>
          <a:p>
            <a:pPr algn="ctr"/>
            <a:r>
              <a:rPr lang="en-US" sz="2400" dirty="0"/>
              <a:t>God        Humans</a:t>
            </a:r>
          </a:p>
          <a:p>
            <a:r>
              <a:rPr lang="en-US" sz="2400" dirty="0"/>
              <a:t> </a:t>
            </a:r>
            <a:r>
              <a:rPr lang="en-US" sz="2400" dirty="0" smtClean="0"/>
              <a:t>or</a:t>
            </a:r>
            <a:endParaRPr lang="en-US" sz="2400" dirty="0"/>
          </a:p>
          <a:p>
            <a:endParaRPr lang="en-US" sz="2400" dirty="0"/>
          </a:p>
          <a:p>
            <a:pPr algn="ctr"/>
            <a:r>
              <a:rPr lang="en-US" sz="2400" dirty="0"/>
              <a:t>God (arbitrary)</a:t>
            </a:r>
          </a:p>
          <a:p>
            <a:pPr algn="ctr"/>
            <a:r>
              <a:rPr lang="en-US" sz="2400" dirty="0"/>
              <a:t>|</a:t>
            </a:r>
          </a:p>
          <a:p>
            <a:pPr algn="ctr"/>
            <a:r>
              <a:rPr lang="en-US" sz="2400" dirty="0"/>
              <a:t>Good (or possibly </a:t>
            </a:r>
            <a:r>
              <a:rPr lang="en-US" sz="2400" dirty="0" smtClean="0"/>
              <a:t>bad!)</a:t>
            </a:r>
            <a:endParaRPr lang="en-US" sz="2400" dirty="0"/>
          </a:p>
          <a:p>
            <a:pPr algn="ctr"/>
            <a:r>
              <a:rPr lang="en-US" sz="2400" dirty="0"/>
              <a:t>|</a:t>
            </a:r>
          </a:p>
          <a:p>
            <a:pPr algn="ctr"/>
            <a:r>
              <a:rPr lang="en-US" sz="2400" dirty="0"/>
              <a:t>Humans</a:t>
            </a:r>
          </a:p>
          <a:p>
            <a:pPr algn="ctr"/>
            <a:r>
              <a:rPr lang="en-US" sz="2400" dirty="0"/>
              <a:t> </a:t>
            </a:r>
          </a:p>
          <a:p>
            <a:r>
              <a:rPr lang="en-US" sz="2400" dirty="0"/>
              <a:t>Either “God” is independent or “good” is independent, one or the </a:t>
            </a:r>
            <a:r>
              <a:rPr lang="en-US" sz="2400" dirty="0" smtClean="0"/>
              <a:t>other.</a:t>
            </a:r>
          </a:p>
          <a:p>
            <a:r>
              <a:rPr lang="en-US" sz="2400" dirty="0"/>
              <a:t>	</a:t>
            </a:r>
            <a:r>
              <a:rPr lang="en-US" sz="2400" b="1" i="1" dirty="0"/>
              <a:t>Either-or, which is right, you cannot have both, which is it? </a:t>
            </a:r>
            <a:endParaRPr lang="en-US" sz="2400" dirty="0"/>
          </a:p>
        </p:txBody>
      </p:sp>
    </p:spTree>
    <p:extLst>
      <p:ext uri="{BB962C8B-B14F-4D97-AF65-F5344CB8AC3E}">
        <p14:creationId xmlns:p14="http://schemas.microsoft.com/office/powerpoint/2010/main" val="357919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2" end="1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6001643"/>
          </a:xfrm>
          <a:prstGeom prst="rect">
            <a:avLst/>
          </a:prstGeom>
          <a:noFill/>
        </p:spPr>
        <p:txBody>
          <a:bodyPr wrap="square" rtlCol="0">
            <a:spAutoFit/>
          </a:bodyPr>
          <a:lstStyle/>
          <a:p>
            <a:r>
              <a:rPr lang="en-US" sz="2400" dirty="0" smtClean="0"/>
              <a:t>IV. </a:t>
            </a:r>
            <a:r>
              <a:rPr lang="en-US" sz="2400" dirty="0"/>
              <a:t>RELIGION AND MORALITY.</a:t>
            </a:r>
          </a:p>
          <a:p>
            <a:r>
              <a:rPr lang="en-US" sz="2400" dirty="0"/>
              <a:t> </a:t>
            </a:r>
          </a:p>
          <a:p>
            <a:r>
              <a:rPr lang="en-US" sz="2400" dirty="0"/>
              <a:t>	But there is a third way. </a:t>
            </a:r>
            <a:endParaRPr lang="en-US" sz="2400" dirty="0" smtClean="0"/>
          </a:p>
          <a:p>
            <a:r>
              <a:rPr lang="en-US" sz="2400" dirty="0"/>
              <a:t>	</a:t>
            </a:r>
            <a:r>
              <a:rPr lang="en-US" sz="2400" dirty="0" smtClean="0"/>
              <a:t>What </a:t>
            </a:r>
            <a:r>
              <a:rPr lang="en-US" sz="2400" dirty="0"/>
              <a:t>if </a:t>
            </a:r>
            <a:r>
              <a:rPr lang="en-US" sz="2400" dirty="0" smtClean="0"/>
              <a:t>there really </a:t>
            </a:r>
            <a:r>
              <a:rPr lang="en-US" sz="2400" dirty="0"/>
              <a:t>is </a:t>
            </a:r>
            <a:r>
              <a:rPr lang="en-US" sz="2400" dirty="0" smtClean="0"/>
              <a:t>objective </a:t>
            </a:r>
            <a:r>
              <a:rPr lang="en-US" sz="2400" dirty="0"/>
              <a:t>goodness, that which is always </a:t>
            </a:r>
            <a:r>
              <a:rPr lang="en-US" sz="2400" dirty="0" smtClean="0"/>
              <a:t>good? </a:t>
            </a:r>
            <a:r>
              <a:rPr lang="en-US" sz="2400" dirty="0"/>
              <a:t>But God does not simply </a:t>
            </a:r>
            <a:r>
              <a:rPr lang="en-US" sz="2400" dirty="0" smtClean="0"/>
              <a:t>KNOW </a:t>
            </a:r>
            <a:r>
              <a:rPr lang="en-US" sz="2400" dirty="0"/>
              <a:t>it is good, God IS good. </a:t>
            </a:r>
            <a:endParaRPr lang="en-US" sz="2400" dirty="0" smtClean="0"/>
          </a:p>
          <a:p>
            <a:r>
              <a:rPr lang="en-US" sz="2400" dirty="0"/>
              <a:t>	</a:t>
            </a:r>
            <a:r>
              <a:rPr lang="en-US" sz="2400" dirty="0" smtClean="0"/>
              <a:t>This </a:t>
            </a:r>
            <a:r>
              <a:rPr lang="en-US" sz="2400" dirty="0"/>
              <a:t>is the Christian position. Good is dependent on God, but God himself is good. Goodness flows from the </a:t>
            </a:r>
            <a:r>
              <a:rPr lang="en-US" sz="2400" dirty="0" smtClean="0"/>
              <a:t>absolutely good character </a:t>
            </a:r>
            <a:r>
              <a:rPr lang="en-US" sz="2400" dirty="0"/>
              <a:t>of </a:t>
            </a:r>
            <a:r>
              <a:rPr lang="en-US" sz="2400" dirty="0" smtClean="0"/>
              <a:t>God himself. </a:t>
            </a:r>
            <a:endParaRPr lang="en-US" sz="2400" dirty="0"/>
          </a:p>
          <a:p>
            <a:r>
              <a:rPr lang="en-US" sz="2400" dirty="0"/>
              <a:t>	Everywhere the Bible tells us that God is holy, righteous, morally pure, loving, merciful, that God does not do evil, nor does he </a:t>
            </a:r>
            <a:r>
              <a:rPr lang="en-US" sz="2400" dirty="0" smtClean="0"/>
              <a:t>ever </a:t>
            </a:r>
            <a:r>
              <a:rPr lang="en-US" sz="2400" dirty="0"/>
              <a:t>tempt anyone to do evil. Why? </a:t>
            </a:r>
            <a:r>
              <a:rPr lang="en-US" sz="2400" dirty="0" smtClean="0"/>
              <a:t>Is it because </a:t>
            </a:r>
            <a:r>
              <a:rPr lang="en-US" sz="2400" dirty="0"/>
              <a:t>God must obey an outside, independent standard of goodness? </a:t>
            </a:r>
            <a:r>
              <a:rPr lang="en-US" sz="2400" dirty="0" smtClean="0"/>
              <a:t>Is it because Semi-mighty God </a:t>
            </a:r>
            <a:r>
              <a:rPr lang="en-US" sz="2400" dirty="0"/>
              <a:t>is accountable to Almighty Good? </a:t>
            </a:r>
          </a:p>
          <a:p>
            <a:r>
              <a:rPr lang="en-US" sz="2400" dirty="0"/>
              <a:t>	Can the impersonal concept of </a:t>
            </a:r>
            <a:r>
              <a:rPr lang="en-US" sz="2400" dirty="0" smtClean="0"/>
              <a:t>“goodness” </a:t>
            </a:r>
            <a:r>
              <a:rPr lang="en-US" sz="2400" dirty="0"/>
              <a:t>enforce itself? Can it call people to account and make them do good? </a:t>
            </a:r>
            <a:r>
              <a:rPr lang="en-US" sz="2400" dirty="0" smtClean="0"/>
              <a:t>Can the impersonal concept of goodness force God to be good?</a:t>
            </a:r>
          </a:p>
          <a:p>
            <a:r>
              <a:rPr lang="en-US" sz="2400" dirty="0"/>
              <a:t>	</a:t>
            </a:r>
            <a:r>
              <a:rPr lang="en-US" sz="2400" dirty="0" smtClean="0"/>
              <a:t>What </a:t>
            </a:r>
            <a:r>
              <a:rPr lang="en-US" sz="2400" dirty="0"/>
              <a:t>if </a:t>
            </a:r>
            <a:r>
              <a:rPr lang="en-US" sz="2400" dirty="0" smtClean="0"/>
              <a:t>goodness </a:t>
            </a:r>
            <a:r>
              <a:rPr lang="en-US" sz="2400" dirty="0"/>
              <a:t>is a Person? God is not simply a good being. God is Good. There is no distinction, no competition, no dichotomy. </a:t>
            </a:r>
          </a:p>
        </p:txBody>
      </p:sp>
    </p:spTree>
    <p:extLst>
      <p:ext uri="{BB962C8B-B14F-4D97-AF65-F5344CB8AC3E}">
        <p14:creationId xmlns:p14="http://schemas.microsoft.com/office/powerpoint/2010/main" val="220916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5632311"/>
          </a:xfrm>
          <a:prstGeom prst="rect">
            <a:avLst/>
          </a:prstGeom>
          <a:noFill/>
        </p:spPr>
        <p:txBody>
          <a:bodyPr wrap="square" rtlCol="0">
            <a:spAutoFit/>
          </a:bodyPr>
          <a:lstStyle/>
          <a:p>
            <a:r>
              <a:rPr lang="en-US" sz="2400" dirty="0" smtClean="0"/>
              <a:t>IV. </a:t>
            </a:r>
            <a:r>
              <a:rPr lang="en-US" sz="2400" dirty="0"/>
              <a:t>RELIGION AND MORALITY.</a:t>
            </a:r>
          </a:p>
          <a:p>
            <a:pPr algn="ctr"/>
            <a:endParaRPr lang="en-US" sz="2400" dirty="0" smtClean="0"/>
          </a:p>
          <a:p>
            <a:pPr algn="ctr"/>
            <a:r>
              <a:rPr lang="en-US" sz="2400" dirty="0" smtClean="0"/>
              <a:t>GOD </a:t>
            </a:r>
            <a:r>
              <a:rPr lang="en-US" sz="2400" dirty="0"/>
              <a:t>(who is GOOD)</a:t>
            </a:r>
          </a:p>
          <a:p>
            <a:pPr algn="ctr"/>
            <a:r>
              <a:rPr lang="en-US" sz="2400" dirty="0"/>
              <a:t>|</a:t>
            </a:r>
          </a:p>
          <a:p>
            <a:pPr algn="ctr"/>
            <a:r>
              <a:rPr lang="en-US" sz="2400" dirty="0"/>
              <a:t>TRUTH (and goodness)</a:t>
            </a:r>
          </a:p>
          <a:p>
            <a:pPr algn="ctr"/>
            <a:r>
              <a:rPr lang="en-US" sz="2400" dirty="0"/>
              <a:t>/             \          </a:t>
            </a:r>
          </a:p>
          <a:p>
            <a:pPr algn="ctr"/>
            <a:r>
              <a:rPr lang="en-US" sz="2400" dirty="0"/>
              <a:t>NATURE	  SCRIPTURE</a:t>
            </a:r>
          </a:p>
          <a:p>
            <a:pPr algn="ctr"/>
            <a:r>
              <a:rPr lang="en-US" sz="2400" dirty="0"/>
              <a:t>\            /</a:t>
            </a:r>
          </a:p>
          <a:p>
            <a:pPr algn="ctr"/>
            <a:r>
              <a:rPr lang="en-US" sz="2400" dirty="0" smtClean="0"/>
              <a:t>HUMANITY</a:t>
            </a:r>
          </a:p>
          <a:p>
            <a:pPr algn="ctr"/>
            <a:endParaRPr lang="en-US" sz="2400" dirty="0"/>
          </a:p>
          <a:p>
            <a:r>
              <a:rPr lang="en-US" sz="2400" dirty="0"/>
              <a:t> 	Vaughn is optimistic that people can discuss morality and come to some kind of consensus, apparently because goodness is objective or independent, and we can work together to find it without </a:t>
            </a:r>
            <a:r>
              <a:rPr lang="en-US" sz="2400" dirty="0" smtClean="0"/>
              <a:t>the benefit of God </a:t>
            </a:r>
            <a:r>
              <a:rPr lang="en-US" sz="2400" dirty="0"/>
              <a:t>or religion. </a:t>
            </a:r>
          </a:p>
          <a:p>
            <a:r>
              <a:rPr lang="en-US" sz="2400" dirty="0"/>
              <a:t>	Christians would </a:t>
            </a:r>
            <a:r>
              <a:rPr lang="en-US" sz="2400" dirty="0" smtClean="0"/>
              <a:t>agree with this </a:t>
            </a:r>
            <a:r>
              <a:rPr lang="en-US" sz="2400" dirty="0"/>
              <a:t>in </a:t>
            </a:r>
            <a:r>
              <a:rPr lang="en-US" sz="2400" dirty="0" smtClean="0"/>
              <a:t>part, </a:t>
            </a:r>
            <a:r>
              <a:rPr lang="en-US" sz="2400" dirty="0"/>
              <a:t>but not for the same reason. </a:t>
            </a:r>
          </a:p>
          <a:p>
            <a:endParaRPr lang="en-US" sz="2400" dirty="0"/>
          </a:p>
        </p:txBody>
      </p:sp>
    </p:spTree>
    <p:extLst>
      <p:ext uri="{BB962C8B-B14F-4D97-AF65-F5344CB8AC3E}">
        <p14:creationId xmlns:p14="http://schemas.microsoft.com/office/powerpoint/2010/main" val="8617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5447645"/>
          </a:xfrm>
          <a:prstGeom prst="rect">
            <a:avLst/>
          </a:prstGeom>
          <a:noFill/>
        </p:spPr>
        <p:txBody>
          <a:bodyPr wrap="square" rtlCol="0">
            <a:spAutoFit/>
          </a:bodyPr>
          <a:lstStyle/>
          <a:p>
            <a:r>
              <a:rPr lang="en-US" sz="2400" dirty="0" smtClean="0"/>
              <a:t>IV. </a:t>
            </a:r>
            <a:r>
              <a:rPr lang="en-US" sz="2400" dirty="0"/>
              <a:t>RELIGION AND MORALITY.</a:t>
            </a:r>
          </a:p>
          <a:p>
            <a:endParaRPr lang="en-US" sz="2400" dirty="0"/>
          </a:p>
          <a:p>
            <a:r>
              <a:rPr lang="en-US" sz="2400" dirty="0" smtClean="0"/>
              <a:t>	Vaughn </a:t>
            </a:r>
            <a:r>
              <a:rPr lang="en-US" sz="2400" dirty="0"/>
              <a:t>would be working only from the “nature” side of the equation. </a:t>
            </a:r>
          </a:p>
          <a:p>
            <a:r>
              <a:rPr lang="en-US" sz="2400" dirty="0"/>
              <a:t> </a:t>
            </a:r>
          </a:p>
          <a:p>
            <a:pPr algn="ctr"/>
            <a:r>
              <a:rPr lang="en-US" sz="1200" dirty="0"/>
              <a:t>GOD (who is GOOD)</a:t>
            </a:r>
          </a:p>
          <a:p>
            <a:pPr algn="ctr"/>
            <a:r>
              <a:rPr lang="en-US" sz="2400" dirty="0"/>
              <a:t>|</a:t>
            </a:r>
          </a:p>
          <a:p>
            <a:pPr algn="ctr"/>
            <a:r>
              <a:rPr lang="en-US" sz="2400" dirty="0"/>
              <a:t>TRUTH (and goodness)</a:t>
            </a:r>
          </a:p>
          <a:p>
            <a:pPr algn="ctr"/>
            <a:r>
              <a:rPr lang="en-US" sz="2400" dirty="0"/>
              <a:t>/             \          </a:t>
            </a:r>
          </a:p>
          <a:p>
            <a:pPr algn="ctr"/>
            <a:r>
              <a:rPr lang="en-US" sz="4800" b="1" dirty="0"/>
              <a:t>NATURE</a:t>
            </a:r>
            <a:r>
              <a:rPr lang="en-US" sz="2400" dirty="0"/>
              <a:t>	  </a:t>
            </a:r>
            <a:r>
              <a:rPr lang="en-US" sz="1200" dirty="0"/>
              <a:t>SCRIPTURE</a:t>
            </a:r>
          </a:p>
          <a:p>
            <a:pPr algn="ctr"/>
            <a:r>
              <a:rPr lang="en-US" sz="2400" dirty="0"/>
              <a:t>\            /</a:t>
            </a:r>
          </a:p>
          <a:p>
            <a:pPr algn="ctr"/>
            <a:r>
              <a:rPr lang="en-US" sz="2400" dirty="0"/>
              <a:t>HUMANITY</a:t>
            </a:r>
          </a:p>
          <a:p>
            <a:r>
              <a:rPr lang="en-US" sz="2400" dirty="0"/>
              <a:t> </a:t>
            </a:r>
          </a:p>
          <a:p>
            <a:r>
              <a:rPr lang="en-US" sz="2400" dirty="0"/>
              <a:t>Christians would agree that nature can help us find some truth and some morality, just that the picture will be incomplete </a:t>
            </a:r>
          </a:p>
        </p:txBody>
      </p:sp>
    </p:spTree>
    <p:extLst>
      <p:ext uri="{BB962C8B-B14F-4D97-AF65-F5344CB8AC3E}">
        <p14:creationId xmlns:p14="http://schemas.microsoft.com/office/powerpoint/2010/main" val="282282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2677656"/>
          </a:xfrm>
          <a:prstGeom prst="rect">
            <a:avLst/>
          </a:prstGeom>
          <a:noFill/>
        </p:spPr>
        <p:txBody>
          <a:bodyPr wrap="square" rtlCol="0">
            <a:spAutoFit/>
          </a:bodyPr>
          <a:lstStyle/>
          <a:p>
            <a:r>
              <a:rPr lang="en-US" sz="2400" dirty="0" smtClean="0"/>
              <a:t>WHY TRY TO EXCLUDE GOD FROM THE CONVERSATION? </a:t>
            </a:r>
          </a:p>
          <a:p>
            <a:endParaRPr lang="en-US" sz="2400" dirty="0" smtClean="0"/>
          </a:p>
          <a:p>
            <a:r>
              <a:rPr lang="en-US" sz="2400" dirty="0"/>
              <a:t>	Why would a smart guy like Vaughn make such mistakes? It’s almost as if he </a:t>
            </a:r>
            <a:r>
              <a:rPr lang="en-US" sz="2400" b="1" i="1" dirty="0" smtClean="0"/>
              <a:t>wanted</a:t>
            </a:r>
            <a:r>
              <a:rPr lang="en-US" sz="2400" dirty="0" smtClean="0"/>
              <a:t> </a:t>
            </a:r>
            <a:r>
              <a:rPr lang="en-US" sz="2400" dirty="0"/>
              <a:t>God not to be there or not to </a:t>
            </a:r>
            <a:r>
              <a:rPr lang="en-US" sz="2400" dirty="0" smtClean="0"/>
              <a:t>serve as the true and sole basis </a:t>
            </a:r>
            <a:r>
              <a:rPr lang="en-US" sz="2400" dirty="0"/>
              <a:t>of ethics. </a:t>
            </a:r>
            <a:endParaRPr lang="en-US" sz="2400" dirty="0" smtClean="0"/>
          </a:p>
          <a:p>
            <a:r>
              <a:rPr lang="en-US" sz="2400" dirty="0"/>
              <a:t>	</a:t>
            </a:r>
            <a:r>
              <a:rPr lang="en-US" sz="2400" dirty="0" smtClean="0"/>
              <a:t>What </a:t>
            </a:r>
            <a:r>
              <a:rPr lang="en-US" sz="2400" dirty="0"/>
              <a:t>possible motivations could he have </a:t>
            </a:r>
            <a:r>
              <a:rPr lang="en-US" sz="2400" dirty="0" smtClean="0"/>
              <a:t>for </a:t>
            </a:r>
            <a:r>
              <a:rPr lang="en-US" sz="2400" dirty="0"/>
              <a:t>rushing to discount God as the basis </a:t>
            </a:r>
            <a:r>
              <a:rPr lang="en-US" sz="2400" dirty="0" smtClean="0"/>
              <a:t>of, or </a:t>
            </a:r>
            <a:r>
              <a:rPr lang="en-US" sz="2400" dirty="0"/>
              <a:t>even a factor </a:t>
            </a:r>
            <a:r>
              <a:rPr lang="en-US" sz="2400" dirty="0" smtClean="0"/>
              <a:t>in, </a:t>
            </a:r>
            <a:r>
              <a:rPr lang="en-US" sz="2400" dirty="0"/>
              <a:t>morality?</a:t>
            </a:r>
          </a:p>
          <a:p>
            <a:r>
              <a:rPr lang="en-US" sz="2400" dirty="0"/>
              <a:t> </a:t>
            </a:r>
          </a:p>
        </p:txBody>
      </p:sp>
    </p:spTree>
    <p:extLst>
      <p:ext uri="{BB962C8B-B14F-4D97-AF65-F5344CB8AC3E}">
        <p14:creationId xmlns:p14="http://schemas.microsoft.com/office/powerpoint/2010/main" val="256940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5632311"/>
          </a:xfrm>
          <a:prstGeom prst="rect">
            <a:avLst/>
          </a:prstGeom>
          <a:noFill/>
        </p:spPr>
        <p:txBody>
          <a:bodyPr wrap="square" rtlCol="0">
            <a:spAutoFit/>
          </a:bodyPr>
          <a:lstStyle/>
          <a:p>
            <a:r>
              <a:rPr lang="en-US" sz="2400" dirty="0" smtClean="0"/>
              <a:t>WHY TRY TO EXCLUDE GOD FROM THE CONVERSATION? </a:t>
            </a:r>
          </a:p>
          <a:p>
            <a:endParaRPr lang="en-US" sz="2400" dirty="0"/>
          </a:p>
          <a:p>
            <a:r>
              <a:rPr lang="en-US" sz="2400" dirty="0" smtClean="0"/>
              <a:t>Four Possibilities:</a:t>
            </a:r>
            <a:endParaRPr lang="en-US" sz="2400" dirty="0"/>
          </a:p>
          <a:p>
            <a:r>
              <a:rPr lang="en-US" sz="2400" dirty="0"/>
              <a:t>	1. If Vaughn has chosen ahead of time to work from a modern (secular, </a:t>
            </a:r>
            <a:r>
              <a:rPr lang="en-US" sz="2400" dirty="0" smtClean="0"/>
              <a:t>atheistic) perspective, then God can have no part of it. So, knowing that the majority of people are religious and that religion has served as the basis of morality in most cultures for all of human history, he must begin by discounting God at all costs, even at the cost of his credibility.</a:t>
            </a:r>
          </a:p>
          <a:p>
            <a:r>
              <a:rPr lang="en-US" sz="2400" dirty="0" smtClean="0"/>
              <a:t> 	2. If God is the basis of morality, then ethics becomes a lot simpler: discover and apply what God says. Vaughn’s book would be a lot thinner. In fact, it might not be necessary at all.</a:t>
            </a:r>
          </a:p>
          <a:p>
            <a:r>
              <a:rPr lang="en-US" sz="2400" dirty="0" smtClean="0"/>
              <a:t> 	3. If God is the basis of morality, then Vaughn could not sell as many books, certainly not to public, secular institutions. So Vaughn would not make as much money.</a:t>
            </a:r>
          </a:p>
          <a:p>
            <a:r>
              <a:rPr lang="en-US" sz="2400" dirty="0" smtClean="0"/>
              <a:t> </a:t>
            </a:r>
            <a:endParaRPr lang="en-US" sz="2400" dirty="0"/>
          </a:p>
        </p:txBody>
      </p:sp>
    </p:spTree>
    <p:extLst>
      <p:ext uri="{BB962C8B-B14F-4D97-AF65-F5344CB8AC3E}">
        <p14:creationId xmlns:p14="http://schemas.microsoft.com/office/powerpoint/2010/main" val="640317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3046988"/>
          </a:xfrm>
          <a:prstGeom prst="rect">
            <a:avLst/>
          </a:prstGeom>
          <a:noFill/>
        </p:spPr>
        <p:txBody>
          <a:bodyPr wrap="square" rtlCol="0">
            <a:spAutoFit/>
          </a:bodyPr>
          <a:lstStyle/>
          <a:p>
            <a:r>
              <a:rPr lang="en-US" sz="2400" dirty="0" smtClean="0"/>
              <a:t>WHY TRY TO EXCLUDE GOD FROM THE CONVERSATION? </a:t>
            </a:r>
          </a:p>
          <a:p>
            <a:endParaRPr lang="en-US" sz="2400" dirty="0"/>
          </a:p>
          <a:p>
            <a:r>
              <a:rPr lang="en-US" sz="2400" dirty="0" smtClean="0"/>
              <a:t>Four Possibilities:</a:t>
            </a:r>
            <a:endParaRPr lang="en-US" sz="2400" dirty="0"/>
          </a:p>
          <a:p>
            <a:r>
              <a:rPr lang="en-US" sz="2400" dirty="0"/>
              <a:t> 	4. If God is the basis of morality, then Vaughn </a:t>
            </a:r>
            <a:r>
              <a:rPr lang="en-US" sz="2400" dirty="0" smtClean="0"/>
              <a:t>cannot also be </a:t>
            </a:r>
            <a:r>
              <a:rPr lang="en-US" sz="2400" dirty="0"/>
              <a:t>the basis of morality. Here is a true dichotomy. God cannot be absolute/independent and humans also be absolute/independent at the same time and in the same relation. Many humans would prefer to be independent, to be in control their own lives and not have to answer to anyone. </a:t>
            </a:r>
          </a:p>
        </p:txBody>
      </p:sp>
    </p:spTree>
    <p:extLst>
      <p:ext uri="{BB962C8B-B14F-4D97-AF65-F5344CB8AC3E}">
        <p14:creationId xmlns:p14="http://schemas.microsoft.com/office/powerpoint/2010/main" val="50990894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5262979"/>
          </a:xfrm>
          <a:prstGeom prst="rect">
            <a:avLst/>
          </a:prstGeom>
          <a:noFill/>
        </p:spPr>
        <p:txBody>
          <a:bodyPr wrap="square" rtlCol="0">
            <a:spAutoFit/>
          </a:bodyPr>
          <a:lstStyle/>
          <a:p>
            <a:r>
              <a:rPr lang="en-US" sz="2400" dirty="0"/>
              <a:t>OUR RESPONSE</a:t>
            </a:r>
          </a:p>
          <a:p>
            <a:r>
              <a:rPr lang="en-US" sz="2400" dirty="0"/>
              <a:t> </a:t>
            </a:r>
          </a:p>
          <a:p>
            <a:r>
              <a:rPr lang="en-US" sz="2400" dirty="0"/>
              <a:t>	This is not a time for anger. This is a time for pity and compassion. Nor is this a time for compromising the truth. God’s Word calls us to “speak the truth in love.” (Ephesians 4:15) Truth without love is cruel. But love without truth is cowardice.</a:t>
            </a:r>
          </a:p>
          <a:p>
            <a:r>
              <a:rPr lang="en-US" sz="2400" dirty="0"/>
              <a:t>	1. So pity poor Johnny and Janie who can’t tell right from wrong! They have no moral </a:t>
            </a:r>
            <a:r>
              <a:rPr lang="en-US" sz="2400" dirty="0" smtClean="0"/>
              <a:t>compass, </a:t>
            </a:r>
            <a:r>
              <a:rPr lang="en-US" sz="2400" dirty="0"/>
              <a:t>and they have no moral anchor. They continually violate God’s holy law, they stumble and blunder, battered, bruised, and bleeding in moral anarchy, and they live in constant misery. They do not know who they are, where they came from, where they are going, or what they should be doing. </a:t>
            </a:r>
            <a:endParaRPr lang="en-US" sz="2400" dirty="0" smtClean="0"/>
          </a:p>
          <a:p>
            <a:r>
              <a:rPr lang="en-US" sz="2400" dirty="0"/>
              <a:t>	</a:t>
            </a:r>
            <a:r>
              <a:rPr lang="en-US" sz="2400" dirty="0" smtClean="0"/>
              <a:t>They are </a:t>
            </a:r>
            <a:r>
              <a:rPr lang="en-US" sz="2400" dirty="0"/>
              <a:t>like the </a:t>
            </a:r>
            <a:r>
              <a:rPr lang="en-US" sz="2400" dirty="0" smtClean="0"/>
              <a:t>pitiful dog </a:t>
            </a:r>
            <a:r>
              <a:rPr lang="en-US" sz="2400" dirty="0"/>
              <a:t>in a cage on a railway platform day after day. Finally a worker asked about the dog, and that manager said, “Oh that’s a sad one. He chewed his transit tag off, and now he has no identity, no origin, and no destination.”</a:t>
            </a:r>
          </a:p>
        </p:txBody>
      </p:sp>
    </p:spTree>
    <p:extLst>
      <p:ext uri="{BB962C8B-B14F-4D97-AF65-F5344CB8AC3E}">
        <p14:creationId xmlns:p14="http://schemas.microsoft.com/office/powerpoint/2010/main" val="1622884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3785652"/>
          </a:xfrm>
          <a:prstGeom prst="rect">
            <a:avLst/>
          </a:prstGeom>
          <a:noFill/>
        </p:spPr>
        <p:txBody>
          <a:bodyPr wrap="square" rtlCol="0">
            <a:spAutoFit/>
          </a:bodyPr>
          <a:lstStyle/>
          <a:p>
            <a:r>
              <a:rPr lang="en-US" sz="2400" dirty="0" smtClean="0"/>
              <a:t>A. ONTOLOGY </a:t>
            </a:r>
            <a:r>
              <a:rPr lang="en-US" sz="2400" dirty="0"/>
              <a:t>(OR METAPHYSICS)</a:t>
            </a:r>
          </a:p>
          <a:p>
            <a:r>
              <a:rPr lang="en-US" sz="2400" dirty="0"/>
              <a:t> </a:t>
            </a:r>
          </a:p>
          <a:p>
            <a:r>
              <a:rPr lang="en-US" sz="2400" dirty="0"/>
              <a:t>	Ontology has to do with being and existence. What is being? What does it mean to exist? Why do things exist? Why is there something instead of nothing? </a:t>
            </a:r>
          </a:p>
          <a:p>
            <a:r>
              <a:rPr lang="en-US" sz="2400" dirty="0"/>
              <a:t>	“Physics” is the study of the particulars: gravity, force, energy, atoms, solids, liquids, gases.</a:t>
            </a:r>
          </a:p>
          <a:p>
            <a:r>
              <a:rPr lang="en-US" sz="2400" dirty="0"/>
              <a:t>	“Metaphysics” asks the bigger questions about </a:t>
            </a:r>
            <a:r>
              <a:rPr lang="en-US" sz="2400" dirty="0" smtClean="0"/>
              <a:t>matter and existence, including the question of why something exists rather than nothing, and where it all came from.</a:t>
            </a:r>
            <a:endParaRPr lang="en-US" sz="2400" dirty="0"/>
          </a:p>
          <a:p>
            <a:r>
              <a:rPr lang="en-US" sz="2400" dirty="0"/>
              <a:t> </a:t>
            </a:r>
          </a:p>
        </p:txBody>
      </p:sp>
    </p:spTree>
    <p:extLst>
      <p:ext uri="{BB962C8B-B14F-4D97-AF65-F5344CB8AC3E}">
        <p14:creationId xmlns:p14="http://schemas.microsoft.com/office/powerpoint/2010/main" val="339691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2677656"/>
          </a:xfrm>
          <a:prstGeom prst="rect">
            <a:avLst/>
          </a:prstGeom>
          <a:noFill/>
        </p:spPr>
        <p:txBody>
          <a:bodyPr wrap="square" rtlCol="0">
            <a:spAutoFit/>
          </a:bodyPr>
          <a:lstStyle/>
          <a:p>
            <a:r>
              <a:rPr lang="en-US" sz="2400" dirty="0"/>
              <a:t>OUR RESPONSE</a:t>
            </a:r>
          </a:p>
          <a:p>
            <a:endParaRPr lang="en-US" sz="2400" dirty="0"/>
          </a:p>
          <a:p>
            <a:r>
              <a:rPr lang="en-US" sz="2400" dirty="0"/>
              <a:t>	2. Live a godly life of love and sacrificial service to others. Live your life in moral confidence and moral stability according to God’s unchanging and always-relevant Word. Live humbly, not arrogantly, but also confidently knowing him who is truth incarnate. This is the clearest and best witness to the pitiful world in moral chaos. </a:t>
            </a:r>
          </a:p>
        </p:txBody>
      </p:sp>
    </p:spTree>
    <p:extLst>
      <p:ext uri="{BB962C8B-B14F-4D97-AF65-F5344CB8AC3E}">
        <p14:creationId xmlns:p14="http://schemas.microsoft.com/office/powerpoint/2010/main" val="338501171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1938992"/>
          </a:xfrm>
          <a:prstGeom prst="rect">
            <a:avLst/>
          </a:prstGeom>
          <a:noFill/>
        </p:spPr>
        <p:txBody>
          <a:bodyPr wrap="square" rtlCol="0">
            <a:spAutoFit/>
          </a:bodyPr>
          <a:lstStyle/>
          <a:p>
            <a:r>
              <a:rPr lang="en-US" sz="2400" b="1" dirty="0"/>
              <a:t>Matthew 5:14-16</a:t>
            </a:r>
            <a:endParaRPr lang="en-US" sz="2400" dirty="0"/>
          </a:p>
          <a:p>
            <a:r>
              <a:rPr lang="en-US" sz="2400" b="1" baseline="30000" dirty="0" smtClean="0"/>
              <a:t>	14</a:t>
            </a:r>
            <a:r>
              <a:rPr lang="en-US" sz="2400" b="1" baseline="30000" dirty="0"/>
              <a:t> </a:t>
            </a:r>
            <a:r>
              <a:rPr lang="en-US" sz="2400" dirty="0"/>
              <a:t>“You are the light of the world. A city set on a hill cannot be hidden. </a:t>
            </a:r>
            <a:r>
              <a:rPr lang="en-US" sz="2400" b="1" baseline="30000" dirty="0"/>
              <a:t>15 </a:t>
            </a:r>
            <a:r>
              <a:rPr lang="en-US" sz="2400" dirty="0"/>
              <a:t>Nor do people light a lamp and put it under a basket, but on a stand, and it gives light to all in the house. </a:t>
            </a:r>
            <a:r>
              <a:rPr lang="en-US" sz="2400" b="1" baseline="30000" dirty="0"/>
              <a:t>16 </a:t>
            </a:r>
            <a:r>
              <a:rPr lang="en-US" sz="2400" dirty="0"/>
              <a:t>In the same way, let your light shine before others, so that they may see your good works and give glory to your Father who is in heaven. </a:t>
            </a:r>
          </a:p>
        </p:txBody>
      </p:sp>
    </p:spTree>
    <p:extLst>
      <p:ext uri="{BB962C8B-B14F-4D97-AF65-F5344CB8AC3E}">
        <p14:creationId xmlns:p14="http://schemas.microsoft.com/office/powerpoint/2010/main" val="54196443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5632311"/>
          </a:xfrm>
          <a:prstGeom prst="rect">
            <a:avLst/>
          </a:prstGeom>
          <a:noFill/>
        </p:spPr>
        <p:txBody>
          <a:bodyPr wrap="square" rtlCol="0">
            <a:spAutoFit/>
          </a:bodyPr>
          <a:lstStyle/>
          <a:p>
            <a:r>
              <a:rPr lang="en-US" sz="2400" b="1" dirty="0" smtClean="0"/>
              <a:t>Philippians </a:t>
            </a:r>
            <a:r>
              <a:rPr lang="en-US" sz="2400" b="1" dirty="0"/>
              <a:t>1:27-28</a:t>
            </a:r>
            <a:endParaRPr lang="en-US" sz="2400" dirty="0"/>
          </a:p>
          <a:p>
            <a:r>
              <a:rPr lang="en-US" sz="2400" b="1" baseline="30000" dirty="0" smtClean="0"/>
              <a:t>	27</a:t>
            </a:r>
            <a:r>
              <a:rPr lang="en-US" sz="2400" b="1" baseline="30000" dirty="0"/>
              <a:t> </a:t>
            </a:r>
            <a:r>
              <a:rPr lang="en-US" sz="2400" dirty="0"/>
              <a:t>Only let your manner of life be worthy of the gospel of Christ, so that whether I come and see you or am absent, I may hear of you that you are standing firm in one spirit, with one mind striving side by side for the faith of the gospel, </a:t>
            </a:r>
            <a:r>
              <a:rPr lang="en-US" sz="2400" b="1" baseline="30000" dirty="0"/>
              <a:t>28 </a:t>
            </a:r>
            <a:r>
              <a:rPr lang="en-US" sz="2400" dirty="0"/>
              <a:t>and not frightened in anything by your opponents. This is a clear sign to them of their destruction, but of your salvation, and that from God.</a:t>
            </a:r>
          </a:p>
          <a:p>
            <a:endParaRPr lang="en-US" sz="2400" b="1" dirty="0" smtClean="0"/>
          </a:p>
          <a:p>
            <a:r>
              <a:rPr lang="en-US" sz="2400" b="1" dirty="0" smtClean="0"/>
              <a:t>Philippians </a:t>
            </a:r>
            <a:r>
              <a:rPr lang="en-US" sz="2400" b="1" dirty="0"/>
              <a:t>2:12-15</a:t>
            </a:r>
            <a:endParaRPr lang="en-US" sz="2400" dirty="0"/>
          </a:p>
          <a:p>
            <a:r>
              <a:rPr lang="en-US" sz="2400" b="1" baseline="30000" dirty="0" smtClean="0"/>
              <a:t>	12</a:t>
            </a:r>
            <a:r>
              <a:rPr lang="en-US" sz="2400" b="1" baseline="30000" dirty="0"/>
              <a:t> </a:t>
            </a:r>
            <a:r>
              <a:rPr lang="en-US" sz="2400" dirty="0"/>
              <a:t>Therefore, my beloved, as you have always obeyed, so now, not only as in my presence but much more in my absence, work out your own salvation with fear and trembling, </a:t>
            </a:r>
            <a:r>
              <a:rPr lang="en-US" sz="2400" b="1" baseline="30000" dirty="0"/>
              <a:t>13 </a:t>
            </a:r>
            <a:r>
              <a:rPr lang="en-US" sz="2400" dirty="0"/>
              <a:t>for it is God who works in you, both to will and to work for his good pleasure. </a:t>
            </a:r>
          </a:p>
          <a:p>
            <a:r>
              <a:rPr lang="en-US" sz="2400" b="1" baseline="30000" dirty="0" smtClean="0"/>
              <a:t>	14</a:t>
            </a:r>
            <a:r>
              <a:rPr lang="en-US" sz="2400" b="1" baseline="30000" dirty="0"/>
              <a:t> </a:t>
            </a:r>
            <a:r>
              <a:rPr lang="en-US" sz="2400" dirty="0"/>
              <a:t>Do all things without grumbling or disputing, </a:t>
            </a:r>
            <a:r>
              <a:rPr lang="en-US" sz="2400" b="1" baseline="30000" dirty="0"/>
              <a:t>15 </a:t>
            </a:r>
            <a:r>
              <a:rPr lang="en-US" sz="2400" dirty="0"/>
              <a:t>that you may be blameless and innocent, children of God without blemish in the midst of a crooked and twisted generation, among whom you shine as lights in the world</a:t>
            </a:r>
            <a:r>
              <a:rPr lang="en-US" sz="2400" dirty="0" smtClean="0"/>
              <a:t>,</a:t>
            </a:r>
            <a:endParaRPr lang="en-US" sz="2400" dirty="0"/>
          </a:p>
        </p:txBody>
      </p:sp>
    </p:spTree>
    <p:extLst>
      <p:ext uri="{BB962C8B-B14F-4D97-AF65-F5344CB8AC3E}">
        <p14:creationId xmlns:p14="http://schemas.microsoft.com/office/powerpoint/2010/main" val="123515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3046988"/>
          </a:xfrm>
          <a:prstGeom prst="rect">
            <a:avLst/>
          </a:prstGeom>
          <a:noFill/>
        </p:spPr>
        <p:txBody>
          <a:bodyPr wrap="square" rtlCol="0">
            <a:spAutoFit/>
          </a:bodyPr>
          <a:lstStyle/>
          <a:p>
            <a:r>
              <a:rPr lang="en-US" sz="2400" b="1" dirty="0" smtClean="0"/>
              <a:t>1 </a:t>
            </a:r>
            <a:r>
              <a:rPr lang="en-US" sz="2400" b="1" dirty="0"/>
              <a:t>Peter 3:13-16</a:t>
            </a:r>
            <a:endParaRPr lang="en-US" sz="2400" dirty="0"/>
          </a:p>
          <a:p>
            <a:r>
              <a:rPr lang="en-US" sz="2400" b="1" baseline="30000" dirty="0" smtClean="0"/>
              <a:t>	13</a:t>
            </a:r>
            <a:r>
              <a:rPr lang="en-US" sz="2400" b="1" baseline="30000" dirty="0"/>
              <a:t> </a:t>
            </a:r>
            <a:r>
              <a:rPr lang="en-US" sz="2400" dirty="0"/>
              <a:t>Now who is there to harm you if you are zealous for what is good? </a:t>
            </a:r>
            <a:r>
              <a:rPr lang="en-US" sz="2400" b="1" baseline="30000" dirty="0"/>
              <a:t>14 </a:t>
            </a:r>
            <a:r>
              <a:rPr lang="en-US" sz="2400" dirty="0"/>
              <a:t>But even if you should suffer for righteousness’ sake, you will be blessed. Have no fear of them, nor be troubled, </a:t>
            </a:r>
            <a:r>
              <a:rPr lang="en-US" sz="2400" b="1" baseline="30000" dirty="0"/>
              <a:t>15 </a:t>
            </a:r>
            <a:r>
              <a:rPr lang="en-US" sz="2400" dirty="0"/>
              <a:t>but in your hearts honor Christ the Lord as holy, always being prepared to make a defense to anyone who asks you for a reason for the hope that is in you; yet do it with gentleness and respect, </a:t>
            </a:r>
            <a:r>
              <a:rPr lang="en-US" sz="2400" b="1" baseline="30000" dirty="0"/>
              <a:t>16 </a:t>
            </a:r>
            <a:r>
              <a:rPr lang="en-US" sz="2400" dirty="0"/>
              <a:t>having a good conscience, so that, when you are slandered, those who revile your good behavior in Christ may be put to shame. </a:t>
            </a:r>
          </a:p>
        </p:txBody>
      </p:sp>
    </p:spTree>
    <p:extLst>
      <p:ext uri="{BB962C8B-B14F-4D97-AF65-F5344CB8AC3E}">
        <p14:creationId xmlns:p14="http://schemas.microsoft.com/office/powerpoint/2010/main" val="28104872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1569660"/>
          </a:xfrm>
          <a:prstGeom prst="rect">
            <a:avLst/>
          </a:prstGeom>
          <a:noFill/>
        </p:spPr>
        <p:txBody>
          <a:bodyPr wrap="square" rtlCol="0">
            <a:spAutoFit/>
          </a:bodyPr>
          <a:lstStyle/>
          <a:p>
            <a:r>
              <a:rPr lang="en-US" sz="2400" dirty="0"/>
              <a:t>OUR RESPONSE</a:t>
            </a:r>
          </a:p>
          <a:p>
            <a:endParaRPr lang="en-US" sz="2400" dirty="0"/>
          </a:p>
          <a:p>
            <a:r>
              <a:rPr lang="en-US" sz="2400" dirty="0"/>
              <a:t>	By all means, keep speaking and arguing for the way of truth. But first, show the way. Back up your words with your life.</a:t>
            </a:r>
          </a:p>
        </p:txBody>
      </p:sp>
    </p:spTree>
    <p:extLst>
      <p:ext uri="{BB962C8B-B14F-4D97-AF65-F5344CB8AC3E}">
        <p14:creationId xmlns:p14="http://schemas.microsoft.com/office/powerpoint/2010/main" val="34030566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4524315"/>
          </a:xfrm>
          <a:prstGeom prst="rect">
            <a:avLst/>
          </a:prstGeom>
          <a:noFill/>
        </p:spPr>
        <p:txBody>
          <a:bodyPr wrap="square" rtlCol="0">
            <a:spAutoFit/>
          </a:bodyPr>
          <a:lstStyle/>
          <a:p>
            <a:r>
              <a:rPr lang="en-US" sz="2400" dirty="0"/>
              <a:t>OUR RESPONSE</a:t>
            </a:r>
          </a:p>
          <a:p>
            <a:endParaRPr lang="en-US" sz="2400" dirty="0"/>
          </a:p>
          <a:p>
            <a:r>
              <a:rPr lang="en-US" sz="2400" dirty="0"/>
              <a:t>	3. By all means, keep sharing the gospel of salvation in Christ alone! Keep on evangelizing. It’s pretty clear that the New Testament church never imagined that they would somehow “capture the culture.” Instead, the created an alternative culture called the church, the kingdom of God. Think about it, the church was the alternative lifestyle. Instead of degrading moral anarchy and chaos, the church created a culture of ennobling moral stability, godliness, holiness, purity, and loving service to others. And the church became very attractive to many, because the worldly alternative was barren, hopeless, an utterly empty and pointless nightmare. </a:t>
            </a:r>
          </a:p>
          <a:p>
            <a:r>
              <a:rPr lang="en-US" sz="2400" dirty="0"/>
              <a:t>	And the same is increasingly true today. </a:t>
            </a:r>
          </a:p>
        </p:txBody>
      </p:sp>
    </p:spTree>
    <p:extLst>
      <p:ext uri="{BB962C8B-B14F-4D97-AF65-F5344CB8AC3E}">
        <p14:creationId xmlns:p14="http://schemas.microsoft.com/office/powerpoint/2010/main" val="102264625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5262979"/>
          </a:xfrm>
          <a:prstGeom prst="rect">
            <a:avLst/>
          </a:prstGeom>
          <a:noFill/>
        </p:spPr>
        <p:txBody>
          <a:bodyPr wrap="square" rtlCol="0">
            <a:spAutoFit/>
          </a:bodyPr>
          <a:lstStyle/>
          <a:p>
            <a:r>
              <a:rPr lang="en-US" sz="2400" dirty="0"/>
              <a:t>	The secular elite today would never admit it, but the Western world including Europe and later the Americas has been deeply influenced by the Judeo-Christian worldview and by biblical ethics for many centuries, including biblical ethics</a:t>
            </a:r>
            <a:r>
              <a:rPr lang="en-US" sz="2400" dirty="0" smtClean="0"/>
              <a:t>.</a:t>
            </a:r>
          </a:p>
          <a:p>
            <a:r>
              <a:rPr lang="en-US" sz="2400" dirty="0" smtClean="0"/>
              <a:t>	Much </a:t>
            </a:r>
            <a:r>
              <a:rPr lang="en-US" sz="2400" dirty="0"/>
              <a:t>of the West has officially abandoned this worldview, and yet it continues to borrow important biblical concepts, especially in the area of morality. Ideas such as “freedom,” “human exceptionalism,” and “human dignity” do not arise from nature, certainly not from Darwinian evolution. </a:t>
            </a:r>
            <a:endParaRPr lang="en-US" sz="2400" dirty="0" smtClean="0"/>
          </a:p>
          <a:p>
            <a:r>
              <a:rPr lang="en-US" sz="2400" dirty="0"/>
              <a:t>	</a:t>
            </a:r>
            <a:r>
              <a:rPr lang="en-US" sz="2400" dirty="0" smtClean="0"/>
              <a:t>Darwin’s </a:t>
            </a:r>
            <a:r>
              <a:rPr lang="en-US" sz="2400" dirty="0"/>
              <a:t>theory teaches the survival of the fittest, the natural selection of the death of the weak and the domination by the strong. Just imagine what a horrific world that would be! It is the lingering impact of over a millennium of biblical teaching that is holding back the flood.  </a:t>
            </a:r>
          </a:p>
          <a:p>
            <a:r>
              <a:rPr lang="en-US" sz="2400" dirty="0"/>
              <a:t>	As the culture collapses, this is the golden opportunity for the church to be the light of the world and the city set on a hill. </a:t>
            </a:r>
            <a:endParaRPr lang="en-US" sz="2400" dirty="0" smtClean="0"/>
          </a:p>
          <a:p>
            <a:r>
              <a:rPr lang="en-US" sz="2400" dirty="0"/>
              <a:t>	</a:t>
            </a:r>
            <a:r>
              <a:rPr lang="en-US" sz="2400" dirty="0" smtClean="0"/>
              <a:t>This </a:t>
            </a:r>
            <a:r>
              <a:rPr lang="en-US" sz="2400" dirty="0"/>
              <a:t>may be our finest hour.</a:t>
            </a:r>
          </a:p>
        </p:txBody>
      </p:sp>
    </p:spTree>
    <p:extLst>
      <p:ext uri="{BB962C8B-B14F-4D97-AF65-F5344CB8AC3E}">
        <p14:creationId xmlns:p14="http://schemas.microsoft.com/office/powerpoint/2010/main" val="230535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3046988"/>
          </a:xfrm>
          <a:prstGeom prst="rect">
            <a:avLst/>
          </a:prstGeom>
          <a:noFill/>
        </p:spPr>
        <p:txBody>
          <a:bodyPr wrap="square" rtlCol="0">
            <a:spAutoFit/>
          </a:bodyPr>
          <a:lstStyle/>
          <a:p>
            <a:r>
              <a:rPr lang="en-US" sz="3200" dirty="0"/>
              <a:t>	Additional seminar titles for 2019: </a:t>
            </a:r>
            <a:endParaRPr lang="en-US" sz="3200" dirty="0" smtClean="0"/>
          </a:p>
          <a:p>
            <a:endParaRPr lang="en-US" sz="3200" dirty="0"/>
          </a:p>
          <a:p>
            <a:r>
              <a:rPr lang="en-US" sz="3200" dirty="0"/>
              <a:t>Tuesday, July 9    “Ethical Systems and Ethical Anarchy”         </a:t>
            </a:r>
          </a:p>
          <a:p>
            <a:endParaRPr lang="en-US" sz="3200" dirty="0" smtClean="0"/>
          </a:p>
          <a:p>
            <a:r>
              <a:rPr lang="en-US" sz="3200" dirty="0" smtClean="0"/>
              <a:t>Tuesday</a:t>
            </a:r>
            <a:r>
              <a:rPr lang="en-US" sz="3200" dirty="0"/>
              <a:t>, July 23  “Moral Reasoning: Thinking Clearly and </a:t>
            </a:r>
            <a:r>
              <a:rPr lang="en-US" sz="3200" dirty="0" smtClean="0"/>
              <a:t>										Virtuously</a:t>
            </a:r>
            <a:r>
              <a:rPr lang="en-US" sz="3200" dirty="0"/>
              <a:t>” </a:t>
            </a:r>
            <a:r>
              <a:rPr lang="en-US" sz="2400" dirty="0"/>
              <a:t> </a:t>
            </a:r>
          </a:p>
        </p:txBody>
      </p:sp>
    </p:spTree>
    <p:extLst>
      <p:ext uri="{BB962C8B-B14F-4D97-AF65-F5344CB8AC3E}">
        <p14:creationId xmlns:p14="http://schemas.microsoft.com/office/powerpoint/2010/main" val="2886249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6001643"/>
          </a:xfrm>
          <a:prstGeom prst="rect">
            <a:avLst/>
          </a:prstGeom>
          <a:noFill/>
        </p:spPr>
        <p:txBody>
          <a:bodyPr wrap="square" rtlCol="0">
            <a:spAutoFit/>
          </a:bodyPr>
          <a:lstStyle/>
          <a:p>
            <a:r>
              <a:rPr lang="en-US" sz="2400" dirty="0" smtClean="0"/>
              <a:t>A. ONTOLOGY </a:t>
            </a:r>
            <a:r>
              <a:rPr lang="en-US" sz="2400" dirty="0"/>
              <a:t>(OR METAPHYSICS)</a:t>
            </a:r>
          </a:p>
          <a:p>
            <a:r>
              <a:rPr lang="en-US" sz="2400" dirty="0"/>
              <a:t> </a:t>
            </a:r>
          </a:p>
          <a:p>
            <a:r>
              <a:rPr lang="en-US" sz="2400" dirty="0"/>
              <a:t>	One of the central pursuits of the first Greek philosophers was to try to determine the essential nature of stuff. Everybody could see that there was great diversity in the world, but was there any unity? </a:t>
            </a:r>
          </a:p>
          <a:p>
            <a:r>
              <a:rPr lang="en-US" sz="2400" dirty="0"/>
              <a:t>	One noted that water is essential to all living things, so he argued that water was the essence of all things. </a:t>
            </a:r>
          </a:p>
          <a:p>
            <a:r>
              <a:rPr lang="en-US" sz="2400" dirty="0"/>
              <a:t>	Another noticed that all living things came from the earth, so he argued that all is earth.</a:t>
            </a:r>
          </a:p>
          <a:p>
            <a:r>
              <a:rPr lang="en-US" sz="2400" dirty="0"/>
              <a:t>	Another noticed that wind tended to move around and that we all need to breathe air, so all was air. </a:t>
            </a:r>
          </a:p>
          <a:p>
            <a:r>
              <a:rPr lang="en-US" sz="2400" dirty="0"/>
              <a:t>	And a fourth noted that fire consumes all and gives light and warmth, so perhaps the essence of all things is fire. </a:t>
            </a:r>
          </a:p>
          <a:p>
            <a:r>
              <a:rPr lang="en-US" sz="2400" dirty="0"/>
              <a:t>	And others suggested that none of these adequately explained things, and that perhaps there was an unknown “fifth element” from which all things were made, a “quintessence.” Our word “quintessential” comes from this idea. </a:t>
            </a:r>
          </a:p>
        </p:txBody>
      </p:sp>
    </p:spTree>
    <p:extLst>
      <p:ext uri="{BB962C8B-B14F-4D97-AF65-F5344CB8AC3E}">
        <p14:creationId xmlns:p14="http://schemas.microsoft.com/office/powerpoint/2010/main" val="228129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3785652"/>
          </a:xfrm>
          <a:prstGeom prst="rect">
            <a:avLst/>
          </a:prstGeom>
          <a:noFill/>
        </p:spPr>
        <p:txBody>
          <a:bodyPr wrap="square" rtlCol="0">
            <a:spAutoFit/>
          </a:bodyPr>
          <a:lstStyle/>
          <a:p>
            <a:r>
              <a:rPr lang="en-US" sz="2400" dirty="0" smtClean="0"/>
              <a:t>A. ONTOLOGY </a:t>
            </a:r>
            <a:r>
              <a:rPr lang="en-US" sz="2400" dirty="0"/>
              <a:t>(OR METAPHYSICS)</a:t>
            </a:r>
          </a:p>
          <a:p>
            <a:r>
              <a:rPr lang="en-US" sz="2400" dirty="0"/>
              <a:t> </a:t>
            </a:r>
          </a:p>
          <a:p>
            <a:r>
              <a:rPr lang="en-US" sz="2400" dirty="0"/>
              <a:t>	They were seeking the unity in the diversity. This hope became the common description of all there is: </a:t>
            </a:r>
            <a:endParaRPr lang="en-US" sz="2400" dirty="0" smtClean="0"/>
          </a:p>
          <a:p>
            <a:endParaRPr lang="en-US" sz="2400" u="sng" dirty="0"/>
          </a:p>
          <a:p>
            <a:r>
              <a:rPr lang="en-US" sz="2400" u="sng" dirty="0" smtClean="0"/>
              <a:t>Uni</a:t>
            </a:r>
            <a:r>
              <a:rPr lang="en-US" sz="2400" dirty="0" smtClean="0"/>
              <a:t>ty </a:t>
            </a:r>
            <a:r>
              <a:rPr lang="en-US" sz="2400" dirty="0"/>
              <a:t>+ Di</a:t>
            </a:r>
            <a:r>
              <a:rPr lang="en-US" sz="2400" u="sng" dirty="0"/>
              <a:t>vers</a:t>
            </a:r>
            <a:r>
              <a:rPr lang="en-US" sz="2400" dirty="0"/>
              <a:t>ity = </a:t>
            </a:r>
            <a:endParaRPr lang="en-US" sz="2400" dirty="0" smtClean="0"/>
          </a:p>
          <a:p>
            <a:endParaRPr lang="en-US" sz="2400" dirty="0"/>
          </a:p>
          <a:p>
            <a:r>
              <a:rPr lang="en-US" sz="2400" dirty="0" smtClean="0"/>
              <a:t>									</a:t>
            </a:r>
            <a:r>
              <a:rPr lang="en-US" sz="3600" dirty="0" err="1" smtClean="0"/>
              <a:t>Uni</a:t>
            </a:r>
            <a:r>
              <a:rPr lang="en-US" sz="3600" dirty="0" smtClean="0"/>
              <a:t>-verse</a:t>
            </a:r>
            <a:endParaRPr lang="en-US" sz="3600" dirty="0"/>
          </a:p>
          <a:p>
            <a:r>
              <a:rPr lang="en-US" sz="3600" dirty="0"/>
              <a:t> </a:t>
            </a:r>
          </a:p>
        </p:txBody>
      </p:sp>
    </p:spTree>
    <p:extLst>
      <p:ext uri="{BB962C8B-B14F-4D97-AF65-F5344CB8AC3E}">
        <p14:creationId xmlns:p14="http://schemas.microsoft.com/office/powerpoint/2010/main" val="144451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8" y="656823"/>
            <a:ext cx="10444766" cy="2677656"/>
          </a:xfrm>
          <a:prstGeom prst="rect">
            <a:avLst/>
          </a:prstGeom>
          <a:noFill/>
        </p:spPr>
        <p:txBody>
          <a:bodyPr wrap="square" rtlCol="0">
            <a:spAutoFit/>
          </a:bodyPr>
          <a:lstStyle/>
          <a:p>
            <a:r>
              <a:rPr lang="en-US" sz="2400" dirty="0"/>
              <a:t>B</a:t>
            </a:r>
            <a:r>
              <a:rPr lang="en-US" sz="2400" dirty="0" smtClean="0"/>
              <a:t>. EPISTEMOLOGY </a:t>
            </a:r>
            <a:endParaRPr lang="en-US" sz="2400" dirty="0"/>
          </a:p>
          <a:p>
            <a:r>
              <a:rPr lang="en-US" sz="2400" dirty="0"/>
              <a:t> </a:t>
            </a:r>
          </a:p>
          <a:p>
            <a:r>
              <a:rPr lang="en-US" sz="2400" dirty="0"/>
              <a:t>	Epistemology is about knowing. What is knowledge? How do we know? What is truth?</a:t>
            </a:r>
          </a:p>
          <a:p>
            <a:r>
              <a:rPr lang="en-US" sz="2400" dirty="0"/>
              <a:t> </a:t>
            </a:r>
          </a:p>
          <a:p>
            <a:r>
              <a:rPr lang="en-US" sz="2400" dirty="0"/>
              <a:t>	You should be aware of </a:t>
            </a:r>
            <a:r>
              <a:rPr lang="en-US" sz="2400" dirty="0" smtClean="0"/>
              <a:t>important, historical </a:t>
            </a:r>
            <a:r>
              <a:rPr lang="en-US" sz="2400" dirty="0"/>
              <a:t>shifts in this matter of knowing. </a:t>
            </a:r>
          </a:p>
          <a:p>
            <a:r>
              <a:rPr lang="en-US" sz="2400" dirty="0"/>
              <a:t> </a:t>
            </a:r>
          </a:p>
        </p:txBody>
      </p:sp>
    </p:spTree>
    <p:extLst>
      <p:ext uri="{BB962C8B-B14F-4D97-AF65-F5344CB8AC3E}">
        <p14:creationId xmlns:p14="http://schemas.microsoft.com/office/powerpoint/2010/main" val="597310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9752</TotalTime>
  <Words>521</Words>
  <Application>Microsoft Office PowerPoint</Application>
  <PresentationFormat>Widescreen</PresentationFormat>
  <Paragraphs>541</Paragraphs>
  <Slides>67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67</vt:i4>
      </vt:variant>
    </vt:vector>
  </HeadingPairs>
  <TitlesOfParts>
    <vt:vector size="72" baseType="lpstr">
      <vt:lpstr>Arial</vt:lpstr>
      <vt:lpstr>Calibri</vt:lpstr>
      <vt:lpstr>Corbel</vt:lpstr>
      <vt:lpstr>Wingdings</vt:lpstr>
      <vt:lpstr>Depth</vt:lpstr>
      <vt:lpstr>PowerPoint Presentation</vt:lpstr>
      <vt:lpstr>Can God Serve as the Basis for Morality? (or  Why Johnny Can’t Tell Right from Wrong)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 105 Intro to Ethics</dc:title>
  <dc:creator>Brian Janssen</dc:creator>
  <cp:lastModifiedBy>Brian Janssen</cp:lastModifiedBy>
  <cp:revision>52</cp:revision>
  <dcterms:created xsi:type="dcterms:W3CDTF">2019-01-03T19:20:24Z</dcterms:created>
  <dcterms:modified xsi:type="dcterms:W3CDTF">2019-07-15T14:26:39Z</dcterms:modified>
</cp:coreProperties>
</file>