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303" r:id="rId3"/>
    <p:sldId id="304" r:id="rId4"/>
    <p:sldId id="305" r:id="rId5"/>
    <p:sldId id="306" r:id="rId6"/>
    <p:sldId id="307" r:id="rId7"/>
    <p:sldId id="308" r:id="rId8"/>
    <p:sldId id="257" r:id="rId9"/>
    <p:sldId id="258" r:id="rId10"/>
    <p:sldId id="302" r:id="rId11"/>
    <p:sldId id="259" r:id="rId12"/>
    <p:sldId id="299" r:id="rId13"/>
    <p:sldId id="260" r:id="rId14"/>
    <p:sldId id="261" r:id="rId15"/>
    <p:sldId id="279" r:id="rId16"/>
    <p:sldId id="280" r:id="rId17"/>
    <p:sldId id="262" r:id="rId18"/>
    <p:sldId id="281" r:id="rId19"/>
    <p:sldId id="263" r:id="rId20"/>
    <p:sldId id="264" r:id="rId21"/>
    <p:sldId id="265" r:id="rId22"/>
    <p:sldId id="282" r:id="rId23"/>
    <p:sldId id="266" r:id="rId24"/>
    <p:sldId id="283" r:id="rId25"/>
    <p:sldId id="267" r:id="rId26"/>
    <p:sldId id="268" r:id="rId27"/>
    <p:sldId id="269" r:id="rId28"/>
    <p:sldId id="270" r:id="rId29"/>
    <p:sldId id="271" r:id="rId30"/>
    <p:sldId id="284" r:id="rId31"/>
    <p:sldId id="272" r:id="rId32"/>
    <p:sldId id="285" r:id="rId33"/>
    <p:sldId id="273" r:id="rId34"/>
    <p:sldId id="286" r:id="rId35"/>
    <p:sldId id="274" r:id="rId36"/>
    <p:sldId id="275" r:id="rId37"/>
    <p:sldId id="287" r:id="rId38"/>
    <p:sldId id="276" r:id="rId39"/>
    <p:sldId id="277" r:id="rId40"/>
    <p:sldId id="288" r:id="rId41"/>
    <p:sldId id="278" r:id="rId42"/>
    <p:sldId id="290" r:id="rId43"/>
    <p:sldId id="289" r:id="rId44"/>
    <p:sldId id="291" r:id="rId45"/>
    <p:sldId id="292" r:id="rId46"/>
    <p:sldId id="293" r:id="rId47"/>
    <p:sldId id="294" r:id="rId48"/>
    <p:sldId id="295" r:id="rId49"/>
    <p:sldId id="296" r:id="rId50"/>
    <p:sldId id="300" r:id="rId51"/>
    <p:sldId id="298" r:id="rId52"/>
    <p:sldId id="297" r:id="rId53"/>
    <p:sldId id="30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48" autoAdjust="0"/>
  </p:normalViewPr>
  <p:slideViewPr>
    <p:cSldViewPr>
      <p:cViewPr>
        <p:scale>
          <a:sx n="75" d="100"/>
          <a:sy n="75" d="100"/>
        </p:scale>
        <p:origin x="-1236"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831EA-91A4-4CCB-B74F-C1BBE5504A3E}" type="datetimeFigureOut">
              <a:rPr lang="en-US" smtClean="0"/>
              <a:pPr/>
              <a:t>7/15/2014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219D26-2E5D-4495-8229-7D2617FE0A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religion of </a:t>
            </a:r>
            <a:r>
              <a:rPr lang="en-US" sz="1200" kern="1200" dirty="0" err="1" smtClean="0">
                <a:solidFill>
                  <a:schemeClr val="tx1"/>
                </a:solidFill>
                <a:latin typeface="+mn-lt"/>
                <a:ea typeface="+mn-ea"/>
                <a:cs typeface="+mn-cs"/>
              </a:rPr>
              <a:t>selfism</a:t>
            </a:r>
            <a:r>
              <a:rPr lang="en-US" sz="1200" kern="1200" dirty="0" smtClean="0">
                <a:solidFill>
                  <a:schemeClr val="tx1"/>
                </a:solidFill>
                <a:latin typeface="+mn-lt"/>
                <a:ea typeface="+mn-ea"/>
                <a:cs typeface="+mn-cs"/>
              </a:rPr>
              <a:t>, the dominant religion in North America today, has no basis in science nor rational foundation, and is not only a pathetic replacement for Christianity, but is the root and source of untold interpersonal problems and mental disorders. At its feet we rightly lay many if not most of the social ailments of our day, most tragically the disruption of the family, and a good share of the world’s misery and pain to boot, and most seriously of all, the neutering and co-opting of the church and its vital message of hope in Jesus Christ </a:t>
            </a:r>
            <a:endParaRPr lang="en-US" dirty="0"/>
          </a:p>
        </p:txBody>
      </p:sp>
      <p:sp>
        <p:nvSpPr>
          <p:cNvPr id="4" name="Slide Number Placeholder 3"/>
          <p:cNvSpPr>
            <a:spLocks noGrp="1"/>
          </p:cNvSpPr>
          <p:nvPr>
            <p:ph type="sldNum" sz="quarter" idx="10"/>
          </p:nvPr>
        </p:nvSpPr>
        <p:spPr/>
        <p:txBody>
          <a:bodyPr/>
          <a:lstStyle/>
          <a:p>
            <a:fld id="{98219D26-2E5D-4495-8229-7D2617FE0AA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37BB6B-EE1B-48FB-8575-0D55C373DE88}" type="datetimeFigureOut">
              <a:rPr lang="en-US" smtClean="0"/>
              <a:pPr/>
              <a:t>7/15/2014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7/15/2014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37BB6B-EE1B-48FB-8575-0D55C373DE88}"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7/15/2014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7/15/2014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7/15/2014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7BB6B-EE1B-48FB-8575-0D55C373DE88}" type="datetimeFigureOut">
              <a:rPr lang="en-US" smtClean="0"/>
              <a:pPr/>
              <a:t>7/15/2014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7/15/2014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637BB6B-EE1B-48FB-8575-0D55C373DE88}" type="datetimeFigureOut">
              <a:rPr lang="en-US" smtClean="0"/>
              <a:pPr/>
              <a:t>7/15/2014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37BB6B-EE1B-48FB-8575-0D55C373DE88}" type="datetimeFigureOut">
              <a:rPr lang="en-US" smtClean="0"/>
              <a:pPr/>
              <a:t>7/15/2014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Christianity VS. Self- Esteem</a:t>
            </a:r>
            <a:endParaRPr lang="en-US" sz="3600" dirty="0"/>
          </a:p>
        </p:txBody>
      </p:sp>
      <p:sp>
        <p:nvSpPr>
          <p:cNvPr id="3" name="Subtitle 2"/>
          <p:cNvSpPr>
            <a:spLocks noGrp="1"/>
          </p:cNvSpPr>
          <p:nvPr>
            <p:ph type="subTitle" idx="1"/>
          </p:nvPr>
        </p:nvSpPr>
        <p:spPr/>
        <p:txBody>
          <a:bodyPr/>
          <a:lstStyle/>
          <a:p>
            <a:r>
              <a:rPr lang="en-US" dirty="0" smtClean="0"/>
              <a:t>The Origins of the Religion of </a:t>
            </a:r>
            <a:r>
              <a:rPr lang="en-US" dirty="0" err="1" smtClean="0"/>
              <a:t>Selfism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 vs. Self-Esteem?</a:t>
            </a:r>
            <a:endParaRPr lang="en-US" dirty="0"/>
          </a:p>
        </p:txBody>
      </p:sp>
      <p:sp>
        <p:nvSpPr>
          <p:cNvPr id="3" name="Content Placeholder 2"/>
          <p:cNvSpPr>
            <a:spLocks noGrp="1"/>
          </p:cNvSpPr>
          <p:nvPr>
            <p:ph idx="1"/>
          </p:nvPr>
        </p:nvSpPr>
        <p:spPr/>
        <p:txBody>
          <a:bodyPr>
            <a:normAutofit fontScale="85000" lnSpcReduction="20000"/>
          </a:bodyPr>
          <a:lstStyle/>
          <a:p>
            <a:pPr algn="just">
              <a:buNone/>
            </a:pPr>
            <a:r>
              <a:rPr lang="en-US" dirty="0" smtClean="0"/>
              <a:t>		THESIS: The religion of </a:t>
            </a:r>
            <a:r>
              <a:rPr lang="en-US" dirty="0" err="1" smtClean="0"/>
              <a:t>selfism</a:t>
            </a:r>
            <a:r>
              <a:rPr lang="en-US" dirty="0" smtClean="0"/>
              <a:t>, the dominant religion in North America today, has no basis in science or rational foundation, and is not only a pathetic replacement for Christianity, but is the root and source of untold interpersonal problems and mental disorders. At its feet we rightly lay many if not most of the social ailments of our day, most tragically the disruption of the family, and a good share of the world’s misery and pain as well, and most seriously, the neutering and co-opting of the church and its vital message of hope in Jesus Christ.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further reading:</a:t>
            </a:r>
            <a:endParaRPr lang="en-US" dirty="0"/>
          </a:p>
        </p:txBody>
      </p:sp>
      <p:sp>
        <p:nvSpPr>
          <p:cNvPr id="3" name="Content Placeholder 2"/>
          <p:cNvSpPr>
            <a:spLocks noGrp="1"/>
          </p:cNvSpPr>
          <p:nvPr>
            <p:ph idx="1"/>
          </p:nvPr>
        </p:nvSpPr>
        <p:spPr/>
        <p:txBody>
          <a:bodyPr>
            <a:normAutofit/>
          </a:bodyPr>
          <a:lstStyle/>
          <a:p>
            <a:r>
              <a:rPr lang="en-US" sz="2400" dirty="0" smtClean="0"/>
              <a:t>Paul </a:t>
            </a:r>
            <a:r>
              <a:rPr lang="en-US" sz="2400" dirty="0" err="1" smtClean="0"/>
              <a:t>Vitz</a:t>
            </a:r>
            <a:r>
              <a:rPr lang="en-US" sz="2400" dirty="0" smtClean="0"/>
              <a:t>, </a:t>
            </a:r>
            <a:r>
              <a:rPr lang="en-US" sz="2400" i="1" dirty="0" smtClean="0"/>
              <a:t>Psychology as Religion: The Cult of Self-Worship</a:t>
            </a:r>
          </a:p>
          <a:p>
            <a:r>
              <a:rPr lang="en-US" sz="2400" dirty="0" smtClean="0"/>
              <a:t>Don </a:t>
            </a:r>
            <a:r>
              <a:rPr lang="en-US" sz="2400" dirty="0" err="1" smtClean="0"/>
              <a:t>Matzat</a:t>
            </a:r>
            <a:r>
              <a:rPr lang="en-US" sz="2400" dirty="0" smtClean="0"/>
              <a:t>, </a:t>
            </a:r>
            <a:r>
              <a:rPr lang="en-US" sz="2400" i="1" dirty="0" smtClean="0"/>
              <a:t>Christ-Esteem: Where the Search for Self-Esteem Ends</a:t>
            </a:r>
          </a:p>
          <a:p>
            <a:r>
              <a:rPr lang="en-US" sz="2400" dirty="0" smtClean="0"/>
              <a:t>Christopher </a:t>
            </a:r>
            <a:r>
              <a:rPr lang="en-US" sz="2400" dirty="0" err="1" smtClean="0"/>
              <a:t>Lasch</a:t>
            </a:r>
            <a:r>
              <a:rPr lang="en-US" sz="2400" dirty="0" smtClean="0"/>
              <a:t>, </a:t>
            </a:r>
            <a:r>
              <a:rPr lang="en-US" sz="2400" i="1" dirty="0" smtClean="0"/>
              <a:t>The Culture of Narcissism</a:t>
            </a:r>
          </a:p>
          <a:p>
            <a:r>
              <a:rPr lang="en-US" sz="2400" dirty="0" smtClean="0"/>
              <a:t>Neil Postman, </a:t>
            </a:r>
            <a:r>
              <a:rPr lang="en-US" sz="2400" i="1" dirty="0" smtClean="0"/>
              <a:t>Amusing Ourselves to Death: Public Discourse in an Age of Show Business</a:t>
            </a:r>
          </a:p>
          <a:p>
            <a:r>
              <a:rPr lang="en-US" sz="2400" dirty="0" smtClean="0"/>
              <a:t>Neal </a:t>
            </a:r>
            <a:r>
              <a:rPr lang="en-US" sz="2400" dirty="0" err="1" smtClean="0"/>
              <a:t>Gabler</a:t>
            </a:r>
            <a:r>
              <a:rPr lang="en-US" sz="2400" dirty="0" smtClean="0"/>
              <a:t>, </a:t>
            </a:r>
            <a:r>
              <a:rPr lang="en-US" sz="2400" i="1" dirty="0" smtClean="0"/>
              <a:t>Life: the Movie—How Entertainment Conquered Reality</a:t>
            </a: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Study Outline:</a:t>
            </a:r>
            <a:endParaRPr lang="en-US" dirty="0"/>
          </a:p>
        </p:txBody>
      </p:sp>
      <p:sp>
        <p:nvSpPr>
          <p:cNvPr id="3" name="Content Placeholder 2"/>
          <p:cNvSpPr>
            <a:spLocks noGrp="1"/>
          </p:cNvSpPr>
          <p:nvPr>
            <p:ph idx="1"/>
          </p:nvPr>
        </p:nvSpPr>
        <p:spPr/>
        <p:txBody>
          <a:bodyPr>
            <a:normAutofit/>
          </a:bodyPr>
          <a:lstStyle/>
          <a:p>
            <a:r>
              <a:rPr lang="en-US" sz="2400" dirty="0" smtClean="0"/>
              <a:t>I. THE BIBLICAL VIEW OF HUMANITY AND HUMAN WORTH</a:t>
            </a:r>
            <a:endParaRPr lang="en-US" sz="2400" i="1" dirty="0" smtClean="0"/>
          </a:p>
          <a:p>
            <a:r>
              <a:rPr lang="en-US" sz="2400" dirty="0" smtClean="0"/>
              <a:t>THE REINVENTION OF THE SELF</a:t>
            </a:r>
            <a:endParaRPr lang="en-US" sz="2400" i="1" dirty="0" smtClean="0"/>
          </a:p>
          <a:p>
            <a:r>
              <a:rPr lang="en-US" sz="2400" dirty="0" smtClean="0"/>
              <a:t>THE GROWTH OF SELFISM, ESPECIALLY ITS INCURSION INTO THE CHURCH</a:t>
            </a:r>
            <a:endParaRPr lang="en-US" sz="2400" i="1" dirty="0" smtClean="0"/>
          </a:p>
          <a:p>
            <a:r>
              <a:rPr lang="en-US" sz="2400" dirty="0" smtClean="0"/>
              <a:t>THE FALLOUT OF SELFISM </a:t>
            </a:r>
            <a:endParaRPr lang="en-US" sz="2400" i="1" dirty="0" smtClean="0"/>
          </a:p>
          <a:p>
            <a:r>
              <a:rPr lang="en-US" sz="2400" dirty="0" smtClean="0"/>
              <a:t>THE WAY BACK: HOW WE CAN REFORM THE CHURCH AND ESCAPE THE TYRANNY OF SELF</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The Biblical View of Humanity and Self-Worth</a:t>
            </a:r>
            <a:endParaRPr lang="en-US" dirty="0"/>
          </a:p>
        </p:txBody>
      </p:sp>
      <p:sp>
        <p:nvSpPr>
          <p:cNvPr id="3" name="Content Placeholder 2"/>
          <p:cNvSpPr>
            <a:spLocks noGrp="1"/>
          </p:cNvSpPr>
          <p:nvPr>
            <p:ph idx="1"/>
          </p:nvPr>
        </p:nvSpPr>
        <p:spPr/>
        <p:txBody>
          <a:bodyPr>
            <a:normAutofit/>
          </a:bodyPr>
          <a:lstStyle/>
          <a:p>
            <a:r>
              <a:rPr lang="en-US" dirty="0" smtClean="0"/>
              <a:t>Humanity: the crown of God’s creation</a:t>
            </a:r>
          </a:p>
          <a:p>
            <a:r>
              <a:rPr lang="en-US" dirty="0" smtClean="0"/>
              <a:t>Human worth: intrinsic or derived? </a:t>
            </a:r>
          </a:p>
          <a:p>
            <a:r>
              <a:rPr lang="en-US" dirty="0" smtClean="0"/>
              <a:t>Human beings have no value apart from their Maker. </a:t>
            </a:r>
            <a:r>
              <a:rPr lang="en-US" i="1" dirty="0" smtClean="0"/>
              <a:t>Negative</a:t>
            </a:r>
            <a:r>
              <a:rPr lang="en-US" dirty="0" smtClean="0"/>
              <a:t> worth—“in Adam.”</a:t>
            </a:r>
          </a:p>
          <a:p>
            <a:r>
              <a:rPr lang="en-US" dirty="0" smtClean="0"/>
              <a:t>God was not obligated to save anyone</a:t>
            </a:r>
          </a:p>
          <a:p>
            <a:r>
              <a:rPr lang="en-US" dirty="0" smtClean="0"/>
              <a:t>The hook that ensnared our first parents was that they could achieve intrinsic worth: “You will be like God.”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The Reinvention of the Self</a:t>
            </a:r>
            <a:endParaRPr lang="en-US" dirty="0"/>
          </a:p>
        </p:txBody>
      </p:sp>
      <p:sp>
        <p:nvSpPr>
          <p:cNvPr id="3" name="Content Placeholder 2"/>
          <p:cNvSpPr>
            <a:spLocks noGrp="1"/>
          </p:cNvSpPr>
          <p:nvPr>
            <p:ph idx="1"/>
          </p:nvPr>
        </p:nvSpPr>
        <p:spPr/>
        <p:txBody>
          <a:bodyPr/>
          <a:lstStyle/>
          <a:p>
            <a:r>
              <a:rPr lang="en-US" dirty="0" smtClean="0"/>
              <a:t>How does one find hope while “in Adam”?</a:t>
            </a:r>
          </a:p>
          <a:p>
            <a:r>
              <a:rPr lang="en-US" dirty="0" smtClean="0"/>
              <a:t>Ludwig Feuerbach (1804-1872)</a:t>
            </a:r>
          </a:p>
          <a:p>
            <a:r>
              <a:rPr lang="en-US" i="1" dirty="0" smtClean="0"/>
              <a:t>The Essence of Christianity</a:t>
            </a:r>
            <a:r>
              <a:rPr lang="en-US" dirty="0" smtClean="0"/>
              <a:t> (1841)</a:t>
            </a:r>
          </a:p>
          <a:p>
            <a:pPr lvl="1"/>
            <a:endParaRPr lang="en-US" dirty="0" smtClean="0"/>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Ludwig Feuerbach</a:t>
            </a:r>
            <a:endParaRPr lang="en-US" dirty="0"/>
          </a:p>
        </p:txBody>
      </p:sp>
      <p:sp>
        <p:nvSpPr>
          <p:cNvPr id="4" name="Text Placeholder 3"/>
          <p:cNvSpPr>
            <a:spLocks noGrp="1"/>
          </p:cNvSpPr>
          <p:nvPr>
            <p:ph type="body" sz="half" idx="2"/>
          </p:nvPr>
        </p:nvSpPr>
        <p:spPr/>
        <p:txBody>
          <a:bodyPr/>
          <a:lstStyle/>
          <a:p>
            <a:r>
              <a:rPr lang="en-US" dirty="0" smtClean="0"/>
              <a:t>German Philosopher (1804-1872)</a:t>
            </a:r>
          </a:p>
          <a:p>
            <a:r>
              <a:rPr lang="en-US" i="1" dirty="0" smtClean="0"/>
              <a:t>The Essence of Christianity</a:t>
            </a:r>
            <a:r>
              <a:rPr lang="en-US" dirty="0" smtClean="0"/>
              <a:t> (1841)</a:t>
            </a:r>
          </a:p>
          <a:p>
            <a:endParaRPr lang="en-US" dirty="0"/>
          </a:p>
        </p:txBody>
      </p:sp>
      <p:pic>
        <p:nvPicPr>
          <p:cNvPr id="1028" name="Picture 4" descr="http://dausonstimpsongagnon.files.wordpress.com/2012/08/ludwig-von-feuerbach.gif"/>
          <p:cNvPicPr>
            <a:picLocks noGrp="1" noChangeAspect="1" noChangeArrowheads="1"/>
          </p:cNvPicPr>
          <p:nvPr>
            <p:ph type="pic" idx="1"/>
          </p:nvPr>
        </p:nvPicPr>
        <p:blipFill>
          <a:blip r:embed="rId2" cstate="print"/>
          <a:srcRect t="5219" b="5219"/>
          <a:stretch>
            <a:fillRect/>
          </a:stretch>
        </p:blipFill>
        <p:spPr bwMode="auto">
          <a:xfrm>
            <a:off x="914400" y="990600"/>
            <a:ext cx="4114800" cy="4343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The Reinvention of the Self</a:t>
            </a:r>
            <a:endParaRPr lang="en-US" dirty="0"/>
          </a:p>
        </p:txBody>
      </p:sp>
      <p:sp>
        <p:nvSpPr>
          <p:cNvPr id="3" name="Content Placeholder 2"/>
          <p:cNvSpPr>
            <a:spLocks noGrp="1"/>
          </p:cNvSpPr>
          <p:nvPr>
            <p:ph idx="1"/>
          </p:nvPr>
        </p:nvSpPr>
        <p:spPr/>
        <p:txBody>
          <a:bodyPr/>
          <a:lstStyle/>
          <a:p>
            <a:r>
              <a:rPr lang="en-US" dirty="0" smtClean="0"/>
              <a:t>How does one find hope while “in Adam”?</a:t>
            </a:r>
          </a:p>
          <a:p>
            <a:r>
              <a:rPr lang="en-US" dirty="0" smtClean="0"/>
              <a:t>Ludwig Feuerbach (1804-1872)</a:t>
            </a:r>
          </a:p>
          <a:p>
            <a:r>
              <a:rPr lang="en-US" i="1" dirty="0" smtClean="0"/>
              <a:t>The Essence of Christianity</a:t>
            </a:r>
            <a:r>
              <a:rPr lang="en-US" dirty="0" smtClean="0"/>
              <a:t> (1841)</a:t>
            </a:r>
          </a:p>
          <a:p>
            <a:pPr lvl="1"/>
            <a:r>
              <a:rPr lang="en-US" dirty="0" smtClean="0"/>
              <a:t>Attacked the divinity of Jesus Christ and the existence of God.</a:t>
            </a:r>
          </a:p>
          <a:p>
            <a:pPr lvl="1"/>
            <a:r>
              <a:rPr lang="en-US" dirty="0" smtClean="0"/>
              <a:t>Man’s selfless love for man is salvation</a:t>
            </a:r>
          </a:p>
          <a:p>
            <a:pPr lvl="1"/>
            <a:r>
              <a:rPr lang="en-US" dirty="0" smtClean="0"/>
              <a:t>Homo </a:t>
            </a:r>
            <a:r>
              <a:rPr lang="en-US" dirty="0" err="1" smtClean="0"/>
              <a:t>homini</a:t>
            </a:r>
            <a:r>
              <a:rPr lang="en-US" dirty="0" smtClean="0"/>
              <a:t> Deus </a:t>
            </a:r>
            <a:r>
              <a:rPr lang="en-US" dirty="0" err="1" smtClean="0"/>
              <a:t>ist</a:t>
            </a:r>
            <a:r>
              <a:rPr lang="en-US" dirty="0" smtClean="0"/>
              <a:t>—Man’s God is MAN</a:t>
            </a:r>
          </a:p>
          <a:p>
            <a:pPr lvl="1"/>
            <a:r>
              <a:rPr lang="en-US" dirty="0" smtClean="0"/>
              <a:t>“This is the turning point of world history!”</a:t>
            </a:r>
          </a:p>
          <a:p>
            <a:pPr lvl="1"/>
            <a:endParaRPr lang="en-US" dirty="0" smtClean="0"/>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The Reinvention of the Self</a:t>
            </a:r>
            <a:endParaRPr lang="en-US" b="1" dirty="0"/>
          </a:p>
        </p:txBody>
      </p:sp>
      <p:sp>
        <p:nvSpPr>
          <p:cNvPr id="3" name="Content Placeholder 2"/>
          <p:cNvSpPr>
            <a:spLocks noGrp="1"/>
          </p:cNvSpPr>
          <p:nvPr>
            <p:ph idx="1"/>
          </p:nvPr>
        </p:nvSpPr>
        <p:spPr>
          <a:xfrm>
            <a:off x="457200" y="1600200"/>
            <a:ext cx="7620000" cy="4525963"/>
          </a:xfrm>
        </p:spPr>
        <p:txBody>
          <a:bodyPr/>
          <a:lstStyle/>
          <a:p>
            <a:r>
              <a:rPr lang="en-US" dirty="0" smtClean="0"/>
              <a:t>Feuerbach’s influence</a:t>
            </a:r>
          </a:p>
          <a:p>
            <a:pPr lvl="1"/>
            <a:r>
              <a:rPr lang="en-US" dirty="0" smtClean="0"/>
              <a:t>Marx, Nietzsche, Huxley, John Stuart Mill, Freud and Dewey</a:t>
            </a:r>
          </a:p>
          <a:p>
            <a:r>
              <a:rPr lang="en-US" dirty="0" smtClean="0"/>
              <a:t>Marx, Nietzsche, and Freud influenced:</a:t>
            </a:r>
          </a:p>
          <a:p>
            <a:pPr lvl="1"/>
            <a:r>
              <a:rPr lang="en-US" dirty="0" smtClean="0"/>
              <a:t>Eric Fromm (1900-80) &amp; Rollo May (1904-94)</a:t>
            </a:r>
          </a:p>
          <a:p>
            <a:r>
              <a:rPr lang="en-US" dirty="0" smtClean="0"/>
              <a:t>Mill, Huxley and Dewey influenced:</a:t>
            </a:r>
          </a:p>
          <a:p>
            <a:pPr lvl="1"/>
            <a:r>
              <a:rPr lang="en-US" dirty="0" smtClean="0"/>
              <a:t>Carl Rogers (1902-1987)</a:t>
            </a:r>
          </a:p>
          <a:p>
            <a:pPr lvl="1"/>
            <a:r>
              <a:rPr lang="en-US" dirty="0" smtClean="0"/>
              <a:t>Abraham Maslow (1908-1970)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Carl Rogers</a:t>
            </a:r>
            <a:endParaRPr lang="en-US" dirty="0"/>
          </a:p>
        </p:txBody>
      </p:sp>
      <p:sp>
        <p:nvSpPr>
          <p:cNvPr id="4" name="Text Placeholder 3"/>
          <p:cNvSpPr>
            <a:spLocks noGrp="1"/>
          </p:cNvSpPr>
          <p:nvPr>
            <p:ph type="body" sz="half" idx="2"/>
          </p:nvPr>
        </p:nvSpPr>
        <p:spPr/>
        <p:txBody>
          <a:bodyPr/>
          <a:lstStyle/>
          <a:p>
            <a:r>
              <a:rPr lang="en-US" dirty="0" smtClean="0"/>
              <a:t>American Psychologist (1902-1987)</a:t>
            </a:r>
          </a:p>
          <a:p>
            <a:r>
              <a:rPr lang="en-US" dirty="0" smtClean="0"/>
              <a:t>Non-Directive, Client-Centered Therapy</a:t>
            </a:r>
          </a:p>
          <a:p>
            <a:r>
              <a:rPr lang="en-US" dirty="0" smtClean="0"/>
              <a:t>Unconditional Positive Regard</a:t>
            </a:r>
          </a:p>
          <a:p>
            <a:endParaRPr lang="en-US" dirty="0" smtClean="0"/>
          </a:p>
          <a:p>
            <a:endParaRPr lang="en-US" dirty="0"/>
          </a:p>
        </p:txBody>
      </p:sp>
      <p:pic>
        <p:nvPicPr>
          <p:cNvPr id="37890" name="Picture 2" descr="http://1.bp.blogspot.com/_yQK4PXaQNyc/SSEOIENV4gI/AAAAAAAAAJU/b-nzffzqkyI/s400/CarlRogers.jpg"/>
          <p:cNvPicPr>
            <a:picLocks noGrp="1" noChangeAspect="1" noChangeArrowheads="1"/>
          </p:cNvPicPr>
          <p:nvPr>
            <p:ph type="pic" idx="1"/>
          </p:nvPr>
        </p:nvPicPr>
        <p:blipFill>
          <a:blip r:embed="rId2" cstate="print"/>
          <a:srcRect t="15278" b="15278"/>
          <a:stretch>
            <a:fillRect/>
          </a:stretch>
        </p:blipFill>
        <p:spPr bwMode="auto">
          <a:xfrm>
            <a:off x="914400" y="990600"/>
            <a:ext cx="4114800" cy="4343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The Reinvention of the Self</a:t>
            </a:r>
            <a:endParaRPr lang="en-US" dirty="0"/>
          </a:p>
        </p:txBody>
      </p:sp>
      <p:sp>
        <p:nvSpPr>
          <p:cNvPr id="3" name="Content Placeholder 2"/>
          <p:cNvSpPr>
            <a:spLocks noGrp="1"/>
          </p:cNvSpPr>
          <p:nvPr>
            <p:ph idx="1"/>
          </p:nvPr>
        </p:nvSpPr>
        <p:spPr/>
        <p:txBody>
          <a:bodyPr/>
          <a:lstStyle/>
          <a:p>
            <a:pPr>
              <a:buNone/>
            </a:pPr>
            <a:r>
              <a:rPr lang="en-US" b="1" i="1" u="sng" dirty="0" smtClean="0"/>
              <a:t>Carl Rogers</a:t>
            </a:r>
          </a:p>
          <a:p>
            <a:r>
              <a:rPr lang="en-US" dirty="0" smtClean="0"/>
              <a:t>Raised in conservative Protestantism</a:t>
            </a:r>
          </a:p>
          <a:p>
            <a:r>
              <a:rPr lang="en-US" dirty="0" smtClean="0"/>
              <a:t>Went to Union Seminary to study for the ministry—encountered liberalism</a:t>
            </a:r>
          </a:p>
          <a:p>
            <a:r>
              <a:rPr lang="en-US" dirty="0" smtClean="0"/>
              <a:t>Left Christianity</a:t>
            </a:r>
          </a:p>
          <a:p>
            <a:r>
              <a:rPr lang="en-US" dirty="0" smtClean="0"/>
              <a:t>Transferred to Teachers College at NYC</a:t>
            </a:r>
          </a:p>
          <a:p>
            <a:r>
              <a:rPr lang="en-US" dirty="0" smtClean="0"/>
              <a:t>Influenced by John Dewey (Feuerbach)</a:t>
            </a:r>
          </a:p>
          <a:p>
            <a:r>
              <a:rPr lang="en-US" dirty="0" smtClean="0"/>
              <a:t>Graduated PhD 1928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TEhUUExQWFhUXGB8aGBgXGRUgGBkZFxgaHhgfHBcYHSggGBwlHBgXITEhJSkrLi4uFyAzODMsNygtLisBCgoKDg0OGxAQGiwkICQsLCwsLCwsLCwsLCwsLC0sLCwsLCwsLywsLCwsLCwsLCwsLCwsLCwsLCwsLCw3LC0uN//AABEIAQ0AvAMBIgACEQEDEQH/xAAcAAABBQEBAQAAAAAAAAAAAAAAAwQFBgcCAQj/xABEEAACAQMCAwUFBQYFAwIHAAABAgMABBESIQUGMRMiQVFhBzJxgZEUQqGxwSNSYnLR8BUzgpLhFiTxstIIFzRTc6Kj/8QAGQEBAAMBAQAAAAAAAAAAAAAAAAECAwQF/8QAMBEAAgIBAwIDBgUFAAAAAAAAAAECEQMSITEEUSJB8BMyYYGhwRRCguHxBSNxkbH/2gAMAwEAAhEDEQA/ANxqI5u4sbSyuLhcaoomZdWdJcDuZAIyNWPGpeqr7TeCz3nD5ba3xrkZBucDSJFZjn4DpQFQPtLuP8H7fQv2/wC0fZtGhsax386M5/yt+uM/SrfytzrDcrAjsFuJLRblhghNJOl9LHycHbPT4GoL/oGT/GvtOf8As9HaaMj/ADzF2Pudfd72fOqZzFyrc23D+GwFgl6ZpbRQpzrgujJqyR90Bh/KG8DQGzcE49DdWy3UTHsWDEM4K7ISGJDdB3TvUFwv2j2k2tglykKI0guJIXWB0j94o/U/AgEnbrtUvPy8n+HtYxnShtzAp8QDGUz6nfNUaLgfErjhr8KntY4USARpcidSsjxFTFiNV1Kp0AMT4EnHhQFi4P7SLScuCs8JETTJ28RXtYUGWeLc6xgZ8CR4bGpP/q627O0k1Npu/wDJ7pz7hbvD7uw+tUteXeIX80DXdvHaLa280SlZFkMrzw9lqAT3EA72Dv4b52Q4Vy5xGT/Drea1WGOw1Zm7ZGEuEKpoRe8udidX/BAsnDfabZzSQKqXKpcNoineErA0mcdmHJyWztsMZ8accH9oVtczdnGlwI+/puGiItn7IEvplz0AU7kDp8Kr1tyXdDh3CYNKdraXkc0o1DARZJGOD944YbCo6w5OvnuJEFv9ht5o50uQlyJLeUzRsqNFAd42DEHfGw8OhAtNt7RrafKRrPGXjdreWWIrFOY1JPZMfexjOCBTLg3tDWOwsnuRNcXVxGWEdvEGlcISGbQuFUDHp0OOhqv8D5LvP2EM9mf+3BxO99K8RKoQjRW4buHONiAMZ23wHXC+VuIWBsbqG3S5liszbTQdqiEZlaRWWRu6d2wfht1yALNde0/h6RQS65GW4DdmFjcsWjIVkKgZD6iBj9MGkvanzZJZWIeAOsspUI/ZFhGCV1FsjSrYOAG6nw2qD5U5EuobuzuZhHkS3U84VgRE9yiqiptv7o6dDq36ZtftK4HLeWLQwAFzJGwDHAwsiltz6ZPyoCv8v88JEZ2u7yWRENvGRJaGEwPKjd6TA2VypJJ2XbHUZsFz7QLJFnbtGcQSLEdCM3aSuDpjiI2kfY5A6Y323qscc5Rv5J+JiFYhFxB7dDI5BKQxxMJWEfi2SAB13yMdRHXXs7vUtfssWiSK0ukubVg/ZySqdXaRu6Y0SAkYk+mNtIF0h9odn9nnnk7WA25AmhmjKzoX/wAsdnk51eGDj4VE8v8APD3nFlgRZoYRaM7QzxBJBKJQA3icFCMYON/OoKfki7nhnkFqLe41QvEs93JcPKYGYlZHJKhcEaR5jfA6T/L3Dr+biov7u2S2T7IYAglSRgRIGGoqMHOWO3QAeNATHMfPVvZytA0dxNMsQlMcERc9nkgsTkAAY3JI6imvDPaXZzyxRotwFmDdlK0LLFIyDLojHdmG4O2MjGelKTcvzHis91heyex7BTnftO0JxjrjHj61B8I5Nukt+DRsqhrSZnm7w7qtrIwfvdQNvP50BaIOdrR4bWZXYrdyCKEBTqLkkHK/dAIOT0FWOsi5G5eB41dlX12tjI5gXbSk90FMqr6Jhlx4EKeta7QBRRRQFc9ovEZLfht1NC2iRI8qwAJB1AeO3Q1EXvtIhg/ZtFcTtFEkly8EYZIQ6g5c5GNjqwPDPkanOe+EyXdhcW8WntJEwuo4Gcg7nG3Sqbd8r8Rt2vEtEgljvokVmkcqYHEXZucaT2i4JI+W2xyBZm5/tNN02XK20McxbAxLHMmpDFlu9nIXfT3jiu4OYrO4uLJRH2kssLXEDlFJiQqASWJzGWyV2zupB8KqfFPZe7Nw9Y5FMUUSQXmrI7aKGRJVATBBy6t1O3d64qU9nfI0ljcXMszq67xWgBJMdt2jyaSSBjLMNvDSd8YoCV5h54jtZzbrb3NxIsYlkFvGG0ITgE5YEnPgKR4x7QoIJZEEFzKIFVriSKPKQBxka8kHIByQAcDPkQIb2h8sXlzca7e3h1BAsN0k8kU8LZOrXp2kTfZQMjJ86jOL8g3YuLllhju1ugpJe5uIQkmjTJrjiYCVGOTgb4OKAT5u9oFxBJxIwM8kYhtjbsiKyRdsmoyMT0Ug7E53K7VaU4vIvA2uJJbqORYmJllhjFwDqIB7HIQ+GncZXBJzvUBfezq5MV9GnYr29rawxBWk0hrcKHHfywXunGSTuMnrV15u4NJccNmtY9PaPFoGSQuRjxx02oCDufaTDAJEMN3cG2jiaeWOKPSFkjVg574AyG3GB0bwGafcI9oVvPMIjHPCHiM0UkyBY5Yk3LKdRIGO9uBtvtUPFyVcKvFgWj/7y2hii7x96K2Mbau73RqI89qY8V4Cg+wR3F1bxLDw+S0mzKoYPJbrHlA2Mjqd8dKAmrP2pW0jwjsLtEuJVigleICOUs+nUravdBxnO+D064Tn9rNoup+xujAJOzW4WIGGR9QBCNq32ycnGQpxvgGu2PLvEbmHhsLfY/s1lPG/bRzFjMkTYBQBcDCagQepI6b1Ub29kXhsfDYprOeIXKiJ4pdU8oeYsq9hjUh1Nks2BjYZ6kDXeJ+0W3hllUxXDxQOEnuI0BhicnGGOdRK5GrSDjIqb5m5ihsbZrqbUYlK57MAnvsFBGSAR3s9ennWb8T9n1ys14sdvFcRXMzSo8l1dRLH2m7LLDEwEgB6Eb4AyfATntkg0cEkjGBpMKjGdIxIg8cnHxzQD619pNuxnEkF1A0UDXAWaMK0sKgktGNW526HH4HCKe1K2eNHjgu3aV9MMYi782FDOyAtgomcM2eo8RvUVxDlfiN9JLLdJBCyWctvCqOWEkkyFS5bHdTfYdRTu75VvIV4XPbCKWeyg7GWFm0rIGiVG0SEbEEHqN8jywQGfHfaUCbCa37cI1xJFcW/Zjty6oMRFD9/Uwxg+PpS3H/aAZbUtbCW3niu4YpopUUSKsj+I3GlgDv6Go8cjcRDxXY+z/avtkl1JGWYRqGQKsYYKcnAILeGodcZpWfki+uTcXMwhjnuLm2fslclY4rXbdwO85H5euABY7v2j20crqY5zBFL2Mt0EH2eOXOCGbVnAJAJxgEjzFJcU9ptvA84MF0yW8oinlWNTHGSQASdeSMnGwzt03Gapdezm5V7iFbeG4immaRJZbq7REV2DaZLaJwHIPiOux9BN8Q5HuGteLQqY9V5OHh7xxpBQ9442PdI8aAmOUuaLWW4ltorWW1ldftOJIlTtlcgGXuk5YnTnVg/Q4uFUyXl64TiQvYxGwTh32dVLEFphIXUHu7Idhq/CpWG7v8AKareEA25Z/2p2ufCMd33P4t+p8u8BPUU04VJK0MbToscpUF0VtSq3iA3j/fWndAeUUUUAUUUUAUUUUAVEcy8wwWUJlnfSBsAN2c+Sr4n8vGn9/eJFG8kjBURSzMegVRkn6V8uc9c0Nf3LSyZ0rlY02wieRx1Y9WI8dhsBUAmebvafdXRIRuxiPSNDuV/jYbsfQbenjVMN/Jtg9PSkkbyH1rsyuBglR8tqqC/+yLnA21z2U8gjtXVtWr3FkGNJ1Y7udwegrXuLcY4ZZgXbdgHfpJEiNK+fIoNTDGcnOK+ZxJjvDDNjyGPx2pNr0dFAU+JGAD8QBuamwb3xT2x2qoTBFLI/gHGhc+GScn6CqwfbQ0ydlJYRSuzKAussjNrGnuFD3gcEb9QKys3hxj3h6/iQetTfIvDzPxC26IkciSOxICosbBs5bA3Kgf6qkH1Sh2rObnjs9vxO7clntUMSyrknsw8a6XVfDDA5x11fMaNGdqiLXgCrcXUzHWLkIGQgYARdJH8QIrPJGUq09/sdvRZsWLX7RWnGq/VG/8ADq6fcqXDOZZI2uRF+3kmvWSAM50BcZzn9wDGwqQ/6zmjLRzwoJIpo0mKMdAjmB0yLnfrjY+Y89uo/Z8kcZWGZo3E3bQvgExkADSQT3x8cZwPXLu35NBiuVnlM0t0B2kmkDGj/L0oNhpOD8hWUY5V629X9D0suX+nyd8rbyal5K+1ab251DKbn9R9sxGCYCBEMn9rl9B+Qfy8Kd+0O6kTh5cExvqjzoYgglhkBhg0nFyDCDaHWT9m3O3+adWsZ32w5JxvscVNczcFF3AYS5QFlOoDPusD0q2nI4yUu23r6fI53k6KGfFLFwpXK74VL605fqryDmbjP2S2abTrIwFX95mOBv5ePyquXXN13bs0dxbxBxA0wKOxU6egwRsQcg7/AAqy8wcJS7geBmIzjDL1VlIIP5beRqvyckSylnuLxpXaFoc9moADdDgHw3J889Ripye0vw/Yr0b6NY/71Xbu9V+VVW3e7+AknM9+0sUQgt9VxF2sRLyYRcZIk27xx+7jqN6sHKfGWu7dZWQI2WVlByMqcbHyriPl4LNbS6z/ANvCYgMDvZAAJPh0O3rS/LnBxaw9kHL99myRj32zjHpUwU1Ld7fx+5TqcvTTxVjilLbi+8r5fbT6slKKKK2PNCiiigCiiuXO1AYr7ceaWMgsoywVRql8mLBSg2O4AJJB6kjyrKPse2fHwqR5r4l9p4hcyZ1dpMwX1UHQnT+FVq08vclYAec9dxH5eWT+grHJNRRpjxubKjFwln90H8aSvOX5VGfKtUNoq7KAB6UlJbjxrnWenZ2/hYmOlceNdpECPAf34VpF7y1BIc6APhRbctQruEGR5gVp+IiZ/hnZm01q+Om/hRbTsDhvhvV+41wNQO6MHHjVKntjuPEbnFaQyKRlkwuJtvsc54WREsJjiWNf2JJ2kjGcLk/eUZ+IHoatXEePXTXUsNokJFuqtKZS2WLDUFTT0OnxO2fx+bLdmUhkYq6HKsNmBHQ58OtazyFxL/EZSr3MkN20WJjGqabiNdtXT9nIFKKTj4dTUztrwmnSPDGb9rXG1ptXa5S34v50Wrh3N13c/ZkhSBXnjkcl+00r2crKMAHJyF+p9MFOy5xvClvPJHAIZZxbsq69eo5BYEnAGQdt+nXfInuCcoR2zQMsjsYY3QZxuJHLknHkWI+leJydGIIoe0fEVwJwe7ksCx0nbp3qzUcvf1t+56Euo6HU0oKr7O6uf201/JDXvNt5ouLmGKE28LmMBy/aMVIGvY405IONjjNK8U5jv0mhjiS1b7Rgxr+2LhdILM+4AUb7+noacXvIgftkW5ljgmYyPCoXHaHfOo76cgd30G+1KHkxhOZ47uVHKhAQsZ0ooACjI2Gw6VGnL8foSsnQ7e7w+VLsqT+Kdttc8ee0Nb8feKSZbeGJZJb94SWMhBIGNZ32OdyBtjw8acyc5XEQnikjia5jmjijKahGzThihIJyMBCTv4getS8XJsayB+0cn7SbnfTuzDcbDpneo/mrlldNxMFnkeaSJ8RaNcTQqwDIDjV7xBHXvbY61DjkSv16stHN0WTIotXdbu7u15t8ab9Ucvxu7L3FpcpEGWzklDwl+94DAbcdSPitTnJH/wBBbf8A4lqscp8MuZLqa4ka4XVbmISToiSayRgrFuFVdOd+p+Jq92EDJGiO5kZVALkAFiPHA6VpiTb1P4nN/UHjhH2UKvwt1dXTv/vf5C9FFFbnkhRRRQBWbe2zmRra0EEZKyXGQWHhGuNeD5tkD4E1pNYZ/wDELOGuLaPbKxsxHj33AH/oqGEUvkjgLSyq5HcU6skbbVq0x2phwO2WC3iTx0D6kZNPnkBrzsknKR6mKCjGiNuHxSBp/NGKbMmKpRuN6Wiya8JAFdJcr5/lUqNi0OTCGGCM1GXnAUbONs9cdR5GpIXYp1buDUbxexSSRjXELQxOyHcnx88eVWP2Y8Zgtr1HuVbZSFZC3cZhjvKuNSkZGMHBwaT54s9Nxk9Dgj47VVu1wwYDbP1A/wCK78ctSPMyxpn13w+8SaNJYmDRuNSsOhB6U4qq+y5weF2uDnCEE+ods/jVqrYyCiiigCiiigCiiigCiiigCg0UGgKtzLz/AGdk5jmdjIBkoisxGemT7o+ZrHudUnv5jxEQPHbSaI4jMVBIVT0VCxwSHOcY361o3tT5NjuIZblF/bRxlj73eVAWwADjVt5HO/juIzmy5L2lnFLHoYygRhN43j91G1eDaSp0/wARqJcErkpNxxO6J2KdNgFc4A6Y3FR8vFL3OxHwww/A5rRb21jTGBuKp/G+IaSc+FcupeSO7S+bGFrzVLEwWdCMnx6EDyPQ1bE4pE6BwwwfUZqh8a4gr2sgOD7oU+IOoHby2FSMnJXaaHduykcAlI1URp3RsF3Px365qJRi1b2JjKV0txfjfMS+6m5OwA3J+AqGmguXGT3M+bHP0Xb8aX4Fw77NfSwzAFuzJViOoyCCufNc/QileKcQ0P1+FTtHZFLct5bCFtbXS+JI9R/Vqm7K7ukAKpE3xLqfrhhTPhfFe0OP1rReGSRGNVYDNHPyaLKG1pmX828wibEcsLxSAZ3KspB6EEYz4+HhVWlUhRgZU9Dv4flvn6VqnNnK6z3ESqAAsUj7eZaMKPMDOTgetZ/dz6Ue2lTRJET2bDPVfeU+eoDY56gemNYaeEc+VS5ZvPsWkzwqLbHfk/GQn9cfKr3Wb+xG2mFmZHf9kxIij2wpUnW2cZ7zZ2/hrSK2RgFFFFAFFFFAFFFFAFFFFAFFFFAcTICpBGQdiPMHrWY8Wk+zxQ2l2rqLeRWgnCs0UkUZ7odhns3VSoOrxG3WtRquc0Nuo9Cfr/4qmR1GzTErkkZXx29SZgY7yNUxuVZCT887VVr+ygzvcK59XyT/AKRkmr7xKyRjkop+IFIWdoAcKqj4D+lcetLg7/ZNlT4HwLt54VEZWBG1MWGC5H8J3A8N/E+VX2aHVN86dQxaQfPxpG2bLk+tZznqNIQUSJ544E7mG5gUNLCcFf34z1GfQ5/3H0qs388D5En7JvFZBpOf9WzD1Fakku29VzmC03yOlXjPyKOFsoNrwi2O5kUb5yrgH86nuFXcELHE7SeSBi5/2Jk12LRc7ov+0VM8Lth0xikpolYmSfA0eRpJpEKa1VERveCIWOWA2VmZ2OPAAZrMud+HH7ZJsT3s4GfFQeg+JrYrKPpVf4lwtWvnc+ESEHwBL6c/HHSkMlOzPJjtUX/kXhRtrGGNhhsFmA8GcliPlnHyqfpOAYUD0pSvQR5wUUUUAUUUUAUUUUAUU14hxGKBC80ixoPvMQBnwG/U+lVqX2kcPU47Yn1EcmPy3+VSk2C30VWm5+4cBk3SAfCT/wBtRqe1bhhfR27g+ZhmwfmEpTBd6r3MKgyD+X9TSsfN1iVDfa4cHzdQf9p3H0qEk5jt7x3Ns/aCPCswBCknJGknqOu/Ssc3uGuH3yH4vhaj+HMWb0r3i0nazNGPdQBnPx6D4nf6VIWSLoGBiuA9NSpDuO3HQnr40xsbfL7nA86Psyhy4HePj4/Xrj0pF58E7kE56YyPrtSgmSc9sCPephxOzwmWb4U2jtoZG1mMFvAnJP1NOJbcMPE/XajRKaRWjJhsGrDwmPNMr/hwPXY+B8q74Bd6Zexk2bG3kw8x51WiW0XGGHA9ajZA32kBRntRpfPgqjb6sT9KlVenHDrTU4OPEEn0ByBV1HU6Ri5aU2yyrXteCva9M8sKKKKAKKKKAKKKKA+fvaNxV572UMToiYoi+ACnBOOmSQd/h5VTZpSDnOB4DxJ/QVaPaLFov7rH7+R/qVWH4moI22rRg50jPxIIz+v1roS2Rm+SOiyWy+cj12+frUg3TbH6Ck7yHOCNs+FMuJyER6V6eJz1qaA1vOIlj2adDt8f+K0n2Yns3eLxePV80Yfox+lZfwYAS97qOlW3g3FzBPHOT3UYa9vuHZvXYEn5VjOOqDReEtMkzQbmIpNKmM68OM+Ixp/DA/3Uta8TRRplVoyNskZU/wCpcgfPFSl5CH0sMHG4I8QfXyr3swdx8CPA15S25PUtMZtdREZWRPqKhriVc+8vyI8asU1kuCdAPyFVm/ssHOheu21XLx0i9pcqPvqPmKlkuYgMmRR8xUZwqxUsMoPpVgewiG/Zr8xUaRJxZXOLcdt/dRw7dO4C31IyKbXimR7QqMSB2+OgAdfmamri0UnOAMdAANqW4fbDVq8hgVSTKkza1U+Ce1AxnTJEHjBOGQ4fGTjOchj08ql+YeJC3tJpc7hSF/mbup/+xFYs7aG26eFdnRwTTZx9TPdI+keC85WlzgJKFc/cfut8s7N8iasANfK8Nx9fzq2cC59u7YDDdtGOschJOP4X95fhuPSut4+xy6jfaKqXKXP1re4VW7Ob/wC05AY/yno/y39KttZlgooooAooooD589p+RxG59Cp//kmKqluGCISdwpJHnlhn+/WtK9sXCdNwkwHdlUAnw1pnbP8ALp/2ms+lG4HhpI/Ff+a6IboyfIi7jGQKSIBBBFdlcDFNy1XFkPewmNsj60/sLoSjQep6j4UrKoYYNJcKs9LsfkD8dz+lUpp7E3ZqfIvHQyC3kPfUdwn7yjw+I/L4VadO+1Y52hXDKSGByCOoI3BrSuVuOC6hBbAkUASL6+DAeR3+ByK4Opw6XqR2YMrfhZPGUgY86hLxgTvUk71C8QfvbVyHXHkfcL2OalJJtqi+HrhetOohmglsehCTSy90UJtS0UeTk9PCoopdlC9qNwzLBFnCNqZvPKBQv/qJ+IFUURlwhq4e02+D3IRT/lRgH+aRiSP9oQ/MVV7UYT4Ej6V6vTRrGjgzPxMb3JCk4+7vt+O/wzS6SZ7y+Azikkj3JPjTbhqEa4yfdOx9DuK2ujEdXsOQJE2PXb0/WrpyX7T7iEqlwxmiGBv/AJijzDH3vgfrVMtrjusuN1P6/qKb3cWh+70NJJMmz6p4TxSK5jWWFgyHx8j4gjwIp7XzryhzFLZyhk3VtnQk6W8s+R9av8XtVBG9scg7gSD59VFZPG0WUkaXRUVwLmGC7TVC2SPeRtnXP7y/qMg+BNStULDHjPCo7mIxSrlT9QR0IPgRWG898oTWWHHfiB2cDwIwQw+6cHPkdPyr6ApK5gV1KuoZSMFSMgg+BHjVoyohqz5SmkpGtU5p9lEgkLWWkxtv2bNgp6Bj1Hlnes/4py/c25xNBInqynHyYZU/I1spplGqIphTu3UgCmwGCMjalHux4D8asQOj4fP8qS4XxWS2dZk3K+8vg6feX+h8CAabNcnyH4/1rwrkf0xt/ZzVJq9mSnW5sVpxNJ4llibUrDbzHmCPBgeophNkmsw4HxKa2cmJu6feRvcb4jwOD1G9X7hPNVtIB2oML/xbofgw6fPFebl6eUXsd+LNF7Evby1J20nlTSFUbdSCP4d/y606jkUbHA9PGsODVvUOwKT4xxVbW3kmbfQpwP3m+6Pmar3FucoINtRkcfdjwcfFvdX659KoHMvMkt4cNhUHuoDsDjGSfvN6+XzzrjwSm7a2Mp5FFUnuMPtDyFpJCS8jFmP8RO+PTy+FOoPd+JNMogcKRtvSjXeNsfjtuBXqxOBjlhnamXEGMelh+8AT6Y2/I0ScQAHQ/DP/ABSUt92iFSnXbOScb7Hp12qWQLg6bjHg65+dLSjcfH6ZpGVdo3HVRg07ePJ+O9SgKCQeO26geWQwqTPXNRrpjf1A+rCpBTtViBxaXckTiSJyjr0YfiD5g+IOxra+UOZEu7ZZWKq/uupIGGAHT0IIPzx4VhhetM9ldhC9o5cAntmG/kETFZ5EqJi2aVRRRXOahTTidks0bI3j09D4GndFBdGG89csOw7SLuzRjvLvhlHmPTzrMzdEHS40t5HofgfGvqvjHDRIMj3h09fSsb545PUq0qLlerr0KnPvL8+oquKbg9MvkaTiprUvmZyzfCuopcdBXn+HMhyjal/dbr9en5Ur2gHUFfiP7Brq5OY47X+E/Klo5R5H5gVz2g8OtJySb9KcA4uIFwzRsyt1IUkA/KlrKebs8SSPp/dJP403gRmOpjhQfqw6AefWupboZxgnfHX0PzqjhF70XUmdyY8MYrxVO+31rgyH4fD+tAP9mrFRzG4BOd9s/Omrpk5867Br0mreRAkYfOuoosbV0WroUoCsJ2INO4G2FNBGeuKcwg7CrIgWU6mA/d3P0IA/M/Kn1cwWmkb9Sd/jTiKFnYKqlmOwVQSxPoB1o2B3wXlm5vZNMKEIDhpDkIPPvfoMnfwrY+WOUYbSAR7uc6mY7AsQBso91cAbVIcr2bQ2kMbjDLGAw8jjJ/EmpSuaUmzRIKKKKqWCiiigCqvzBw5SXUjuSKQR6MCG/PNWiorj8Z0AgdD+HjWeReE0xPxUfNt4jRyvFL7yMVJ88HYkeowfnSM2cY/Krj7T+EkOlyo2YaJMeDL7p+Y2+QqipIR/SunHLXFMxyR0SaOXYeI+tIxx+Hl4+f8AYxTnOa9EfX1FXKHEynZVGdIz8zuSc7Dc9aj85cfM/kP1NPbjJY/H9aaRD9oQfIVBKHAU+H6UehBHrtj613IO4T4Dp8a9so2IGxoGcYrpgAO8wA/E/ADc0/Fmp+4D8lz+VSHB+EGSVYowqluuBuFHUsR4AUbpWwlborsdwudIV2bwXBBPy8ql7Xh0u+VVfLG5HzPjWocM5WhgUae8/ix8fPbwFPeGcltK+okLH6jc/AdK4553N1D/AGdcMCgtUyocucrPOcBSx8Seg+J6CtF4R7PrdO9Kokby30j59T/e1WmwsEhQIigAfj6mnVWhFrllJzUuEQ45Xs85+zxZ/lH61JRWyrsqhR5KAPypair2zMKKKKAKKKKAKKKKAK8ava8NAZHFxNLk3FpNgPqdR5MAxwR5EbfQHzrK7+1aKRkcd5Tg/ofmN6unPnDmjmE8eRk7keDr+WQPqDVT4tfNcaWYDWo0s3iwzsSBtkdNqnDH8y4ZM5XGnyhqK8SXvADxOKSuHwKT4Y++o+dbtmItK3X4+Zx+HU/E49KYh9LsSNievyp7MvX49PH6f1pLQG11BI5iGQR1BHjSlrJoHnTGwn0nR5flU5w7h3auAMAnff8ApRtRVslRcnSEYDJK6om5Y4CjI6+vl61rXK3LaWi5zrlYDU/h5kKPAZx6nby2Q5c4HHbqCE7xGSx97bp16CrJw+3aWXT0QDc+JJ8vJR09SfSuHJn9o6id0MKxK5cjvhfDi7ZI7o/GrKq4rmKMKAAMAV3WkIKJzzyObthRRRVygUUUUAUUUUAUUUUAUUUUAV4a9oNAUHmrhoDOjDKPvv0IJ/Q1kvMHAGhJdTlM9fEeWf619B8w2PaRE47y7j9f79KzniVoHGkjIJwdsjG/XPhkVhqlintwy+nUjI5t8hh8x1qPVWjyR3l8fT61eOL8saVLxHIG5Q4z/pP6f+Kq8kRHQ12Qmpq0Yyi4hLGuTk538OlexL1I8T+VcSYz7vkf614M52x18ulXIPex7wYdRVg4Jx8W4OYVY5J1ZIbUQAPDoN/w8qgTIfFvyFOLK0aVtKAs3kN/qegHrVZxi14i0Jyi7iTZ5vvZpVVG0Ifuooyc7Dcgkn9a2jkLl+S3jLzOTJJgsCScY6ZJ3J/rVY9mfJixv20mGdf9qk+A8z6/THjqYrDw/lWxdyk+WFFFFSQFFFFAFFFFAFFFFAFFFFAFFFFAFFFFAeEVUOP8FKFnQdzcn+Hzz6etXCo3mWEvaXKDq0Mij4tGwFVlFS5JToy7iGQTp6+fl/zUZwTkFr6R219mikamXc5IzsDsT/WqpY8YdECo+nIyFKqRuOu4ODsPKti9jCH7C8jEkyTMcnrgBQPyrPHBxldlpStUZ97ROSF4dDAyStKXZlYsFB6BlwB5DVk/CqlacDuJ2GhMAj3m2UDJ39dvKvqW7so5NOtFfScrqUHB8xnoapHOckQu0QkBjECfhqYA/hitpZHGJRQTZnvDOR40wZSZT5dFz/KNz9au/LHLSk6Y0EaD3iqgf+TTD/EIUcK8oBJAC4JY5OBgAZ3PTNanawKihVGAKwjqybyZd1HgLO1WNQijAH97+Zpaiit+CgUUUUAUUUUAUUUUAUUUUAUUUUAUUUUAUUUUAV465GPCvaKAwrjHsovBM3YBHj1Eq2sAhSdgwbHQbbZ6fKtd5R4N9ktIoNiUXvEZwWJJbGfDJqYooArBvbBdY4kdyNMUajBwTksxwR/NW81mXtL5ISeT7UJSjEBWUrqB0jYg6hjbA8elQ0ChcvzO8olZHmFuhuGUsSxSAalUMc47wH1Nan/8y7XtTHvgWX2vVkbjQH7PT116CGpX2dcrpawMxbtHmA1EqAAmNkAydtznfeooeyC1+ziDtZMC47bVtq0aNHY566NAAz/4qQKS+1WJLaaaW3kjeLsf2LMutxcoHQg4x7us4/g3x0Ehde0KNbgxrE7xLLbxNOCNCtdqWQ+oHcz/ADj5uuLcjwXF9FeOTmOMxmPbQ4KuqkjzUSP9R5U04d7OoIeGy8P1uyyksZTjWG7vZkfyaEx/LQCEXtNgftQkbM6XiWioGXMhkYqrr5KdEh/0eu3HPPF7iDiXDlt0eYulwDAsmhHIVMFye6Au5yQfTrTnhns4t4bi0uFdibWHswu2JGGvEjfxftJD8x5b98T5Mnma3mN+63NuZuzlEMWMTEYVo84YKg0+Geu1AQl3ziLkWzYuLeYPdQyRJIuhJobdiyy4H7UDYqRjBOfCkeVedrgWlpHc20iLPAUiumlVjJKkROWX3k1aTpJJJ2+ImrH2cIixap3eRJJ5ZZNKgzS3URjdiv3MDBAGelJcM9nLRm3WW+kmgtVPYRGONdLshUszjdwNRKgjbYZO+QITgntHaG0to+zFxKlqks7y3EcZw2cBe0yZpCozj4b71er3m2CPh/8AiB1GHs1kAwNR14CrjoGLMF+NVtfZkY+zNtd9k6wrDIXt4ZRII86WCv8A5bgHGd9gNvOZ4hyeZ4GtZrl3tmt1i7PRGGEqMGE3aAe9svcxjagGFxztdRRgz8NdJ5ZEjtohPE3bM6ljlwP2WkL3sjxHrhhL7VhG7xT2cscsbaXXtIyA2lTsw95e9sfEYO3SpC45IupYlE/EneeKRJLeYQRL2TRqQcoD+11Bu9qbfA9csJfZQJHeWe8lklkbU76I1BbSo2Ue6O7sPAYG9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bible.ca/psychiatry/self-esteem-too-high.jpg"/>
          <p:cNvPicPr>
            <a:picLocks noChangeAspect="1" noChangeArrowheads="1"/>
          </p:cNvPicPr>
          <p:nvPr/>
        </p:nvPicPr>
        <p:blipFill>
          <a:blip r:embed="rId2" cstate="print"/>
          <a:srcRect/>
          <a:stretch>
            <a:fillRect/>
          </a:stretch>
        </p:blipFill>
        <p:spPr bwMode="auto">
          <a:xfrm>
            <a:off x="2590800" y="228600"/>
            <a:ext cx="4062046" cy="580872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The Reinvention of the Self</a:t>
            </a:r>
            <a:endParaRPr lang="en-US" dirty="0"/>
          </a:p>
        </p:txBody>
      </p:sp>
      <p:sp>
        <p:nvSpPr>
          <p:cNvPr id="3" name="Content Placeholder 2"/>
          <p:cNvSpPr>
            <a:spLocks noGrp="1"/>
          </p:cNvSpPr>
          <p:nvPr>
            <p:ph idx="1"/>
          </p:nvPr>
        </p:nvSpPr>
        <p:spPr/>
        <p:txBody>
          <a:bodyPr/>
          <a:lstStyle/>
          <a:p>
            <a:pPr>
              <a:buNone/>
            </a:pPr>
            <a:r>
              <a:rPr lang="en-US" b="1" i="1" u="sng" dirty="0" smtClean="0"/>
              <a:t>Carl Rogers</a:t>
            </a:r>
          </a:p>
          <a:p>
            <a:r>
              <a:rPr lang="en-US" dirty="0" smtClean="0"/>
              <a:t>Personality theory based on the innate goodness and primacy of the self</a:t>
            </a:r>
          </a:p>
          <a:p>
            <a:r>
              <a:rPr lang="en-US" dirty="0" smtClean="0"/>
              <a:t>Goal of therapy: to help the person get in touch with the repressed self</a:t>
            </a:r>
          </a:p>
          <a:p>
            <a:r>
              <a:rPr lang="en-US" dirty="0" smtClean="0"/>
              <a:t>Result: self-understanding, integration, more functional, more unique, self-expressive, accepting, able to cope with the problems of life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The Reinvention of the Self</a:t>
            </a:r>
            <a:endParaRPr lang="en-US" dirty="0"/>
          </a:p>
        </p:txBody>
      </p:sp>
      <p:sp>
        <p:nvSpPr>
          <p:cNvPr id="3" name="Content Placeholder 2"/>
          <p:cNvSpPr>
            <a:spLocks noGrp="1"/>
          </p:cNvSpPr>
          <p:nvPr>
            <p:ph idx="1"/>
          </p:nvPr>
        </p:nvSpPr>
        <p:spPr/>
        <p:txBody>
          <a:bodyPr/>
          <a:lstStyle/>
          <a:p>
            <a:pPr>
              <a:buNone/>
            </a:pPr>
            <a:r>
              <a:rPr lang="en-US" b="1" i="1" u="sng" dirty="0" smtClean="0"/>
              <a:t>Carl Rogers</a:t>
            </a:r>
          </a:p>
          <a:p>
            <a:r>
              <a:rPr lang="en-US" dirty="0" smtClean="0"/>
              <a:t>In other words: the goal is to assist you to get in touch with your wonderful self and your feelings, the true, pure, and always good and wholesome reflection of the self, and to free you to become the wonderful person you were meant to be.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Abraham Maslow</a:t>
            </a:r>
            <a:endParaRPr lang="en-US" dirty="0"/>
          </a:p>
        </p:txBody>
      </p:sp>
      <p:sp>
        <p:nvSpPr>
          <p:cNvPr id="4" name="Text Placeholder 3"/>
          <p:cNvSpPr>
            <a:spLocks noGrp="1"/>
          </p:cNvSpPr>
          <p:nvPr>
            <p:ph type="body" sz="half" idx="2"/>
          </p:nvPr>
        </p:nvSpPr>
        <p:spPr/>
        <p:txBody>
          <a:bodyPr/>
          <a:lstStyle/>
          <a:p>
            <a:r>
              <a:rPr lang="en-US" dirty="0" smtClean="0"/>
              <a:t>American Psychologist (1908-1970)</a:t>
            </a:r>
          </a:p>
          <a:p>
            <a:r>
              <a:rPr lang="en-US" dirty="0" smtClean="0"/>
              <a:t>“Hierarchy of Human Needs”</a:t>
            </a:r>
          </a:p>
          <a:p>
            <a:endParaRPr lang="en-US" dirty="0" smtClean="0"/>
          </a:p>
          <a:p>
            <a:endParaRPr lang="en-US" dirty="0"/>
          </a:p>
        </p:txBody>
      </p:sp>
      <p:pic>
        <p:nvPicPr>
          <p:cNvPr id="39938" name="Picture 2" descr="http://upload.wikimedia.org/wikipedia/en/thumb/e/e0/Abraham_Maslow.jpg/220px-Abraham_Maslow.jpg"/>
          <p:cNvPicPr>
            <a:picLocks noGrp="1" noChangeAspect="1" noChangeArrowheads="1"/>
          </p:cNvPicPr>
          <p:nvPr>
            <p:ph type="pic" idx="1"/>
          </p:nvPr>
        </p:nvPicPr>
        <p:blipFill>
          <a:blip r:embed="rId2" cstate="print"/>
          <a:srcRect t="8233" b="8233"/>
          <a:stretch>
            <a:fillRect/>
          </a:stretch>
        </p:blipFill>
        <p:spPr bwMode="auto">
          <a:xfrm>
            <a:off x="914400" y="990600"/>
            <a:ext cx="4114800" cy="4343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The Reinvention of the Self</a:t>
            </a:r>
            <a:endParaRPr lang="en-US" dirty="0"/>
          </a:p>
        </p:txBody>
      </p:sp>
      <p:sp>
        <p:nvSpPr>
          <p:cNvPr id="3" name="Content Placeholder 2"/>
          <p:cNvSpPr>
            <a:spLocks noGrp="1"/>
          </p:cNvSpPr>
          <p:nvPr>
            <p:ph idx="1"/>
          </p:nvPr>
        </p:nvSpPr>
        <p:spPr/>
        <p:txBody>
          <a:bodyPr/>
          <a:lstStyle/>
          <a:p>
            <a:pPr>
              <a:buNone/>
            </a:pPr>
            <a:r>
              <a:rPr lang="en-US" b="1" i="1" u="sng" dirty="0" smtClean="0"/>
              <a:t>Abraham Maslow</a:t>
            </a:r>
          </a:p>
          <a:p>
            <a:r>
              <a:rPr lang="en-US" dirty="0" smtClean="0"/>
              <a:t>Raised in Brooklyn, graduated from University of Wisconsin, taught at Columbia Teachers College NYC</a:t>
            </a:r>
          </a:p>
          <a:p>
            <a:r>
              <a:rPr lang="en-US" dirty="0" err="1" smtClean="0"/>
              <a:t>Selfist</a:t>
            </a:r>
            <a:r>
              <a:rPr lang="en-US" dirty="0" smtClean="0"/>
              <a:t> theory similar to Rogers</a:t>
            </a:r>
          </a:p>
          <a:p>
            <a:r>
              <a:rPr lang="en-US" dirty="0" smtClean="0"/>
              <a:t>More interested in human motivation</a:t>
            </a:r>
          </a:p>
          <a:p>
            <a:r>
              <a:rPr lang="en-US" dirty="0" smtClean="0"/>
              <a:t>“Hierarchy of Human Needs”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broadreachtraining.com/images/misc/maslow1.jpg"/>
          <p:cNvPicPr>
            <a:picLocks noChangeAspect="1" noChangeArrowheads="1"/>
          </p:cNvPicPr>
          <p:nvPr/>
        </p:nvPicPr>
        <p:blipFill>
          <a:blip r:embed="rId2" cstate="print"/>
          <a:srcRect/>
          <a:stretch>
            <a:fillRect/>
          </a:stretch>
        </p:blipFill>
        <p:spPr bwMode="auto">
          <a:xfrm>
            <a:off x="1447800" y="762000"/>
            <a:ext cx="6096000" cy="4572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The Reinvention of the Self</a:t>
            </a:r>
            <a:endParaRPr lang="en-US" dirty="0"/>
          </a:p>
        </p:txBody>
      </p:sp>
      <p:sp>
        <p:nvSpPr>
          <p:cNvPr id="3" name="Content Placeholder 2"/>
          <p:cNvSpPr>
            <a:spLocks noGrp="1"/>
          </p:cNvSpPr>
          <p:nvPr>
            <p:ph idx="1"/>
          </p:nvPr>
        </p:nvSpPr>
        <p:spPr/>
        <p:txBody>
          <a:bodyPr/>
          <a:lstStyle/>
          <a:p>
            <a:pPr>
              <a:buNone/>
            </a:pPr>
            <a:r>
              <a:rPr lang="en-US" b="1" i="1" u="sng" dirty="0" smtClean="0"/>
              <a:t>Abraham Maslow</a:t>
            </a:r>
          </a:p>
          <a:p>
            <a:pPr algn="ctr">
              <a:buNone/>
            </a:pPr>
            <a:r>
              <a:rPr lang="en-US" dirty="0" smtClean="0"/>
              <a:t>“Hierarchy of Human Needs”</a:t>
            </a:r>
          </a:p>
          <a:p>
            <a:r>
              <a:rPr lang="en-US" dirty="0" smtClean="0"/>
              <a:t>Common to all people</a:t>
            </a:r>
          </a:p>
          <a:p>
            <a:r>
              <a:rPr lang="en-US" dirty="0" smtClean="0"/>
              <a:t>Most basic needs must be met first: physiological and safety needs</a:t>
            </a:r>
          </a:p>
          <a:p>
            <a:r>
              <a:rPr lang="en-US" dirty="0" smtClean="0"/>
              <a:t>Next needs for belonging and love</a:t>
            </a:r>
          </a:p>
          <a:p>
            <a:r>
              <a:rPr lang="en-US" dirty="0" smtClean="0"/>
              <a:t>Then self-esteem and status</a:t>
            </a:r>
          </a:p>
          <a:p>
            <a:r>
              <a:rPr lang="en-US" dirty="0" smtClean="0"/>
              <a:t>Highest need “Self-Actualization”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The Reinvention of the Self</a:t>
            </a:r>
            <a:endParaRPr lang="en-US" dirty="0"/>
          </a:p>
        </p:txBody>
      </p:sp>
      <p:sp>
        <p:nvSpPr>
          <p:cNvPr id="3" name="Content Placeholder 2"/>
          <p:cNvSpPr>
            <a:spLocks noGrp="1"/>
          </p:cNvSpPr>
          <p:nvPr>
            <p:ph idx="1"/>
          </p:nvPr>
        </p:nvSpPr>
        <p:spPr>
          <a:xfrm>
            <a:off x="457200" y="1600200"/>
            <a:ext cx="7467600" cy="4800600"/>
          </a:xfrm>
        </p:spPr>
        <p:txBody>
          <a:bodyPr>
            <a:normAutofit lnSpcReduction="10000"/>
          </a:bodyPr>
          <a:lstStyle/>
          <a:p>
            <a:pPr algn="ctr">
              <a:buNone/>
            </a:pPr>
            <a:r>
              <a:rPr lang="en-US" dirty="0" smtClean="0"/>
              <a:t>“The Self-Actualized Person”</a:t>
            </a:r>
          </a:p>
          <a:p>
            <a:r>
              <a:rPr lang="en-US" sz="2800" dirty="0" smtClean="0"/>
              <a:t>Aware of and comfortable with reality</a:t>
            </a:r>
          </a:p>
          <a:p>
            <a:r>
              <a:rPr lang="en-US" sz="2800" dirty="0" smtClean="0"/>
              <a:t>Accepting self and others</a:t>
            </a:r>
          </a:p>
          <a:p>
            <a:r>
              <a:rPr lang="en-US" sz="2800" dirty="0" err="1" smtClean="0"/>
              <a:t>Sponaneity</a:t>
            </a:r>
            <a:endParaRPr lang="en-US" sz="2800" dirty="0" smtClean="0"/>
          </a:p>
          <a:p>
            <a:r>
              <a:rPr lang="en-US" sz="2800" dirty="0" smtClean="0"/>
              <a:t>An autonomous self, independent of culture and tradition</a:t>
            </a:r>
          </a:p>
          <a:p>
            <a:r>
              <a:rPr lang="en-US" sz="2800" dirty="0" smtClean="0"/>
              <a:t>Creativity</a:t>
            </a:r>
          </a:p>
          <a:p>
            <a:r>
              <a:rPr lang="en-US" sz="2800" dirty="0" smtClean="0"/>
              <a:t>Having “peak experiences”</a:t>
            </a:r>
          </a:p>
          <a:p>
            <a:r>
              <a:rPr lang="en-US" sz="2800" dirty="0" smtClean="0"/>
              <a:t>Democratic, egalitarian, humanitarian values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The Reinvention of the Self</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pPr algn="ctr">
              <a:buNone/>
            </a:pPr>
            <a:r>
              <a:rPr lang="en-US" dirty="0" smtClean="0"/>
              <a:t>“Four Tenants of </a:t>
            </a:r>
            <a:r>
              <a:rPr lang="en-US" dirty="0" err="1" smtClean="0"/>
              <a:t>Selfist</a:t>
            </a:r>
            <a:r>
              <a:rPr lang="en-US" dirty="0" smtClean="0"/>
              <a:t> Religion”</a:t>
            </a:r>
          </a:p>
          <a:p>
            <a:r>
              <a:rPr lang="en-US" sz="2800" dirty="0" smtClean="0"/>
              <a:t>All people are completely good at heart</a:t>
            </a:r>
          </a:p>
          <a:p>
            <a:r>
              <a:rPr lang="en-US" sz="2800" dirty="0" smtClean="0"/>
              <a:t>All that is negative and evil is external. Bad things come from “out there;” only good things from “in here.”</a:t>
            </a:r>
          </a:p>
          <a:p>
            <a:r>
              <a:rPr lang="en-US" sz="2800" dirty="0" smtClean="0"/>
              <a:t>One’s highest duty is to discover and celebrate the self. Find yourself, get in touch with your feelings, self-actualization.</a:t>
            </a:r>
          </a:p>
          <a:p>
            <a:r>
              <a:rPr lang="en-US" sz="2800" dirty="0" smtClean="0"/>
              <a:t>Restraint, rules, inflexible laws (most religion) is bad, a distraction from self.</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The Reinvention of the Self</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pPr algn="ctr">
              <a:buNone/>
            </a:pPr>
            <a:r>
              <a:rPr lang="en-US" dirty="0" smtClean="0"/>
              <a:t>“Three Observations”</a:t>
            </a:r>
          </a:p>
          <a:p>
            <a:r>
              <a:rPr lang="en-US" sz="2800" dirty="0" smtClean="0"/>
              <a:t>There is no “scientific” basis for </a:t>
            </a:r>
            <a:r>
              <a:rPr lang="en-US" sz="2800" dirty="0" err="1" smtClean="0"/>
              <a:t>selfism</a:t>
            </a:r>
            <a:r>
              <a:rPr lang="en-US" sz="2800" dirty="0" smtClean="0"/>
              <a:t>. </a:t>
            </a:r>
            <a:r>
              <a:rPr lang="en-US" sz="2800" dirty="0" err="1" smtClean="0"/>
              <a:t>Selfism</a:t>
            </a:r>
            <a:r>
              <a:rPr lang="en-US" sz="2800" dirty="0" smtClean="0"/>
              <a:t> is often considered scientific, while Christianity is superstition.</a:t>
            </a:r>
          </a:p>
          <a:p>
            <a:r>
              <a:rPr lang="en-US" sz="2800" dirty="0" err="1" smtClean="0"/>
              <a:t>Selfism</a:t>
            </a:r>
            <a:r>
              <a:rPr lang="en-US" sz="2800" dirty="0" smtClean="0"/>
              <a:t> is pervasive today, having virtually captured every aspect of popular culture.</a:t>
            </a:r>
          </a:p>
          <a:p>
            <a:r>
              <a:rPr lang="en-US" sz="2800" dirty="0" smtClean="0"/>
              <a:t>Biblically speaking, self is the enemy that keeps us from Christ. </a:t>
            </a:r>
            <a:r>
              <a:rPr lang="en-US" sz="2800" dirty="0" err="1" smtClean="0"/>
              <a:t>Selfism</a:t>
            </a:r>
            <a:r>
              <a:rPr lang="en-US" sz="2800" dirty="0" smtClean="0"/>
              <a:t> re-arms our enemy and makes Christ the servant of self.</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The Growth of </a:t>
            </a:r>
            <a:r>
              <a:rPr lang="en-US" dirty="0" err="1" smtClean="0"/>
              <a:t>Selfism</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r>
              <a:rPr lang="en-US" sz="2800" dirty="0" smtClean="0"/>
              <a:t>Through public education and the popular media, </a:t>
            </a:r>
            <a:r>
              <a:rPr lang="en-US" sz="2800" dirty="0" err="1" smtClean="0"/>
              <a:t>selfism</a:t>
            </a:r>
            <a:r>
              <a:rPr lang="en-US" sz="2800" dirty="0" smtClean="0"/>
              <a:t> has largely captured the culture today.</a:t>
            </a:r>
          </a:p>
          <a:p>
            <a:r>
              <a:rPr lang="en-US" sz="2800" dirty="0" smtClean="0"/>
              <a:t>Though Christianity stands in direct opposition to </a:t>
            </a:r>
            <a:r>
              <a:rPr lang="en-US" sz="2800" dirty="0" err="1" smtClean="0"/>
              <a:t>selfism</a:t>
            </a:r>
            <a:r>
              <a:rPr lang="en-US" sz="2800" dirty="0" smtClean="0"/>
              <a:t>, there is a growing chorus in the church today that has begun to echo the </a:t>
            </a:r>
            <a:r>
              <a:rPr lang="en-US" sz="2800" dirty="0" err="1" smtClean="0"/>
              <a:t>selfist</a:t>
            </a:r>
            <a:r>
              <a:rPr lang="en-US" sz="2800" dirty="0" smtClean="0"/>
              <a:t> line.</a:t>
            </a:r>
          </a:p>
          <a:p>
            <a:r>
              <a:rPr lang="en-US" sz="2800" dirty="0" smtClean="0"/>
              <a:t>This development first came through Christian heretics who substituted </a:t>
            </a:r>
            <a:r>
              <a:rPr lang="en-US" sz="2800" dirty="0" err="1" smtClean="0"/>
              <a:t>selfist</a:t>
            </a:r>
            <a:r>
              <a:rPr lang="en-US" sz="2800" dirty="0" smtClean="0"/>
              <a:t> ideology for Christian truth.</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descr="data:image/jpeg;base64,/9j/4AAQSkZJRgABAQAAAQABAAD/2wCEAAkGBxISEhUUEBQUFRQSGBQVFBQWFBUUFBYUFRQXFhQYFRQYHCggGBolGxQUITEhJykrLi4uFx8zODMsNygtLisBCgoKDg0OGhAQGjckHx8sLCwsLCwsLCwsLCwsLCwsLCwsLCwsLCwsLCwsLCwsLCwsLCwsLCwsLCwsLCwsLCwsLP/AABEIALMA5gMBIgACEQEDEQH/xAAcAAABBQEBAQAAAAAAAAAAAAAAAQIEBQYDBwj/xABKEAABAwICBQYJCQYFBAMAAAABAAIDBBEFIQYSMUFREyJhcXOBBzI0kaGxs9HSFUJSU1STo8HwFBYjcoKiJENisuEzksLxRGOD/8QAGQEAAwEBAQAAAAAAAAAAAAAAAAIDAQQF/8QAJBEAAwEAAQQBBQEBAAAAAAAAAAECESEDEjFRQQQUIjJhgRP/2gAMAwEAAhEDEQA/APQMCwamNNATTwEmGIkmKMkkxtuSbZqd8iUv2eD7mP4UaP8AktP2MPs2qekGIPyJS/Z4PuY/hS/IlL9mp/uY/hU5C0CD8iUv2an+5j+FL8iUv2an+5j+FTkLAIPyJS/Zqf7mP4UvyJS/Zqf7mP4VOQgCD8h0v2an+5j+FHyJS/Zqf7mP4VPQSgCgxbCqUDKngFsyRDGO7Z+rrNTYbDa/IxXffVaI2cct3cr7SCs52qeGfrP5BZv9quXSE80C3UNw/X0lGnyXhYiRLQ08bMoYXOdkz+Gw5AZuJtkL3N+AWbgw2F+vlGI9s8xaBkM9SLLm5bx+akVVRyly82YMjxP+lrenfuAtu21OK4mJNXW5sTLBrAb6x25Deek8UqYzSJFS6GQ8sY2MgjyYwMY0v6Selc6ChEzi8xsa07BqDIDYGttn1qzwLROesLZZrMjHiM29/Wt5QaLtjFlvL8GpSvJiY8DjdYCJgA/0tJ7zZWMGBwjbFGf6G+5bE4axq4SNibtc0dZSuX7KJr0UlPhEH1EX3bPcrFuFUxb5PB90z3KRyW9uaexls1sti0kYPGKCOKU3ij6tRliPMq6YxR2cI4yLi142m4vfPLbbLuC1+lVGJGawycMvcvOpZr6zDlbMde/zFZyY8JWIuiDw8Rx8nKLOAYLtcNhb52m29eiaIUlNNTtvBAXM5pPJMNyOkjftXk8ryYyD803HVv8AWfMtd4MMULZeSJ5rxl1tv7iPMnlkqR6SzBaU/wDxqf7mP4U75Dpfs1P9zH8KlxrpdWIkD5Epfs1P9zH8KT5Epfs1P9zH8KsLpEAYXwk4XTspWGOGJp5Zgu2JjTbk5MrgbMh5kil+FDyRnbM9nKhaBfYB5LT9jD7Nqnqv0f8AJafsYfZtVgsAEqRKtAVCRKgAQhCAFTKh4DTfdmeoZpyqtIarUheegtHmuVjeI1LWeeaS4qHPdnm/b0Nvs6zmO9QnTnV3Cwu4nxG348TwCqpZQZC+Q80G9h4zzuAUKpnfUzNiOTW3cWDxWgZ2PE2GZ9y5s06S7pYpat2rALMGRkOV+OzLuC0dH4PmxubI55kcOIyB25BeeVWkFS+7aXWjhbkAwXF27butt9y2uhkWJOMpNQJWwkNIuHhxtnybiAHZbsutUUPDO+dPR8HcWs1Xbf8A0p75LBUGGVZfnaxGRA4/rcrLEqoNjvwCFXBtTyRcYrLMNjn+slh6qGaaSzGmxtv2d6hV2k7S90khOow2a0bXO6FVt02rn86mibHEXcmHFpcC+2tbWy51jeyTHTGdTCNXBotK3nPqHsO4MJFus3zVzh074+ZI8ytOVz4w71hazSivpXBtbECDscNnWCFd0WNB4Dmm7XWsf1vRScmy5pcM0WKR3Y624XHUvI9IJNWUkbzfv/V17Ix4dY/SC8f05p+Tnc3du/JC8iV4I0MlxfiLe5WWh9RydWzrNuu2fo1lnsKmz1T3das8NH+Lh6Xt9NwfWtzGTb4PoWI5frinXTIdlk8hXREEISoAx/hQ8kZ2zPZyoR4UPJGdsz2cqFqAvcA8lp+xh9m1WCrsA8lp+xh9m1WCwBUqalWgKhF0IAVCRCABxWP8INTqwkbA1t79Lib+hq152jvWI8JbLwv/AJWkf0udf/cFO/A8eTyKWc3Lzttl37LedegeCfRVj4TVTtDjKSI2nMBgy1iN9zdeZ1ZJFhv9ewetfSmjVAIaaGMCwYxjfM0fndIkV3ORn7I1uxjQBwFh5guMlMCcmjPhkraWNctUb1uDpkGmoWtJLQA53jEb7cVFxuIujcLbirwRi3BRZiAeccjv6Fjngaa5PMNH8CgmeW1DNcA6wFy2+e+21bJmB0rRZtOy23IDba1899gM1Vsp+SrC21muN43fNN87ArXsi4rJCkvJlMRwWBwsYQQeP/CiUWiMUecBcy+Za467e6+YW3cwBRpW5XQ0BXUsZbzTuXm3hSpiZwRvaB3gn8l6W42KxWn8WuRYXOQ47TklTxmUtR5xRxlrhrde69lttB8MM1dE63NiGu49xDQqaGg/Zv4j7a1+ZHYcLuLj0A7F6X4LWtMD3WGtr5nfawIv5yn3aJVLUm3ZsCckbsSqxAEqRJdAGR8KHkjO2Z7OVCTwoeSM7Zns5ULUBe4B5LT9jD7NqnhV+j/ktP2MPs2qwWAKhIhaAqVIhACpUiRAAs3p1Ta9M8jcx9+OqbX9IC0llBq264IItcEZ9PSkrxg8J7p4Ho5hpnroITsMrNf+Vh13+cNPnX0dr2C830d0aNNijHnNr4XkHaBINVtr8SCfMVvaqXVFykTwsp14OrKrVHSo1OXhpkIuQCWtUWOTlCCdm4fmrEP47Eu6VzFhn8Ox2okc/lImNYNhY9znAjc4Fov3LOab6TuYWtjaXnxiNbVHUTY59y9D5Rh3jzqjxHC6VxJOpfuWNPB01vCMu/Slho3mRoYWjWjaXtc8SjNuqRtz/NbXR3FxPExxyLgFm5MCpxm1jO4Aqdh0zWANGQGxKqxhUpmjqSoL6jKyHVQIsqHEKog5LXRkxpaDNZ/Go/4gc7YCxx6mm5U/DZrlcdJWHkXloubWA43OxJ5BrGZOlxOOSqlhqI2vic8tjdscwu+cCOK1/gwZqxzN3tlI/wC3JYGh0enMzHWDmvIPKNILduY4gjgvT9EKbk3Tt/8AtcfOB/yqR+xLrZ2mmQkQug5BUiEIAyPhP8kZ2zPZyoSeE/yRnbM9nKhagL3APJafsYfZtU9V+AeS0/Yw+zarBYAIQhaAqUJqVACoSJVgCtNr23BMqGgDWN+m20BKPWClluWGyRlo+CDy8bnNLMyC254BxsB35rtWw67SOIIWGoq8wioY8apbMZASCA9gLTdp3jaFvg8EKa5Oip7cMRiOOS0zwBE57XNs0tF+cBmCnaL4jNXNe4MLdQkHXO8C9suK0baYOD2Hjl37LKnptH5qcv1KgthmLnPY1o5UOc0N5kh2DIE5X4FZMjd2L8fJd02DS53LNgy1Xbxxuq3EsDkbGXjUJFzbnAkdeas6WYsDix0hLzc64L8w0AAcBlsHTxVbjFfVamrG5lyM3OZYh3QL29CdqcFm+t3GRxCOpj1rxlpaNY6pvYdKoRpcYzaTuJV/iVZWu5QPfB/EjDMmuFnXJLsjnkbWVPSaIRveJJ3l3+kANbsts2qTUlm+o1yjTaL4q6rJEebWkXduubZddirPGaYNdYbbqz0ZpY449WJoa0cNl/zUulha6YmwNhv6TtWduid+f4ZmAarw0Ak9RVlNhckosWkA7ScvMrrGa4QsJAvZV2B6QGpjkJFuTeWXvkbAE27zZMpSeNiVbpakQMM0b5Isc7VvFk1xN7t1rkgbA4329CucLjIfLf5zrjquc+/JY7FsZMcoDXX5R1iOgbbecJBj8sFSGsOs3U13jrJt6ls0kLfTdfJ6KhcqGo5WJkgy12h1utdl0I4/AiRKhAGQ8J3kjO2Z7OVCPCf5IztmezlQtQF5gHktP2MPs2qeq/APJafsYfZtU9YAqVNRdaA5CRKgBQhIhYAt8/1wXSLMKLVSaovuG1V9FiQDtS+RzaeIKlVYy8TsjdKsBZVRFj7i4yINiD0EbFB0axV7m8lMx0c0fNcx4sSBk17fpNIG0LVRm461CxHD2v27vFcNrT0FDn5RSb+GFt66S2cMwq6lqHNPJy7fmu3OHEcDxCtYmiyVGvgj5jYSFXVkZO03V25g3qHVRi1wme4E1yZWshDReyq+VJeGtF3OyAHrWjq4tY52SUdHdxEDRrfOedjB0n8lztNs6O7FrJTJeRibGwa0r9jRtJ3noA4qzwukdCwukIMj8zbYBuA6l1oKBkQ+k8+M87T7h0Lji1YGg5qyXatZzN9zxGJ0+xwgthizkkIDRvLibD3qyZCKGgaz5wbd3S92Z9JVfo1QNkqpKqTnOaSI77Gi1sulJpRJ+0PEVyAchbip78lM+PRkaKR1ROZNrIhkd19p9PqC74dUcrUTv3WDB1NFhbvHpWjxXDmUtI5sYzDSekmxKzFDH+yUTqhwvq2fY7HHWFgevLzrUjGz2ihh1Io2D5rGjzBdivGX+GSrdbUpYGDpMj/zFlY4N4W3lwFXAzVPzoiWuH9DyQR3hdq6VYcDrk9VSKpwzSiiqAOSqI7n5j3CN4/pdYq3YQfFIPUQfUlaa8m6Y/wn+SM7Zns5UJfCgP8ACM7Zns5UiEBd4B5LT9jD7NqnqBgHktP2MPs2qesAEISoAEJULQBCEqAEc0EWIuDtCzmKYaYjrsJMd++M/m1aRB6dh2jiOlJcKh4tyyvwqu1hqu8YbferTXyWdraLknAtvqE80/RP0TxCtKGfWCnNNcMtSTWoK2ma8WIPHLIg7iDuKpajGHUuVT4m6a3Ntu5S3inp2LTNjKhYpSMewtcLgggjail8jRXwyjn0iY61jcbiCCCOghNqMfaWZHcvHdIxLQVTmQPPJO5wZtaLnOw3bFr9BcCdiEXL1BcY9YtY3Y06ttYkb88u5J+XnSmzuNeC/wAIkkrJdWJ3Mb/1JBm1o4A7C88N29byCNkLAyMWaPOTvJO89KhUsLKaINjaA0bgMln8Y0gtfVv17kyahf0St6j/AIXuJ4mGNJuvP8RxOSofqtPN38EMM9Y+wBDBtKi49iMVI3ko7F++226k26Y8pSi3ixdlPCY2Z2BuelU2jOKNfOZp3BrI76oO88Vjqque7N7rD6I/NVNTWnYNnC6pPTErqI3+kWmrXl/J5gHVb08SqbSfHmuw/kQRrPdHl/K4OPqWIkqLde4LvTUZcQ6W/Q1Xjo6+CN9bgk0jNhKsWLhr22BIZV6M8I5GTMt4CWN2qbs5p4tJafOLKEJEolTGFvWY/UviET5pHsDg4NedexAIuHOudjjvQqd0l0LntLTT6KwDyWn7GH2bVPVfgPktP2MPs2qcCuUqPCVNSrQFQhCABCEIAEIQgBJGBwLXZg5EKHg8JY97Tusb9G4qYu8DN/H1KdTr0pDzgc4Kpxup5ONzuAVrM5ZHSmbW1Yx85wv1Dakt4i3SW0eT6XtM1QwWu95a0DeS42aB3kL3DRfBW0VNFA3/AC2848XnN585KxGj+EsmxQSAXZSN1zw5Q3bH/wCR7gvTDsWR+odX9mQK9zTuWUraczyhgaWtbtO4q6x+r5NpI2rH1OljWRuflrZi3SpW9eFZWI76X6QR0MPJQkGV4tl80cTZeUy1mZc86zztO1ca+tdLI6R5uXG6r5X3VojCN2daipLtuQUO5cbN28dw60mqXGw3qzpoQwWHeeJ4rq6fT7jmqjnTUoZntdxP5DcpF01zkmsupJJYiXkVzkwuSEpjijQOmul11xsUtijQOzXoTIQboUqfJp9J4D5LT9jD7NqnKDgXktP2MPs2qauYqOBTrrmCnArQHJU26VBgqVNCVAAhCFgCH1qXsUaDM33DIde9dnFI2VlYjhVy2BK89x/EA1z5DsYDb81rcZqbNKwsdCayrjgN+TBEs5H1bTfV/qNm95UL5aR09P8AGXRsPB9hxipQ+QfxKk8s++0BwAjb3NA7yVfVc1l01gAqjEZ9qeniJytZm9KJ7tPevKK4Xcc8s16JpJUZELzrFHWv0qXT5ZXqeCmeLk8Fyc1StTJcy1dKOZiUsdus+oKUVJwzCpp3alPE+V+/VFw0DYHO2NHWVssO8FNW+xmkih6BeR3osF2989NY2c/a6eowVk1xXsNJ4JKVv/Vnnk6BqRt/2k+lWkOgGGx/5Gv0yPe/1myR/UyMujR4M5/Suet0r6EGA0UfiU0I/oao1RDC3ZHGOpjfcpV9UvRRfTv2eBFv6sU0t/Wa9mrBF9BvmCpaqKI/NHmSfd/w37f+nnFLfW27uPUhabFaVgAIaAb27rH3IT/9d5wk+nj8nuOA+S0/Yw+zapyr8C8mp+xh9m1TrpTRyEiEAPulTLpQVpg5CS6LoAddNcdw3+hDnWCWnbvO/wBSSng8zp3jAAyXOeTJPcVXV89gUmlUtM/j1RuT9AqTVikqHeNUvu3ohZzYx3nWd/UFQ43K57uTZ48zmxN6C86pPcCT3Le0kLWNaxuTWANaP9LQAFGXrbL2sSR0qJLBZ/E58irOulWZxSo2peoxunJm8amusRiLtZ9uGZWjxyp2rLgbTxTdJCdU5yK80J0XdXT53bDHYyPG032MafpH0BUmoXENaLucQAOJJsB5179ohgTaOlZF87xpDxkdm78h3KrrPBKZ3yWWF4fHBGI4WBjG7AB6TxPSVMumpj3LBglkUKeZLPMqypnStjqRlZP0qhrKvpXavqlm62rKn5H8IWrqs1BkmXKWRR3PTpE2zlij7tHWPUUKsrcUY52oznauZI2ZZWvv2pV0SnhzU1p7/gXk0HYw+zapwKr8CP8AhoOxi9m1Tkwg5CS6LoAddLdNRdBg9KmgrjUS2sBtPoHFY3hqWvB4OsegekqWMlwhFk58ilunRmcCTSKgxmos0q0qJFlNIqwNaTwBPmSW+CnTXJw0Zg5WqdIfFpxYHdysgPqZ/uW2LrBU2i+HmGBrXDnuvJJ/O/M+YWHcp9dKAEq4Qz5ZAr6jaspi1TtVriNSstikl1BvWXSxGdxJxkeGj5xA85S4pQapAG7JOo7cuCfm5+myvqSidVzBjQdUWL3cB7yrzwjnrljvBzo5rzftMo5kR5nTJ9Luv5z0L126gYbSNhY1rBYAWAUp0i3QzOBz3qNNIklkUOaZDYJDKiVUtbOplVKqatddTbKIrKyYkqondZTquYBUVbUgXLjYDMngE8onbwZUVAALnEADaTsWVxbGnSXaw6rPS7r6OhccXxF0zssmDYOPSelVxuuqIzycl3vgm4V45z+afW1CTCfHP8p9bUKhI9TotLKxsbGtlsGsYAOTiyAaAPm8F2/fGu+u/Di+BCEpofvjW/XfhxfAj98K3678OL4EIQAfvjXfXfhxfAj98a7678OL4EIQaL++Nd9d+HF8C5t0vrbk8tn2cXwoQlo1No6jTOu+u/Di+BNdpjXfXfhxfChCMH1nGTS2tO2X8OL4VVVOO1D3N1n3s5p8RlrhwIy1ehCErSbNmn7LgaX1v134cXwqPPpVWO2y3/8Azj+FCEdq9AqrfJAmx+pO2T+xnwqDLiUp2u/tb7kISdk+hndeyvEp173zIt3XWkwLHqiFgETw0G5PMjJJ4kltykQnxYhFT18lo7TCt+u/Di+FNOl1b9b+HF8KELWkHdXs5O0srPrfw4vhXJ2lFWf83+yP4UIWdq9Dd1eyM7SOqO2T+xnwqPNjU52v/tZ7kIR2z6Dur2QZ8QkO13ob7lXV3PGq/MbbbPUhCZJaTdNogigj+j/c73pTQR/R/ud70IVSZ0paVgOQ3cT0dKVCF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16" name="AutoShape 4" descr="data:image/jpeg;base64,/9j/4AAQSkZJRgABAQAAAQABAAD/2wCEAAkGBxISEhUUEBQUFRQSGBQVFBQWFBUUFBYUFRQXFhQYFRQYHCggGBolGxQUITEhJykrLi4uFx8zODMsNygtLisBCgoKDg0OGhAQGjckHx8sLCwsLCwsLCwsLCwsLCwsLCwsLCwsLCwsLCwsLCwsLCwsLCwsLCwsLCwsLCwsLCwsLP/AABEIALMA5gMBIgACEQEDEQH/xAAcAAABBQEBAQAAAAAAAAAAAAAAAQIEBQYDBwj/xABKEAABAwICBQYJCQYFBAMAAAABAAIDBBEFIQYSMUFREyJhcXOBBzI0kaGxs9HSFUJSU1STo8HwFBYjcoKiJENisuEzksLxRGOD/8QAGQEAAwEBAQAAAAAAAAAAAAAAAAIDAQQF/8QAJBEAAwEAAQQBBQEBAAAAAAAAAAECESEDEjFRQQQUIjJhgRP/2gAMAwEAAhEDEQA/APQMCwamNNATTwEmGIkmKMkkxtuSbZqd8iUv2eD7mP4UaP8AktP2MPs2qekGIPyJS/Z4PuY/hS/IlL9mp/uY/hU5C0CD8iUv2an+5j+FL8iUv2an+5j+FTkLAIPyJS/Zqf7mP4UvyJS/Zqf7mP4VOQgCD8h0v2an+5j+FHyJS/Zqf7mP4VPQSgCgxbCqUDKngFsyRDGO7Z+rrNTYbDa/IxXffVaI2cct3cr7SCs52qeGfrP5BZv9quXSE80C3UNw/X0lGnyXhYiRLQ08bMoYXOdkz+Gw5AZuJtkL3N+AWbgw2F+vlGI9s8xaBkM9SLLm5bx+akVVRyly82YMjxP+lrenfuAtu21OK4mJNXW5sTLBrAb6x25Deek8UqYzSJFS6GQ8sY2MgjyYwMY0v6Selc6ChEzi8xsa07BqDIDYGttn1qzwLROesLZZrMjHiM29/Wt5QaLtjFlvL8GpSvJiY8DjdYCJgA/0tJ7zZWMGBwjbFGf6G+5bE4axq4SNibtc0dZSuX7KJr0UlPhEH1EX3bPcrFuFUxb5PB90z3KRyW9uaexls1sti0kYPGKCOKU3ij6tRliPMq6YxR2cI4yLi142m4vfPLbbLuC1+lVGJGawycMvcvOpZr6zDlbMde/zFZyY8JWIuiDw8Rx8nKLOAYLtcNhb52m29eiaIUlNNTtvBAXM5pPJMNyOkjftXk8ryYyD803HVv8AWfMtd4MMULZeSJ5rxl1tv7iPMnlkqR6SzBaU/wDxqf7mP4U75Dpfs1P9zH8KlxrpdWIkD5Epfs1P9zH8KT5Epfs1P9zH8KsLpEAYXwk4XTspWGOGJp5Zgu2JjTbk5MrgbMh5kil+FDyRnbM9nKhaBfYB5LT9jD7Nqnqv0f8AJafsYfZtVgsAEqRKtAVCRKgAQhCAFTKh4DTfdmeoZpyqtIarUheegtHmuVjeI1LWeeaS4qHPdnm/b0Nvs6zmO9QnTnV3Cwu4nxG348TwCqpZQZC+Q80G9h4zzuAUKpnfUzNiOTW3cWDxWgZ2PE2GZ9y5s06S7pYpat2rALMGRkOV+OzLuC0dH4PmxubI55kcOIyB25BeeVWkFS+7aXWjhbkAwXF27butt9y2uhkWJOMpNQJWwkNIuHhxtnybiAHZbsutUUPDO+dPR8HcWs1Xbf8A0p75LBUGGVZfnaxGRA4/rcrLEqoNjvwCFXBtTyRcYrLMNjn+slh6qGaaSzGmxtv2d6hV2k7S90khOow2a0bXO6FVt02rn86mibHEXcmHFpcC+2tbWy51jeyTHTGdTCNXBotK3nPqHsO4MJFus3zVzh074+ZI8ytOVz4w71hazSivpXBtbECDscNnWCFd0WNB4Dmm7XWsf1vRScmy5pcM0WKR3Y624XHUvI9IJNWUkbzfv/V17Ix4dY/SC8f05p+Tnc3du/JC8iV4I0MlxfiLe5WWh9RydWzrNuu2fo1lnsKmz1T3das8NH+Lh6Xt9NwfWtzGTb4PoWI5frinXTIdlk8hXREEISoAx/hQ8kZ2zPZyoR4UPJGdsz2cqFqAvcA8lp+xh9m1WCrsA8lp+xh9m1WCwBUqalWgKhF0IAVCRCABxWP8INTqwkbA1t79Lib+hq152jvWI8JbLwv/AJWkf0udf/cFO/A8eTyKWc3Lzttl37LedegeCfRVj4TVTtDjKSI2nMBgy1iN9zdeZ1ZJFhv9ewetfSmjVAIaaGMCwYxjfM0fndIkV3ORn7I1uxjQBwFh5guMlMCcmjPhkraWNctUb1uDpkGmoWtJLQA53jEb7cVFxuIujcLbirwRi3BRZiAeccjv6Fjngaa5PMNH8CgmeW1DNcA6wFy2+e+21bJmB0rRZtOy23IDba1899gM1Vsp+SrC21muN43fNN87ArXsi4rJCkvJlMRwWBwsYQQeP/CiUWiMUecBcy+Za467e6+YW3cwBRpW5XQ0BXUsZbzTuXm3hSpiZwRvaB3gn8l6W42KxWn8WuRYXOQ47TklTxmUtR5xRxlrhrde69lttB8MM1dE63NiGu49xDQqaGg/Zv4j7a1+ZHYcLuLj0A7F6X4LWtMD3WGtr5nfawIv5yn3aJVLUm3ZsCckbsSqxAEqRJdAGR8KHkjO2Z7OVCTwoeSM7Zns5ULUBe4B5LT9jD7NqnhV+j/ktP2MPs2qwWAKhIhaAqVIhACpUiRAAs3p1Ta9M8jcx9+OqbX9IC0llBq264IItcEZ9PSkrxg8J7p4Ho5hpnroITsMrNf+Vh13+cNPnX0dr2C830d0aNNijHnNr4XkHaBINVtr8SCfMVvaqXVFykTwsp14OrKrVHSo1OXhpkIuQCWtUWOTlCCdm4fmrEP47Eu6VzFhn8Ox2okc/lImNYNhY9znAjc4Fov3LOab6TuYWtjaXnxiNbVHUTY59y9D5Rh3jzqjxHC6VxJOpfuWNPB01vCMu/Slho3mRoYWjWjaXtc8SjNuqRtz/NbXR3FxPExxyLgFm5MCpxm1jO4Aqdh0zWANGQGxKqxhUpmjqSoL6jKyHVQIsqHEKog5LXRkxpaDNZ/Go/4gc7YCxx6mm5U/DZrlcdJWHkXloubWA43OxJ5BrGZOlxOOSqlhqI2vic8tjdscwu+cCOK1/gwZqxzN3tlI/wC3JYGh0enMzHWDmvIPKNILduY4gjgvT9EKbk3Tt/8AtcfOB/yqR+xLrZ2mmQkQug5BUiEIAyPhP8kZ2zPZyoSeE/yRnbM9nKhagL3APJafsYfZtU9V+AeS0/Yw+zarBYAIQhaAqUJqVACoSJVgCtNr23BMqGgDWN+m20BKPWClluWGyRlo+CDy8bnNLMyC254BxsB35rtWw67SOIIWGoq8wioY8apbMZASCA9gLTdp3jaFvg8EKa5Oip7cMRiOOS0zwBE57XNs0tF+cBmCnaL4jNXNe4MLdQkHXO8C9suK0baYOD2Hjl37LKnptH5qcv1KgthmLnPY1o5UOc0N5kh2DIE5X4FZMjd2L8fJd02DS53LNgy1Xbxxuq3EsDkbGXjUJFzbnAkdeas6WYsDix0hLzc64L8w0AAcBlsHTxVbjFfVamrG5lyM3OZYh3QL29CdqcFm+t3GRxCOpj1rxlpaNY6pvYdKoRpcYzaTuJV/iVZWu5QPfB/EjDMmuFnXJLsjnkbWVPSaIRveJJ3l3+kANbsts2qTUlm+o1yjTaL4q6rJEebWkXduubZddirPGaYNdYbbqz0ZpY449WJoa0cNl/zUulha6YmwNhv6TtWduid+f4ZmAarw0Ak9RVlNhckosWkA7ScvMrrGa4QsJAvZV2B6QGpjkJFuTeWXvkbAE27zZMpSeNiVbpakQMM0b5Isc7VvFk1xN7t1rkgbA4329CucLjIfLf5zrjquc+/JY7FsZMcoDXX5R1iOgbbecJBj8sFSGsOs3U13jrJt6ls0kLfTdfJ6KhcqGo5WJkgy12h1utdl0I4/AiRKhAGQ8J3kjO2Z7OVCPCf5IztmezlQtQF5gHktP2MPs2qeq/APJafsYfZtU9YAqVNRdaA5CRKgBQhIhYAt8/1wXSLMKLVSaovuG1V9FiQDtS+RzaeIKlVYy8TsjdKsBZVRFj7i4yINiD0EbFB0axV7m8lMx0c0fNcx4sSBk17fpNIG0LVRm461CxHD2v27vFcNrT0FDn5RSb+GFt66S2cMwq6lqHNPJy7fmu3OHEcDxCtYmiyVGvgj5jYSFXVkZO03V25g3qHVRi1wme4E1yZWshDReyq+VJeGtF3OyAHrWjq4tY52SUdHdxEDRrfOedjB0n8lztNs6O7FrJTJeRibGwa0r9jRtJ3noA4qzwukdCwukIMj8zbYBuA6l1oKBkQ+k8+M87T7h0Lji1YGg5qyXatZzN9zxGJ0+xwgthizkkIDRvLibD3qyZCKGgaz5wbd3S92Z9JVfo1QNkqpKqTnOaSI77Gi1sulJpRJ+0PEVyAchbip78lM+PRkaKR1ROZNrIhkd19p9PqC74dUcrUTv3WDB1NFhbvHpWjxXDmUtI5sYzDSekmxKzFDH+yUTqhwvq2fY7HHWFgevLzrUjGz2ihh1Io2D5rGjzBdivGX+GSrdbUpYGDpMj/zFlY4N4W3lwFXAzVPzoiWuH9DyQR3hdq6VYcDrk9VSKpwzSiiqAOSqI7n5j3CN4/pdYq3YQfFIPUQfUlaa8m6Y/wn+SM7Zns5UJfCgP8ACM7Zns5UiEBd4B5LT9jD7NqnqBgHktP2MPs2qesAEISoAEJULQBCEqAEc0EWIuDtCzmKYaYjrsJMd++M/m1aRB6dh2jiOlJcKh4tyyvwqu1hqu8YbferTXyWdraLknAtvqE80/RP0TxCtKGfWCnNNcMtSTWoK2ma8WIPHLIg7iDuKpajGHUuVT4m6a3Ntu5S3inp2LTNjKhYpSMewtcLgggjail8jRXwyjn0iY61jcbiCCCOghNqMfaWZHcvHdIxLQVTmQPPJO5wZtaLnOw3bFr9BcCdiEXL1BcY9YtY3Y06ttYkb88u5J+XnSmzuNeC/wAIkkrJdWJ3Mb/1JBm1o4A7C88N29byCNkLAyMWaPOTvJO89KhUsLKaINjaA0bgMln8Y0gtfVv17kyahf0St6j/AIXuJ4mGNJuvP8RxOSofqtPN38EMM9Y+wBDBtKi49iMVI3ko7F++226k26Y8pSi3ixdlPCY2Z2BuelU2jOKNfOZp3BrI76oO88Vjqque7N7rD6I/NVNTWnYNnC6pPTErqI3+kWmrXl/J5gHVb08SqbSfHmuw/kQRrPdHl/K4OPqWIkqLde4LvTUZcQ6W/Q1Xjo6+CN9bgk0jNhKsWLhr22BIZV6M8I5GTMt4CWN2qbs5p4tJafOLKEJEolTGFvWY/UviET5pHsDg4NedexAIuHOudjjvQqd0l0LntLTT6KwDyWn7GH2bVPVfgPktP2MPs2qcCuUqPCVNSrQFQhCABCEIAEIQgBJGBwLXZg5EKHg8JY97Tusb9G4qYu8DN/H1KdTr0pDzgc4Kpxup5ONzuAVrM5ZHSmbW1Yx85wv1Dakt4i3SW0eT6XtM1QwWu95a0DeS42aB3kL3DRfBW0VNFA3/AC2848XnN585KxGj+EsmxQSAXZSN1zw5Q3bH/wCR7gvTDsWR+odX9mQK9zTuWUraczyhgaWtbtO4q6x+r5NpI2rH1OljWRuflrZi3SpW9eFZWI76X6QR0MPJQkGV4tl80cTZeUy1mZc86zztO1ca+tdLI6R5uXG6r5X3VojCN2daipLtuQUO5cbN28dw60mqXGw3qzpoQwWHeeJ4rq6fT7jmqjnTUoZntdxP5DcpF01zkmsupJJYiXkVzkwuSEpjijQOmul11xsUtijQOzXoTIQboUqfJp9J4D5LT9jD7NqnKDgXktP2MPs2qauYqOBTrrmCnArQHJU26VBgqVNCVAAhCFgCH1qXsUaDM33DIde9dnFI2VlYjhVy2BK89x/EA1z5DsYDb81rcZqbNKwsdCayrjgN+TBEs5H1bTfV/qNm95UL5aR09P8AGXRsPB9hxipQ+QfxKk8s++0BwAjb3NA7yVfVc1l01gAqjEZ9qeniJytZm9KJ7tPevKK4Xcc8s16JpJUZELzrFHWv0qXT5ZXqeCmeLk8Fyc1StTJcy1dKOZiUsdus+oKUVJwzCpp3alPE+V+/VFw0DYHO2NHWVssO8FNW+xmkih6BeR3osF2989NY2c/a6eowVk1xXsNJ4JKVv/Vnnk6BqRt/2k+lWkOgGGx/5Gv0yPe/1myR/UyMujR4M5/Suet0r6EGA0UfiU0I/oao1RDC3ZHGOpjfcpV9UvRRfTv2eBFv6sU0t/Wa9mrBF9BvmCpaqKI/NHmSfd/w37f+nnFLfW27uPUhabFaVgAIaAb27rH3IT/9d5wk+nj8nuOA+S0/Yw+zapyr8C8mp+xh9m1TrpTRyEiEAPulTLpQVpg5CS6LoAddNcdw3+hDnWCWnbvO/wBSSng8zp3jAAyXOeTJPcVXV89gUmlUtM/j1RuT9AqTVikqHeNUvu3ohZzYx3nWd/UFQ43K57uTZ48zmxN6C86pPcCT3Le0kLWNaxuTWANaP9LQAFGXrbL2sSR0qJLBZ/E58irOulWZxSo2peoxunJm8amusRiLtZ9uGZWjxyp2rLgbTxTdJCdU5yK80J0XdXT53bDHYyPG032MafpH0BUmoXENaLucQAOJJsB5179ohgTaOlZF87xpDxkdm78h3KrrPBKZ3yWWF4fHBGI4WBjG7AB6TxPSVMumpj3LBglkUKeZLPMqypnStjqRlZP0qhrKvpXavqlm62rKn5H8IWrqs1BkmXKWRR3PTpE2zlij7tHWPUUKsrcUY52oznauZI2ZZWvv2pV0SnhzU1p7/gXk0HYw+zapwKr8CP8AhoOxi9m1Tkwg5CS6LoAddLdNRdBg9KmgrjUS2sBtPoHFY3hqWvB4OsegekqWMlwhFk58ilunRmcCTSKgxmos0q0qJFlNIqwNaTwBPmSW+CnTXJw0Zg5WqdIfFpxYHdysgPqZ/uW2LrBU2i+HmGBrXDnuvJJ/O/M+YWHcp9dKAEq4Qz5ZAr6jaspi1TtVriNSstikl1BvWXSxGdxJxkeGj5xA85S4pQapAG7JOo7cuCfm5+myvqSidVzBjQdUWL3cB7yrzwjnrljvBzo5rzftMo5kR5nTJ9Luv5z0L126gYbSNhY1rBYAWAUp0i3QzOBz3qNNIklkUOaZDYJDKiVUtbOplVKqatddTbKIrKyYkqondZTquYBUVbUgXLjYDMngE8onbwZUVAALnEADaTsWVxbGnSXaw6rPS7r6OhccXxF0zssmDYOPSelVxuuqIzycl3vgm4V45z+afW1CTCfHP8p9bUKhI9TotLKxsbGtlsGsYAOTiyAaAPm8F2/fGu+u/Di+BCEpofvjW/XfhxfAj98K3678OL4EIQAfvjXfXfhxfAj98a7678OL4EIQaL++Nd9d+HF8C5t0vrbk8tn2cXwoQlo1No6jTOu+u/Di+BNdpjXfXfhxfChCMH1nGTS2tO2X8OL4VVVOO1D3N1n3s5p8RlrhwIy1ehCErSbNmn7LgaX1v134cXwqPPpVWO2y3/8Azj+FCEdq9AqrfJAmx+pO2T+xnwqDLiUp2u/tb7kISdk+hndeyvEp173zIt3XWkwLHqiFgETw0G5PMjJJ4kltykQnxYhFT18lo7TCt+u/Di+FNOl1b9b+HF8KELWkHdXs5O0srPrfw4vhXJ2lFWf83+yP4UIWdq9Dd1eyM7SOqO2T+xnwqPNjU52v/tZ7kIR2z6Dur2QZ8QkO13ob7lXV3PGq/MbbbPUhCZJaTdNogigj+j/c73pTQR/R/ud70IVSZ0paVgOQ3cT0dKVCF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4518" name="Picture 6" descr="http://thegospelcoalition.org/blogs/tgc/files/2012/03/i-love-myself.jpg"/>
          <p:cNvPicPr>
            <a:picLocks noChangeAspect="1" noChangeArrowheads="1"/>
          </p:cNvPicPr>
          <p:nvPr/>
        </p:nvPicPr>
        <p:blipFill>
          <a:blip r:embed="rId2" cstate="print"/>
          <a:srcRect/>
          <a:stretch>
            <a:fillRect/>
          </a:stretch>
        </p:blipFill>
        <p:spPr bwMode="auto">
          <a:xfrm>
            <a:off x="0" y="-102258"/>
            <a:ext cx="10147300" cy="696025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Harry Emerson Fosdick</a:t>
            </a:r>
            <a:endParaRPr lang="en-US" dirty="0"/>
          </a:p>
        </p:txBody>
      </p:sp>
      <p:sp>
        <p:nvSpPr>
          <p:cNvPr id="4" name="Text Placeholder 3"/>
          <p:cNvSpPr>
            <a:spLocks noGrp="1"/>
          </p:cNvSpPr>
          <p:nvPr>
            <p:ph type="body" sz="half" idx="2"/>
          </p:nvPr>
        </p:nvSpPr>
        <p:spPr/>
        <p:txBody>
          <a:bodyPr/>
          <a:lstStyle/>
          <a:p>
            <a:r>
              <a:rPr lang="en-US" dirty="0" smtClean="0"/>
              <a:t>American Baptist Preacher (1878-1969)</a:t>
            </a:r>
          </a:p>
          <a:p>
            <a:r>
              <a:rPr lang="en-US" i="1" dirty="0" smtClean="0"/>
              <a:t>As I See Religion</a:t>
            </a:r>
            <a:r>
              <a:rPr lang="en-US" dirty="0" smtClean="0"/>
              <a:t> (1932)</a:t>
            </a:r>
          </a:p>
          <a:p>
            <a:r>
              <a:rPr lang="en-US" i="1" dirty="0" smtClean="0"/>
              <a:t>On Being a Real Person</a:t>
            </a:r>
            <a:r>
              <a:rPr lang="en-US" dirty="0" smtClean="0"/>
              <a:t> (1943)</a:t>
            </a:r>
          </a:p>
          <a:p>
            <a:endParaRPr lang="en-US" dirty="0" smtClean="0"/>
          </a:p>
          <a:p>
            <a:endParaRPr lang="en-US" dirty="0"/>
          </a:p>
        </p:txBody>
      </p:sp>
      <p:pic>
        <p:nvPicPr>
          <p:cNvPr id="41986" name="Picture 2" descr="http://upload.wikimedia.org/wikipedia/commons/thumb/0/08/Harry_Emerson_Fosdick.jpg/220px-Harry_Emerson_Fosdick.jpg"/>
          <p:cNvPicPr>
            <a:picLocks noGrp="1" noChangeAspect="1" noChangeArrowheads="1"/>
          </p:cNvPicPr>
          <p:nvPr>
            <p:ph type="pic" idx="1"/>
          </p:nvPr>
        </p:nvPicPr>
        <p:blipFill>
          <a:blip r:embed="rId2" cstate="print"/>
          <a:srcRect t="11425" b="11425"/>
          <a:stretch>
            <a:fillRect/>
          </a:stretch>
        </p:blipFill>
        <p:spPr bwMode="auto">
          <a:xfrm>
            <a:off x="914400" y="990600"/>
            <a:ext cx="4114800" cy="4343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The Growth of </a:t>
            </a:r>
            <a:r>
              <a:rPr lang="en-US" dirty="0" err="1" smtClean="0"/>
              <a:t>Selfism</a:t>
            </a:r>
            <a:endParaRPr lang="en-US" dirty="0"/>
          </a:p>
        </p:txBody>
      </p:sp>
      <p:sp>
        <p:nvSpPr>
          <p:cNvPr id="3" name="Content Placeholder 2"/>
          <p:cNvSpPr>
            <a:spLocks noGrp="1"/>
          </p:cNvSpPr>
          <p:nvPr>
            <p:ph idx="1"/>
          </p:nvPr>
        </p:nvSpPr>
        <p:spPr>
          <a:xfrm>
            <a:off x="457200" y="1600200"/>
            <a:ext cx="7467600" cy="4800600"/>
          </a:xfrm>
        </p:spPr>
        <p:txBody>
          <a:bodyPr>
            <a:normAutofit fontScale="92500" lnSpcReduction="10000"/>
          </a:bodyPr>
          <a:lstStyle/>
          <a:p>
            <a:pPr algn="ctr">
              <a:buNone/>
            </a:pPr>
            <a:r>
              <a:rPr lang="en-US" dirty="0" smtClean="0"/>
              <a:t>Leaders of “Christian” </a:t>
            </a:r>
            <a:r>
              <a:rPr lang="en-US" dirty="0" err="1" smtClean="0"/>
              <a:t>Selfism</a:t>
            </a:r>
            <a:endParaRPr lang="en-US" dirty="0" smtClean="0"/>
          </a:p>
          <a:p>
            <a:pPr>
              <a:buNone/>
            </a:pPr>
            <a:r>
              <a:rPr lang="en-US" sz="2800" b="1" i="1" u="sng" dirty="0" smtClean="0"/>
              <a:t>Harry Emerson Fosdick</a:t>
            </a:r>
            <a:r>
              <a:rPr lang="en-US" sz="2800" dirty="0" smtClean="0"/>
              <a:t>, Baptist preacher in New York City/Union Seminary.</a:t>
            </a:r>
          </a:p>
          <a:p>
            <a:r>
              <a:rPr lang="en-US" sz="2800" dirty="0" smtClean="0"/>
              <a:t>1932 </a:t>
            </a:r>
            <a:r>
              <a:rPr lang="en-US" sz="2800" i="1" dirty="0" smtClean="0"/>
              <a:t>As I See Religion</a:t>
            </a:r>
            <a:r>
              <a:rPr lang="en-US" sz="2800" dirty="0" smtClean="0"/>
              <a:t>— “The divine origin…and endless possibilities of each personality…constitute the genius of Christianity.”</a:t>
            </a:r>
          </a:p>
          <a:p>
            <a:r>
              <a:rPr lang="en-US" sz="2800" dirty="0" smtClean="0"/>
              <a:t>1943 </a:t>
            </a:r>
            <a:r>
              <a:rPr lang="en-US" sz="2800" i="1" dirty="0" smtClean="0"/>
              <a:t>On Being a Real Person</a:t>
            </a:r>
            <a:r>
              <a:rPr lang="en-US" sz="2800" dirty="0" smtClean="0"/>
              <a:t>— “To be a person…perpetual becoming…. wholeness….get yourself together…sin is to be chaotic and confused….Maturity is integration…in creative work.”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Norman Vincent Peale</a:t>
            </a:r>
            <a:endParaRPr lang="en-US" dirty="0"/>
          </a:p>
        </p:txBody>
      </p:sp>
      <p:sp>
        <p:nvSpPr>
          <p:cNvPr id="4" name="Text Placeholder 3"/>
          <p:cNvSpPr>
            <a:spLocks noGrp="1"/>
          </p:cNvSpPr>
          <p:nvPr>
            <p:ph type="body" sz="half" idx="2"/>
          </p:nvPr>
        </p:nvSpPr>
        <p:spPr/>
        <p:txBody>
          <a:bodyPr/>
          <a:lstStyle/>
          <a:p>
            <a:r>
              <a:rPr lang="en-US" dirty="0" smtClean="0"/>
              <a:t>American Preacher (1898-1993)</a:t>
            </a:r>
          </a:p>
          <a:p>
            <a:r>
              <a:rPr lang="en-US" i="1" dirty="0" smtClean="0"/>
              <a:t>The Power of Positive Thinking</a:t>
            </a:r>
            <a:r>
              <a:rPr lang="en-US" dirty="0" smtClean="0"/>
              <a:t> (1952)</a:t>
            </a:r>
          </a:p>
          <a:p>
            <a:r>
              <a:rPr lang="en-US" i="1" dirty="0" smtClean="0"/>
              <a:t>Guideposts Magazine</a:t>
            </a:r>
            <a:r>
              <a:rPr lang="en-US" dirty="0" smtClean="0"/>
              <a:t> (ongoing)</a:t>
            </a:r>
          </a:p>
          <a:p>
            <a:endParaRPr lang="en-US" dirty="0" smtClean="0"/>
          </a:p>
          <a:p>
            <a:endParaRPr lang="en-US" dirty="0"/>
          </a:p>
        </p:txBody>
      </p:sp>
      <p:pic>
        <p:nvPicPr>
          <p:cNvPr id="44036" name="Picture 4" descr="http://normanvincentpeale.wwwhubs.com/peale.jpg"/>
          <p:cNvPicPr>
            <a:picLocks noGrp="1" noChangeAspect="1" noChangeArrowheads="1"/>
          </p:cNvPicPr>
          <p:nvPr>
            <p:ph type="pic" idx="1"/>
          </p:nvPr>
        </p:nvPicPr>
        <p:blipFill>
          <a:blip r:embed="rId2" cstate="print"/>
          <a:srcRect t="4611" b="4611"/>
          <a:stretch>
            <a:fillRect/>
          </a:stretch>
        </p:blipFill>
        <p:spPr bwMode="auto">
          <a:xfrm>
            <a:off x="914400" y="990600"/>
            <a:ext cx="4114800" cy="4343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The Growth of </a:t>
            </a:r>
            <a:r>
              <a:rPr lang="en-US" dirty="0" err="1" smtClean="0"/>
              <a:t>Selfism</a:t>
            </a:r>
            <a:endParaRPr lang="en-US" dirty="0"/>
          </a:p>
        </p:txBody>
      </p:sp>
      <p:sp>
        <p:nvSpPr>
          <p:cNvPr id="3" name="Content Placeholder 2"/>
          <p:cNvSpPr>
            <a:spLocks noGrp="1"/>
          </p:cNvSpPr>
          <p:nvPr>
            <p:ph idx="1"/>
          </p:nvPr>
        </p:nvSpPr>
        <p:spPr>
          <a:xfrm>
            <a:off x="457200" y="1600200"/>
            <a:ext cx="7467600" cy="4800600"/>
          </a:xfrm>
        </p:spPr>
        <p:txBody>
          <a:bodyPr>
            <a:normAutofit lnSpcReduction="10000"/>
          </a:bodyPr>
          <a:lstStyle/>
          <a:p>
            <a:pPr algn="ctr">
              <a:buNone/>
            </a:pPr>
            <a:r>
              <a:rPr lang="en-US" dirty="0" smtClean="0"/>
              <a:t>Leaders of “Christian” </a:t>
            </a:r>
            <a:r>
              <a:rPr lang="en-US" dirty="0" err="1" smtClean="0"/>
              <a:t>Selfism</a:t>
            </a:r>
            <a:endParaRPr lang="en-US" dirty="0" smtClean="0"/>
          </a:p>
          <a:p>
            <a:pPr>
              <a:buNone/>
            </a:pPr>
            <a:r>
              <a:rPr lang="en-US" sz="2800" b="1" i="1" u="sng" dirty="0" smtClean="0"/>
              <a:t>Norman Vincent Peale</a:t>
            </a:r>
            <a:r>
              <a:rPr lang="en-US" sz="2800" dirty="0" smtClean="0"/>
              <a:t>, Positive Thinking approach to life’s problems. </a:t>
            </a:r>
          </a:p>
          <a:p>
            <a:r>
              <a:rPr lang="en-US" sz="2800" dirty="0" smtClean="0"/>
              <a:t>1937, Peale declared: “The greatest day in any individual’s life is when he begins for the first time to realize himself.”</a:t>
            </a:r>
          </a:p>
          <a:p>
            <a:r>
              <a:rPr lang="en-US" sz="2800" dirty="0" smtClean="0"/>
              <a:t>1952, </a:t>
            </a:r>
            <a:r>
              <a:rPr lang="en-US" sz="2800" i="1" dirty="0" smtClean="0"/>
              <a:t>The Power of Positive Thinking.</a:t>
            </a:r>
            <a:r>
              <a:rPr lang="en-US" sz="2800" dirty="0" smtClean="0"/>
              <a:t> (opening words): “Believe in yourself! Have faith in your abilities!...self-confidence leads to self-realization and successful achievement.”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H. </a:t>
            </a:r>
            <a:r>
              <a:rPr lang="en-US" dirty="0" err="1" smtClean="0"/>
              <a:t>Schuller</a:t>
            </a:r>
            <a:endParaRPr lang="en-US" dirty="0"/>
          </a:p>
        </p:txBody>
      </p:sp>
      <p:sp>
        <p:nvSpPr>
          <p:cNvPr id="4" name="Text Placeholder 3"/>
          <p:cNvSpPr>
            <a:spLocks noGrp="1"/>
          </p:cNvSpPr>
          <p:nvPr>
            <p:ph type="body" sz="half" idx="2"/>
          </p:nvPr>
        </p:nvSpPr>
        <p:spPr/>
        <p:txBody>
          <a:bodyPr/>
          <a:lstStyle/>
          <a:p>
            <a:r>
              <a:rPr lang="en-US" dirty="0" smtClean="0"/>
              <a:t>American Preacher (1926-)</a:t>
            </a:r>
          </a:p>
          <a:p>
            <a:r>
              <a:rPr lang="en-US" dirty="0" smtClean="0"/>
              <a:t>“Possibility Thinking”</a:t>
            </a:r>
          </a:p>
          <a:p>
            <a:r>
              <a:rPr lang="en-US" i="1" dirty="0" smtClean="0"/>
              <a:t>Self-Esteem: The New Reformation</a:t>
            </a:r>
            <a:r>
              <a:rPr lang="en-US" dirty="0" smtClean="0"/>
              <a:t> (1982)</a:t>
            </a:r>
          </a:p>
          <a:p>
            <a:endParaRPr lang="en-US" dirty="0" smtClean="0"/>
          </a:p>
          <a:p>
            <a:endParaRPr lang="en-US" dirty="0"/>
          </a:p>
        </p:txBody>
      </p:sp>
      <p:sp>
        <p:nvSpPr>
          <p:cNvPr id="21506" name="AutoShape 2" descr="data:image/jpeg;base64,/9j/4AAQSkZJRgABAQAAAQABAAD/2wCEAAkGBxQTEhUUExQVFhUXGBgYFxUYFxcXFRQVGBgWFxcXFBgYHCggGBolHBcUITEhJSkrLi4uFx8zODMsNygtLiwBCgoKDg0OGxAQGiwlICQsLCwsLCwsLCwuLywsLCwsLCwsLCwsLCwsLCwsLCwsLCwsLCwsLCwsLCwsLCwsLDcsN//AABEIAMQBAQMBIgACEQEDEQH/xAAcAAACAgMBAQAAAAAAAAAAAAAFBgMEAAIHAQj/xABBEAABAwIEAwYCCAQFAwUAAAABAAIDBBEFEiExQVFhBhMicYGRMqEHI0JSscHR8BQzYuEVcoKS8RZToiRDc9Li/8QAGgEAAgMBAQAAAAAAAAAAAAAAAQIDBAUABv/EADARAAIBAwMDAQYFBQAAAAAAAAABAgMRIQQSMRNBUSIUQlJxgZEFMmGhsSNDYsHR/9oADAMBAAIRAxEAPwBm7COJgv0TbRVZaLJO+jt31A8kyZ9VUpDTOd/SBMX1Nzy/NL0DspuEb7butOPJA2OCWSySxdkN2FVRIGqZqSfTdc/wupsbJtw+ZRLDGeUMMMpUeLUQmjLTyWsL1egerEXcheGfP2OYUYJnMO19PJaUgsul/SPgWZvetGo/Bc4hC5Msb7ommOiFynVEpjohku6JJSI3BROU6je1cTkYRDBXfWhULK7hB+tF0rC+DpMT/qx5LaF/hW1DRSSMAZG93k0/irTcCqWt1hf7X/BHsZj5KkD/ABBNNC/QJYFHIz4mObbm0j8Uew+XQJO4ewYLjbdLvaI6FHHP0S/2gd4U8mKkLEhWt14DdelINY0lPhKV6j+YmiTYpXq/jTxFkW4Ci0R8KDQIvAfCklyPEC1+6p3V3EN1UsuNOC9JrdZde2WAIhyerF6sXDWZ1X6NpPqbJoiF3lKH0deFhCcofiRpcmLUOa/SIbTt8ilZsiZ/pP8A5zPI/kkwSItDrgKwVFiCnDCKq4CW8KwEzRhzZWB5+FjrgH/VsCrGFTOjkMbwWuabOB3BChmu6JUmue50KlluERhfZL+HzIlDXMz5MwDuR/VGDFcG+AvW04liIPJcSx3DTBM5vC9x5LttJJY2PqlL6Q8FzM7xo1br6cVI/IiOWzFDpN0QmKGybpkW6XBi9ZGTsCVouhdksBZCGzTgPeRmbHrlYDt3l9zxsuHnLagX2c7BzVAzS3hjuPE4eJw/ob76nTZdNwPs/SUgHdRNzD/3H+OQ/wCo7eQshVXjh3JueXAdENlxw8NSeK5NIrSc5nRm4kOfzU0eJDn81zelnleRfnx5I9G11t7W35plVuL0GOjK0Ea+yqy0MMmpaGu5tsD623QGkmdzPuicJJG/9kykpEcqcolOupshLdxwPRLXaAeBOeJNuxp4/rqk/Hx4FDUjZgi7ihG5TXVdoUrHKMcyQaFLFcPGmp+xSvXjxqSIslgmhRamHhQmFFaX4UsgxA2IfEqys4luVTaVxq0n6Tey8WXXhK4kZtdYsuvFwLnSexsliU5RO1SF2Xks4p3pn6I0uTFmIf0jQ5pGnzSS+AhdD7bt8TUsdyCi3ZjR4B1FUuaABpY3RXGpy+eKRoJdJEy4AJJcCW+psAhc8HjIHIJiwKXKxlvis5oPEAOBsP8AckujRVPfTSCuGTlos4FpG4cCD7FL8+IOfJm1BLr+nAI5jeJl0YiOrjs46ua3iPI8uiE4VQh0zW7jQu4aDdRpWY0KfTu2dPpHmzb72F/OyIVUIkjIPJCYXolRTcFOnczHycW7RYWYpnN4XuPJL01IeC6v9ImG3b3rdbHca+YSFCQ6w5oJ2JYT2mdksJzyd44Xaw6A8X8PO26b61xaN9ePmruFUojja3TQe5OpXmJBpH7Ca2LnOblIWi/NfgFPA4N+EKvUEB9hsFtGb7KvJ5L0IpIKUtScw/ZRSOpd1Ppf8ktd/l3sLf1D8AiNLWMcNCffX2KKuM0mGDiDb2vZ3LW/sNURw7E3ggfi3f3dqgD3m9szttrD8VjJQ0kkXsR8VncOqZSsxJU1Yf5JO8jts7fz8kq48zwnopcNxqIts05SOHwjTi22gPoPNE62iFTA50Zu8C5t9oeQ2Knl60Z84bXg5k5q8uvXu1PmdP1Wt1Acb50vYiPGj10v17vGmjyB8EkIRWk2KHQBEaTYoMKQHxXdDwUSxUaoYmRoU+CS6xaBbIEp6vV7deLhrDxgLvEneiOiS+zzPFdOeHP1shGVsmJUdhc7aNu5vmltoTp2rpQGd4fRJt1zldhi8A+YfWEjha46W4c0RoZG90/gY3CQczG7wvA8jkKEYoz6wG9rjfy/5Uccjm3aeOm/rY9NAgatCS2IL99mdmJ1P4bItgLcrnOO528kuF9gNdfYDyTJDCW90cwsYml3MOu64skaDVT247jXFUaAcT+7qtXY39mM3Gznf/X9UFdiJ22bx5kdTyXlBQmod4fAwfE/8m8yuVyCFCMfVMJ4dM6YSx2+ry6/5ri3ruk+kw4tqsh2b4vbb5rqFDSsjaI2AAW24nmTxJ6pZ7QQhktxu4fK6kSsirUkpSukexSqCufpf81FDJr5Kri2Ihotz25eqkfB1P8AMBKoknTqomMklPdsNrAXPlwU8hHPqDfRb0TmhhyEl7ibixAyj7QJ35eihRefglpMBgOssx89z6AkD5qw5kUdiCSQRxLb6cy0jRK0+LZZLRtJcPt5c/jGwHLX0V+kfI8ZXgi4uSLkC/IjX0TtYI4tbrIaaSuDhfISRvqNB002U0MjZL2uGi1zmA1PLTU76dCgmG1r4nZcrLOABDxfVpuHWvcaX0vbXirOJzSRxSGNjQ0tMl2NAe8NcM7RyAzX05FRpK48m1E0xCGOJ9iWOB1Ba8jfgRl3GydeyWIQwvAbJ4HN1uHDK7kdxYc1ySnxeQus6J2TTN4TtxtfW6bMDqcrgWuactiLaXAJ1PXXXyUl3BkLipoP/SLhDY5WzR2yzAk22zixJHmDf0KULrofauUOo3ssfAY5Wm2ga8luUHoc2nIrnRKM0r4KqusM3ulzFPjCYgUCxSBznCwuhHk5ntHIi1KdCh9Hhkh4WR6jwt1tUsv0GQu4nuh4iJ2BT3/gQOpCtQ4QxvALrlqNeKjYQoMMkds1E6Ts2926d46Vo4K7BGAjyRvUvsKf/R46rxPKxdZie0S8idgB8SasPfeUN5/glTAzYo/hEru/J5Cyr1XdbE8so6iXuljt3J4ABsEkXTl2z/lhKVLCXuDRxKmklTX6ImTUYA7F4TljOxuT6aKpUNGYWGg49Ua7ZNyvYB9nQ+oQ5jQADuFHRlugm+5d0T3UkynXVTGZQ466GwF/dHTK6N1i4PadWvBuxw5tPlwSNicBdO6xsCfivoB5e66H2Uw6nnlDXktiAsBmsSQNLdNCVYlCKirck0a1Rzlj0oyijEzhmJDL62+IjkOSfnYlSQw+GJwsLNbfc9Tf5pNZVMjcWtijGW4ve9wCQHfn6qvLXZtB4if3YDgoU2B03UzPC8BJlbI6TQ2kc7Sx2vsB0siHbWOzozmB0cDbn4f7qXA8HZEA4uDp3DbcMHED9VX7dRdzAxxNyXnX/SSfyXRnd2uValWNSooQFg1wDiL62uqczc7S5xsBudzfgAPdBG1DmnMQMpNj0uQrlXKdr6cRwUu7BKqLUjHQg/aJ6k3+XBEqOIPc3MeFr30O1h8vmgzXK1DITsf3x81GWVYaqfD2N0DN+VrHz4rWVluQGt7fgFVomyHUvYdNi0m3qHBVsYjc4ZM7tQdrMB6aa28zxQsMo2ZVfI0yl9weA13GgJvy4Jqw+uYYwwlrnsdnYL6P8Ja+PXi5pISLW0EswYxto2t5jX0siOG4NLf+Zle1zSx2p1FwUySQs84Y/wANK0tDoS17HDM29g4j15G4I3CqHDIJdGM7t+4e3cu1990v0uJPikLDePN4rAAtJ4ksOgN+LbHqj9BRyv8ArM7dDqWBwcehuTbzGqZWbwRSi4q7MxGJ8dDIx5cS+RrRc3sGam3S90qMp08doGvljY1jRZmpN9riyWpKctOvyRk1eyfBScvU7kENIFbioW8lvHGfun2KniS4FubMgA2CKUeGk6u0armGYcBZzxc8ByUmNVeVuUbn5BUZ6pzqdKl9WVpVnJ7YAqulBOVo8LVVC1LrKSEXV2MdqsWYqysSRNVlrV5GxXKSAuNgLlMK2ed10XqOf4K/mF4jZ+AHNcEptblMeF0x1dzKG0wyg+ya6OKzG9AseFRy1EW+7M2MnOqpMXe2DvAAUP7IUeaQvOwRHt1s0Dmr/Zuj7uIcyFY/E6uyntXLLWqnaCiu4mY7hj6iaXKDlF9eZHAJWw6fMMrjr+HROvafGzTnu4XWdfM46H8VzzEHuEpebAv8egsNTrYed1Y013TV/oXtFNxjZhqnwzMblEo4RGDlH6oXguL2BDhc80XbPfqpHc1oNWuitI8AEvsAOJ4eau9nJ2kFzBd3Pp+StY52W7ykhe93dlzyLaeMOAtfqLE26q6/C3U0bI4YiW/aeNT+qgq1VFqC5ZmarV+rpx5DGEtt4ibuO55dAq3bkF8Mel7Pt/uaQPmAPVZh06IVsPexmMi4cLX5cQR5Gx9E94pZI4uNOSk+xzGCna6J7XDYn9/gqEZu1rjzI9jbXrojjmmOZzXixdcOHKQaH339UBdA8ZvuFxO43UqNSXlE7mngpYV5GRZSNKDOC1M91gB/x1U0vv14k8V5E4Fot+aH1RktYA9NQPzQQ7fcutnYzV7gAFB/1NA0ghx/26ehStFR1k0nwtbY6d45gaOtnGx26otN2Wq3NJ76ldxygBvC9gcgA3PFSKC8kEqzvwOhp4q6DPE4CRmvrwKs9j5nfWRkWeBq08xvb96pD7I0tbTvee5eG6tP3dDu08Rpuuh4S/PLHPlynRjxpqCPCdPJw9k3EhXK8H4JK+pezNG343u9gAAfndWsIwtrBmd4ncyrlXTASl1teHyQTtVjwp48rf5j9AOI6rG1VSTqujT+rMHUTc6rhD6lzFMXaw5GgE/gpsLgzeJ7QCgfZnCHm0kvxHUA8L8+qapJWxMLnEBoFyoa+oUF0qfPdkM5qPoh9zXFMRZTxl7yNNhzK51X9qczi6+pQftR2jdVSki/dgkMH5obTUrpCAOK0NFpujG75Ze09LZG75GXDq2Sd9htxKcaeLK0BUMAwwRMAtr80ZbEeSuErZ7FHdM9NE2njvoXu/fsgUDFZe/KLnkmUrC2Cv8AiD+Y9gsQb/Em8/wXiXqvyNtFyNt5WsHDUpvYPD7JP7PgufJIeOg8gm6M+H2WFB21cI+DJptKpbwCsepRJIwHgb+ymqpe7ge4fZafwUcbi573nnYeS9xkfUOb97T3Samr19UkuL2C5dSscrpaZ9RNrc5jclWfpFw9sQpyBbRzT8iPzTpgWEiPxG10o/SlXsd3cbTd7SXOts2+gB67rRjXc9SoR4iW4VHLUqMeF/wR4ZiCjmHyFzm+IoA3VGcKOVaclg2INnUKNjZIwwknNq29zllbqxw5X1Hqp8N7UgkRyNsTsQLg+fJLuB1ZDmAbXuVb7KYlE8PeRYt2uNT5KhrVFwu1d9jP1+yKvbLGDGMP70fVeBx47K2ymfG1odrYWuOKE4XXVD3ueWWZ9lp3tzUuB1VRUSPc8gRNOVrRxtxWfTrTpNuVnb9jPjVlF5z/AKB3a7ATL9bG3M8WDmDd4Gzm/wBQ+Y8kitp2Nc4uJBsbh1wWkjkdiu3PpA4XYdRwPFc9+kvBWGEzhlpGluY6guaTbxc9xqtShLfHc3c2NLqW42lkR6WUFo6hTMdZCIJsosrLKvgrG0tqpdB+lxDKQDzuFcqHX14IPC1krbbOGx6q3RVAtlOhBsRxuErRNFksYO37+atAyDYt9gtYrHbfl1vqFeisRw9SlJGEcFxB4Fnaj98FPh0gZM/7pAIHC4I/Nb4RDchpyjTzF+Gvvp1V1uGgOB1u24I63BGvFSPEbsp1Zxje5ZmxJmR8l9GOeCeF2myU8Bw91XO6qmHhB+raeQ2NlfqaJrQykjc4guL3lxBNibm9hzTHTxBjA0CwGwWHqKyTlOPMv4PPV5xTco9/4LETQNAubfSV2jzH+HjPgHxkcT93yTfjOKhgyNPiO55BLbOywqTqLM57E89V2ioxp/1qv0G09JRj1JiHhlM+V1mNLj0H48l07sv2TLAHSaHkmPB8GigaGxsAt7q3U1gbo2xPPgFY9rq15WpLHklVec8RInxMjFgNfmohcqNtybnUq+2nsLlXqdLYrt3fklhTtl8mjGgIRiFUXHK29uJUmJ4jlOVupWtPL0QnOXZEjclwiL+G6LEUzBeqHqS+E7qz+Bg7DabI23VEpn+EN5qNo1UTpbykfdHzK87uk5bjCTfJLEy1gh2O+NzI+G58kSbIAC5xsBuSk7GcbDnOLT0v05K/+G6edWpu7LuWNLBt7kedp+0WRoggd43HKXj7LeJb131XM8fnJlb90ggeh48zqrtTVEzON9h+P9kPxFmYA/cN/Q7/AJL0lHTQoxtFfN+TQoxUHgkpIhZEYojwUFHO0ttZEKU3IHNK7msrWLcmJOpo2yAa5g0dNDcn2KmixAyNbJTsDCCM7BxubZhzFz6XCDYzCBWABxMclKXNvwLWv18w5hPqrXZmfI9pPw7EdDoVI6ClD9TM1T3y+R1WtinMA7oNDyBe6CYRNNA6z2lp4g7H1VmtxH6h15sj2aXuBfkR0IsfVQ9i+0Aq4yyV7TI024XI4Feeop0oy3x75KOnnsTvHA20dUHjMNDyVbtZT/xFHPHa8hYS3q5viA+VkOxejqG5XU5FxuDyVuKtmygudG2w1LrNHuV1JOD6lF48DRlZ7qZwaymjAI1/4XRcVwSnqpXvLgHk6uiLcummwuD5oLWdhJRrC9sg5HwO+eh9wt+MZOKdjXhVi1kWKeYtKmqJ82oNnc+B8/1W1dhksJ+sje3/ADNIHodj6Ku4i2yG0n3u1kWIMVt8V7jYj96q2Mav94+nFAZZbbBWaCn7w2AujtiL1ZoaME7RubKNLcNePSy6HhznOaZHne7vdKfY3si17y4gnI0utra4GmZOchAaB0uf0VLVN4h7r5ZR1lVy9L+rKVFB43SH4nfIK3iNSI4y8+g5ngspm8Ttv6KGKPv353fA0+AcCfvLEbU5ucuEY91OW58AfDMBdK7vJeJvZN0FOGgNbsF60W2VauqLeAb8f0TJ1NXU29v4Jk5VXbseVVV9lvqVFFEpKai4nT8SiEbANgtKWooaaOyP7FpVIU1tiRUtPxsocYqHtbo0knawViuq2xNzSOtyHNCGY26T4QAOBOqC1dSauoBVWbyog+no3jxvBueY+SuxtXkxkk0c/TkvBQng8hSdZpepMm67SzFl5YoP4B//AHFiHtMfD+wPao+H9iYO1QdtYGd5I7bMrM9a2MFzja23UpGxPEy+4Hwj28/NUNBoHWu5LBk0KLqZfBPj3aJ8xyN0YOH3upQh58BPmTfotGqrjLyIZMvIN9CbH5Femp0o04qMFZGlFKKsgFFIcxJ+1r+it0rxmGYXb9oXtdvEXUD49BovGO1UrOTDeKYQIMr2OLoZLmJ/HTdj7bPHzGq0ps73tij/AJkhyN/pvu70Fz6K5geLMa10U4LoJNHDctPB8fJw/JFuwlEaSCrxGUBzoo3CLlpsf9TsunJvVR9NNlpVvTbuAcbIGKSRsALKWnMIP3QyIguPXO4+pQ+kqwzfbis7PxuFLWVUpN5LMzH7bnyXc73/ABXrWhzL9FKVZO7H+CkpqmBr5SPE3JmJ+025b62v7IVgXYt2dzo5XMkafCeDm8FW7MR99RTRbm2dv+aMk2HW2YeqEv7YyBrRG6xaNHcfU8Vn19LVlNum8PyRKNS72vA7Y923lpmdwA3+IGjn7tZp93i7odlzjEMUlldmlkc883G/y2HoqRqC4lznXcSSSdSSdSSVuA0/aAVrT6WFGOFnuWoRUVgj74g3BIPMGyduy3b10ZDKm749u8A8bergPiHz80kvp77Fp8iFq1pbuQrIzyfRUAjmYHNLXscLgizmkIJifYWF9yy8bv6dWX6t/Sy5j2X7Vy0rvAczD8Ubvhd16Hr+K7Dgfa6CeMva4BzWlzoyRmAAuSOY03CDinyInKGUzk+O4A6CUMc0Eu+Et8Qd5Dceqc+yPYuTKDIMl7eG/it/Udm+mq5VU4o+pqHzyamVxceNgTo0dALD0TV9HPbeajqO7lJfRufkOY37n+uMngOI2t5KFU43JJV5NWO2VTo6KkeWgA2IAH2nEWHmubQdoXsbYt7xt7nXxAdOfkjv0i4jmLYw4ZTcjrYb/NIdQ/I3exvfobb+9xp5qSVGNRbZLBFtUo+ruPNLi8dSwNhdv8Q2c0crI5SsDQANguPQVBjlD43Fuv2SnzDe1YyjvG3P3hoPULB1n4TPCo8eCnV0ksbOBnqarLoPiPyWtHB9o6lAm47E115Da5sDuOfDpfVGafFoHHI2aMnkHBV69OppafShF37s6d6S2RX1CTTc8yrFwzV3z2CpQPyFznEC+19EtdosWdM7uYdfvEcB5oaTQ/3KhJQpXzIgxir/AImXT4QfdXaWHKAtcPoGxtGY3PJWgAtLjg0OFg2DgFPnDm7i46qsYmcQsbSRu0BLSVDOpKPukM6ko52k/eLFJ/04fvu914k63+L+wntS+FnN8VxJ0h30/eyFlbyLRxvdbiioqyES7I9aoq9l4H+X91sei2rzlid5W9TsikcwDKVBFrfotpCoYnWJ/eqIUXYJTfy2/NEKbE5Sx0GYmF5BdGdWuI2JCGNjIRGgbc3XHMv9rpstEyPS75AbDTRoJ/RLVFLZmW6I9qqrPJGwbMb83f2A90JjjsiKuBx7DT5HNP8AV+JS72u7PyU1RLZt4i8uYf6XeJoPkDb0RHsw/REPpPpiWU1WwkXHdSEcx4oyf/MJkjk3fBz7Nz081hUv8Tf42hw5jR3tsVqGNd8DvQ6LreCRS8kJutm1BHFbOY4bhaDVAa5K2rPRXaTFHM2y8tue/wAkLLV6F1w3CD4rOzxggWJDQL2dwA5g/JE6jFW1ENOxvdwujJa8eLLKHlo722+Ya5hfbUckCp53MIIcQeBBV0V199b73315ckNp1kw5Vdqy4xtcC9sbcgk1GcA2D8p28IbuimIytIZbZzQ79+6SJorAOBuL2/5HAo/FPenjNrhuZrulzcH8R7J4nFo2u0g25/2IRenkaG5r6AXPKyAPf3TYnHUFz7AfabYcPPipWUr3tzSO7qK9w3lyIB49XegTfIE5qKJKnE8zgTfTRjQLk8SbddPQBXaSjleLu+rbvsC/56NQ0YtHDfuI87v+4+4F/wAT8kArsYqJ3fWP8P3W+FvsN/VLsS5yVnKU+MHRcOohKQGNM29pHuJZocps74TYgiwCKDCJWn+bHGb7sivYdTm1/eiX/o7xmx7g6XJfHyzAfWR25uaMwtxj6pzdKC9w4JXLlWOUbO5ZipZGDMZGyNtcktyuA4kEHK4dLBRyYpC3V0rB5uA9uZUlHNlOU7Hb8wknEquPUSRuvqLszAnysDr6KvOjF5J41ZLAUxLtpEwgM8R3cD4Tl45RxNkfoKtsjBIx12njxHQ8lzLE8ADYg+OUND9cj4xnF+bmn8rqx2Dxl9PMYHniWkHY2NiOoSuhG1kMqjOtf46ebVip9xTf1+4/RYk9ml8QerHwcxed1AHqzIPNV3NAVoiRtFuoe0MlmNbzP4D/AIU1MBcKtjdMXuFrktGg53/NFAfIFkdYKIkXUkhBBBuLfIquwIhQQARCB+UdVRpBdS1UwaCeSArBlXPeZ+vT5LcO0VOOnuSS7W99uaIQ0mnxBELCHZyXWy6FU4f/ABVBLDa5LSWcbSN8TT7i3qUgYNTBjwb8E/YJUPYQWkFvEIxEkcSY5bloPDXmifbCg7itnYNG5y5v+R/jH429ELaUUSm7XOGx9Nwvf4gH42eoWizQ7onFlsDXfA8eTtL+6ingez4mG3MahR5EQwi7nZA8tJBy31bfexB6ckHblgygbnB4qRkg5oxi2FBli5ujhcSNHhvs4O5EH8tUKfQW/IjUEdEFnKG3W5JmzNLC24/42RDDK1zdGtztIsRs31P6KlQ4WHuDR4nEaN28zrsE64V2aY1jhLqSLWFwBcb6aop25Fc/ADh8Ykc3LI6Bge5mawYwvDTkHJpcLobUVLnm7jfpwHkES7KRZK1sDjdsgkp38i17SAeH2gxBnMLSWu3aSD5jQ3HDUIqV3YWUMJlljtFVjdwW4kFio2hOKkEMNrjE9j26FjmuHob/AKj1XSqeuBe8DoW9WOGZn/iQuS5k04TWOHdPvwMTuZDTmYD/AKXAeihq8pjR4Y8YlVODAQdd7jolrGmZ32AuHgOsOAJAcetiduqLYm+7RyIuhBfdjHfcJaeocR+bfmlYET1Lcz2jgLADrbUpKxmoyVb3tPwvvf2uneIWN+Vz+n4hJmI4e43ktu439dfzQGi7Dr/j7fvfP+68XO8juZXqWw+BuL1G8rW69PmnFJqL4lJUjxX81BRPs9XHsuzXe9/fmihZci92jpLObINnaH/MEHi0KdpqcSRlh47dDwKTbEOyncaEciiFMIUoVbGJAGht7fnxUgmDFQlBkeNLgm177c0DlyeNmG4IVqGsbsLk9FVrsOLNRq08eXQqGlkylcGw1UDXHgG+epTBQl7bWkcDfoAfMBAcPmvZHKbW3mihGL/0oR3nhedHPhs7ldjiARy0PySaCnP6TXfXwtP2Yvxe79EmkJx48G4KwrRpUjVwTwOU1PJlc13EEH2UJC9aVwDpdLFnBZpr4o+hAuR5Fuvm3ql/FezztXQkNv8AGwmwB+83l1CL4BITBG4fE0Ag8i03H4ItVtFw9ujZAHAC2l9x6OuPRV16ZW8jcxv4EfCsIkgnikLmmzxfU3s7w8RrunvEp8oIB3QCs8Lm32D2e2YEI9iLOPFORsRpC5ldC/a8sTh/vaCq3aaMMrKloFgJpLDawzEjSw015BGcZgBmpjew71gJ+7dzbuvwtv6ID2jcDVT6EASOHiADjY2Dn20zOtmJGhJJ4ox/MSe6U281mdRmReNcpbkdjcuRnBZ7uLL6EBw/zM//ACXewQJWqSpMcjXj7JB9OI9rhLJXQUsnRql/1bf8pQykfdr2nzHmLFW2PBibY3FjbyvofZD6T4iohS3HUb8rAKCumGQta3cFQUT7ueHcHW9ldfUNaPCBfmR+9FwRT7s814jv8ceTP9qxLuQ25GsOy3d+axYmQWaZdQeRR61479F4sTxEkRRNSxjsYFU63ENJ8yNVixFnICVp+sDb6bLZ7LRZxcOaSAeYB481ixKOhto2B8PiF7tCXqmmaNuaxYiKuQhgmwTPTfmsWLkKxb+ko/8Aq2//AAR/i9Ki9WKQePBqQvWFYsQQxIQvCvFiIB47FuvFY8NkxN1hIP2JQG+TwXEeVwFixV58r5nR4YEx1n1ZPLX2OiYq0XY08wvFiYRgqnpWyVFO1wuDJqNNfC7e+655iX82S5J8bhc9HELFi6H5mSe6iArGrFilAYV6FixcKOWASE07Lng75GwVimb4z++KxYonyKVKvwyOtxIJ9lcrIgIQ8bk2PKyxYobvJy5BPdhYsWKC4h//2Q=="/>
          <p:cNvSpPr>
            <a:spLocks noGrp="1" noChangeAspect="1" noChangeArrowheads="1"/>
          </p:cNvSpPr>
          <p:nvPr>
            <p:ph type="pic" idx="1"/>
          </p:nvPr>
        </p:nvSpPr>
        <p:spPr bwMode="auto">
          <a:xfrm>
            <a:off x="914400" y="990600"/>
            <a:ext cx="4114800" cy="4343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8" name="Picture 4" descr="http://s1.reutersmedia.net/resources/r/?m=02&amp;d=20120312&amp;t=2&amp;i=581286812&amp;w=580&amp;fh=&amp;fw=&amp;ll=&amp;pl=&amp;r=CBRE82B02UM00"/>
          <p:cNvPicPr>
            <a:picLocks noChangeAspect="1" noChangeArrowheads="1"/>
          </p:cNvPicPr>
          <p:nvPr/>
        </p:nvPicPr>
        <p:blipFill>
          <a:blip r:embed="rId2" cstate="print"/>
          <a:srcRect/>
          <a:stretch>
            <a:fillRect/>
          </a:stretch>
        </p:blipFill>
        <p:spPr bwMode="auto">
          <a:xfrm>
            <a:off x="381000" y="685800"/>
            <a:ext cx="4884330" cy="3810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The Growth of </a:t>
            </a:r>
            <a:r>
              <a:rPr lang="en-US" dirty="0" err="1" smtClean="0"/>
              <a:t>Selfism</a:t>
            </a:r>
            <a:endParaRPr lang="en-US" dirty="0"/>
          </a:p>
        </p:txBody>
      </p:sp>
      <p:sp>
        <p:nvSpPr>
          <p:cNvPr id="3" name="Content Placeholder 2"/>
          <p:cNvSpPr>
            <a:spLocks noGrp="1"/>
          </p:cNvSpPr>
          <p:nvPr>
            <p:ph idx="1"/>
          </p:nvPr>
        </p:nvSpPr>
        <p:spPr>
          <a:xfrm>
            <a:off x="457200" y="1600200"/>
            <a:ext cx="7467600" cy="4800600"/>
          </a:xfrm>
        </p:spPr>
        <p:txBody>
          <a:bodyPr>
            <a:normAutofit fontScale="92500"/>
          </a:bodyPr>
          <a:lstStyle/>
          <a:p>
            <a:pPr algn="ctr">
              <a:buNone/>
            </a:pPr>
            <a:r>
              <a:rPr lang="en-US" dirty="0" smtClean="0"/>
              <a:t>Leaders of “Christian” </a:t>
            </a:r>
            <a:r>
              <a:rPr lang="en-US" dirty="0" err="1" smtClean="0"/>
              <a:t>Selfism</a:t>
            </a:r>
            <a:endParaRPr lang="en-US" dirty="0" smtClean="0"/>
          </a:p>
          <a:p>
            <a:pPr>
              <a:buNone/>
            </a:pPr>
            <a:r>
              <a:rPr lang="en-US" sz="2800" b="1" i="1" u="sng" dirty="0" smtClean="0"/>
              <a:t>Robert H. </a:t>
            </a:r>
            <a:r>
              <a:rPr lang="en-US" sz="2800" b="1" i="1" u="sng" dirty="0" err="1" smtClean="0"/>
              <a:t>Schuller</a:t>
            </a:r>
            <a:r>
              <a:rPr lang="en-US" sz="2800" dirty="0" smtClean="0"/>
              <a:t>, Possibility Thinking approach to life’s problems. </a:t>
            </a:r>
          </a:p>
          <a:p>
            <a:r>
              <a:rPr lang="en-US" sz="2800" dirty="0" smtClean="0"/>
              <a:t>1982, </a:t>
            </a:r>
            <a:r>
              <a:rPr lang="en-US" sz="2800" i="1" dirty="0" smtClean="0"/>
              <a:t>Self-Esteem: The New Reformation</a:t>
            </a:r>
            <a:r>
              <a:rPr lang="en-US" sz="2800" dirty="0" smtClean="0"/>
              <a:t>.</a:t>
            </a:r>
          </a:p>
          <a:p>
            <a:r>
              <a:rPr lang="en-US" sz="2800" dirty="0" smtClean="0"/>
              <a:t> “Self-esteem, then, or ‘pride in being a human being’ is the single greatest need facing the human race today.”</a:t>
            </a:r>
          </a:p>
          <a:p>
            <a:r>
              <a:rPr lang="en-US" sz="2800" dirty="0" smtClean="0"/>
              <a:t>“I strongly suggest that self-love is the ultimate will of man; that what you really want more than anything else in the world is the awareness that you are a worthy person.”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The Growth of </a:t>
            </a:r>
            <a:r>
              <a:rPr lang="en-US" dirty="0" err="1" smtClean="0"/>
              <a:t>Selfism</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pPr algn="ctr">
              <a:buNone/>
            </a:pPr>
            <a:r>
              <a:rPr lang="en-US" dirty="0" smtClean="0"/>
              <a:t>Leaders of “Christian” </a:t>
            </a:r>
            <a:r>
              <a:rPr lang="en-US" dirty="0" err="1" smtClean="0"/>
              <a:t>Selfism</a:t>
            </a:r>
            <a:endParaRPr lang="en-US" dirty="0" smtClean="0"/>
          </a:p>
          <a:p>
            <a:pPr>
              <a:buNone/>
            </a:pPr>
            <a:r>
              <a:rPr lang="en-US" sz="2800" b="1" i="1" u="sng" dirty="0" smtClean="0"/>
              <a:t>Robert H. </a:t>
            </a:r>
            <a:r>
              <a:rPr lang="en-US" sz="2800" b="1" i="1" u="sng" dirty="0" err="1" smtClean="0"/>
              <a:t>Schuller</a:t>
            </a:r>
            <a:r>
              <a:rPr lang="en-US" sz="2800" dirty="0" smtClean="0"/>
              <a:t>, Possibility Thinking approach to life’s problems. </a:t>
            </a:r>
          </a:p>
          <a:p>
            <a:r>
              <a:rPr lang="en-US" sz="2800" dirty="0" smtClean="0"/>
              <a:t>1982, </a:t>
            </a:r>
            <a:r>
              <a:rPr lang="en-US" sz="2800" i="1" dirty="0" smtClean="0"/>
              <a:t>Self-Esteem: The New Reformation</a:t>
            </a:r>
            <a:r>
              <a:rPr lang="en-US" sz="2800" dirty="0" smtClean="0"/>
              <a:t>.</a:t>
            </a:r>
          </a:p>
          <a:p>
            <a:r>
              <a:rPr lang="en-US" sz="2800" dirty="0" smtClean="0"/>
              <a:t> “Do not fear pride: the easiest job God has is to humble us. God’s almost impossible task is to keep us believing every hour of every day how great we are as his sons and daughters on planet earth.” </a:t>
            </a:r>
          </a:p>
          <a:p>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C. Dobson</a:t>
            </a:r>
            <a:endParaRPr lang="en-US" dirty="0"/>
          </a:p>
        </p:txBody>
      </p:sp>
      <p:sp>
        <p:nvSpPr>
          <p:cNvPr id="4" name="Text Placeholder 3"/>
          <p:cNvSpPr>
            <a:spLocks noGrp="1"/>
          </p:cNvSpPr>
          <p:nvPr>
            <p:ph type="body" sz="half" idx="2"/>
          </p:nvPr>
        </p:nvSpPr>
        <p:spPr/>
        <p:txBody>
          <a:bodyPr/>
          <a:lstStyle/>
          <a:p>
            <a:r>
              <a:rPr lang="en-US" dirty="0" smtClean="0"/>
              <a:t>Psychologist, Author, Broadcaster (1936-)</a:t>
            </a:r>
          </a:p>
          <a:p>
            <a:r>
              <a:rPr lang="en-US" dirty="0" smtClean="0"/>
              <a:t>“Focus on the Family”</a:t>
            </a:r>
          </a:p>
          <a:p>
            <a:r>
              <a:rPr lang="en-US" i="1" dirty="0" smtClean="0"/>
              <a:t>Hide or Seek: How to Build Self-Esteem in Your Child</a:t>
            </a:r>
            <a:r>
              <a:rPr lang="en-US" dirty="0" smtClean="0"/>
              <a:t> (1974)</a:t>
            </a:r>
          </a:p>
          <a:p>
            <a:endParaRPr lang="en-US" dirty="0" smtClean="0"/>
          </a:p>
          <a:p>
            <a:endParaRPr lang="en-US" dirty="0"/>
          </a:p>
        </p:txBody>
      </p:sp>
      <p:pic>
        <p:nvPicPr>
          <p:cNvPr id="46082" name="Picture 2" descr="http://upload.wikimedia.org/wikipedia/commons/thumb/7/7a/James_Dobson_1.jpg/220px-James_Dobson_1.jpg"/>
          <p:cNvPicPr>
            <a:picLocks noGrp="1" noChangeAspect="1" noChangeArrowheads="1"/>
          </p:cNvPicPr>
          <p:nvPr>
            <p:ph type="pic" idx="1"/>
          </p:nvPr>
        </p:nvPicPr>
        <p:blipFill>
          <a:blip r:embed="rId2" cstate="print"/>
          <a:srcRect t="9402" b="9402"/>
          <a:stretch>
            <a:fillRect/>
          </a:stretch>
        </p:blipFill>
        <p:spPr bwMode="auto">
          <a:xfrm>
            <a:off x="914400" y="990600"/>
            <a:ext cx="4114800" cy="43434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The Growth of </a:t>
            </a:r>
            <a:r>
              <a:rPr lang="en-US" dirty="0" err="1" smtClean="0"/>
              <a:t>Selfism</a:t>
            </a:r>
            <a:endParaRPr lang="en-US" dirty="0"/>
          </a:p>
        </p:txBody>
      </p:sp>
      <p:sp>
        <p:nvSpPr>
          <p:cNvPr id="3" name="Content Placeholder 2"/>
          <p:cNvSpPr>
            <a:spLocks noGrp="1"/>
          </p:cNvSpPr>
          <p:nvPr>
            <p:ph idx="1"/>
          </p:nvPr>
        </p:nvSpPr>
        <p:spPr>
          <a:xfrm>
            <a:off x="457200" y="1600200"/>
            <a:ext cx="7467600" cy="4800600"/>
          </a:xfrm>
        </p:spPr>
        <p:txBody>
          <a:bodyPr>
            <a:normAutofit lnSpcReduction="10000"/>
          </a:bodyPr>
          <a:lstStyle/>
          <a:p>
            <a:pPr algn="ctr">
              <a:buNone/>
            </a:pPr>
            <a:r>
              <a:rPr lang="en-US" dirty="0" smtClean="0"/>
              <a:t>Leaders of “Christian” </a:t>
            </a:r>
            <a:r>
              <a:rPr lang="en-US" dirty="0" err="1" smtClean="0"/>
              <a:t>Selfism</a:t>
            </a:r>
            <a:endParaRPr lang="en-US" dirty="0" smtClean="0"/>
          </a:p>
          <a:p>
            <a:pPr>
              <a:buNone/>
            </a:pPr>
            <a:r>
              <a:rPr lang="en-US" sz="2800" b="1" i="1" u="sng" dirty="0" smtClean="0"/>
              <a:t>James C. Dobson</a:t>
            </a:r>
            <a:r>
              <a:rPr lang="en-US" sz="2800" dirty="0" smtClean="0"/>
              <a:t>, Psychologist and founder of Focus on the Family. </a:t>
            </a:r>
          </a:p>
          <a:p>
            <a:r>
              <a:rPr lang="en-US" sz="2800" dirty="0" smtClean="0"/>
              <a:t>1974, </a:t>
            </a:r>
            <a:r>
              <a:rPr lang="en-US" sz="2800" i="1" dirty="0" smtClean="0"/>
              <a:t>Hide or Seek: How to Build Self-Esteem in Your Child</a:t>
            </a:r>
            <a:r>
              <a:rPr lang="en-US" sz="2800" dirty="0" smtClean="0"/>
              <a:t>.</a:t>
            </a:r>
          </a:p>
          <a:p>
            <a:r>
              <a:rPr lang="en-US" sz="2800" dirty="0" smtClean="0"/>
              <a:t> “The matter of personal worth is not only the concern of those who lack it. In a real sense, the health of an entire society depends on the ease with which its individual members can gain personal acceptance.” (Continued)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The Growth of </a:t>
            </a:r>
            <a:r>
              <a:rPr lang="en-US" dirty="0" err="1" smtClean="0"/>
              <a:t>Selfism</a:t>
            </a:r>
            <a:endParaRPr lang="en-US" dirty="0"/>
          </a:p>
        </p:txBody>
      </p:sp>
      <p:sp>
        <p:nvSpPr>
          <p:cNvPr id="3" name="Content Placeholder 2"/>
          <p:cNvSpPr>
            <a:spLocks noGrp="1"/>
          </p:cNvSpPr>
          <p:nvPr>
            <p:ph idx="1"/>
          </p:nvPr>
        </p:nvSpPr>
        <p:spPr>
          <a:xfrm>
            <a:off x="457200" y="1600200"/>
            <a:ext cx="7467600" cy="4800600"/>
          </a:xfrm>
        </p:spPr>
        <p:txBody>
          <a:bodyPr>
            <a:normAutofit fontScale="92500" lnSpcReduction="20000"/>
          </a:bodyPr>
          <a:lstStyle/>
          <a:p>
            <a:pPr algn="ctr">
              <a:buNone/>
            </a:pPr>
            <a:r>
              <a:rPr lang="en-US" dirty="0" smtClean="0"/>
              <a:t>Leaders of “Christian” </a:t>
            </a:r>
            <a:r>
              <a:rPr lang="en-US" dirty="0" err="1" smtClean="0"/>
              <a:t>Selfism</a:t>
            </a:r>
            <a:endParaRPr lang="en-US" dirty="0" smtClean="0"/>
          </a:p>
          <a:p>
            <a:pPr>
              <a:buNone/>
            </a:pPr>
            <a:r>
              <a:rPr lang="en-US" sz="2800" b="1" i="1" u="sng" dirty="0" smtClean="0"/>
              <a:t>James C. Dobson</a:t>
            </a:r>
            <a:r>
              <a:rPr lang="en-US" sz="2800" dirty="0" smtClean="0"/>
              <a:t>, Psychologist and founder of Focus on the Family. </a:t>
            </a:r>
          </a:p>
          <a:p>
            <a:r>
              <a:rPr lang="en-US" sz="2800" dirty="0" smtClean="0"/>
              <a:t>1974, </a:t>
            </a:r>
            <a:r>
              <a:rPr lang="en-US" sz="2800" i="1" dirty="0" smtClean="0"/>
              <a:t>Hide or Seek: How to Build Self-Esteem in Your Child</a:t>
            </a:r>
            <a:r>
              <a:rPr lang="en-US" sz="2800" dirty="0" smtClean="0"/>
              <a:t>.</a:t>
            </a:r>
          </a:p>
          <a:p>
            <a:r>
              <a:rPr lang="en-US" sz="2800" dirty="0" smtClean="0"/>
              <a:t> “</a:t>
            </a:r>
            <a:r>
              <a:rPr lang="en-US" sz="2800" i="1" dirty="0" smtClean="0"/>
              <a:t>Thus, whenever the keys of self-esteem are seemingly out of reach for a large percentage of the people, as in twentieth-century America, then widespread “mental illness,” neuroticism, hatred, alcoholism, drug abuse, violence, and social disorder will certainly occur. Personal worth is not something human beings are free to take or leave. We must have it, and when it is unattainable, everybody suffers.” (20-21)</a:t>
            </a:r>
            <a:r>
              <a:rPr lang="en-US" sz="2800" dirty="0" smtClean="0"/>
              <a:t> </a:t>
            </a:r>
          </a:p>
          <a:p>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memecrunch.com/meme/C632/high-self-esteem/image.png"/>
          <p:cNvPicPr>
            <a:picLocks noChangeAspect="1" noChangeArrowheads="1"/>
          </p:cNvPicPr>
          <p:nvPr/>
        </p:nvPicPr>
        <p:blipFill>
          <a:blip r:embed="rId2" cstate="print"/>
          <a:srcRect/>
          <a:stretch>
            <a:fillRect/>
          </a:stretch>
        </p:blipFill>
        <p:spPr bwMode="auto">
          <a:xfrm>
            <a:off x="228600" y="228600"/>
            <a:ext cx="8686800" cy="547705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Joel Osteen</a:t>
            </a:r>
            <a:endParaRPr lang="en-US" dirty="0"/>
          </a:p>
        </p:txBody>
      </p:sp>
      <p:sp>
        <p:nvSpPr>
          <p:cNvPr id="4" name="Text Placeholder 3"/>
          <p:cNvSpPr>
            <a:spLocks noGrp="1"/>
          </p:cNvSpPr>
          <p:nvPr>
            <p:ph type="body" sz="half" idx="2"/>
          </p:nvPr>
        </p:nvSpPr>
        <p:spPr/>
        <p:txBody>
          <a:bodyPr/>
          <a:lstStyle/>
          <a:p>
            <a:r>
              <a:rPr lang="en-US" dirty="0" smtClean="0"/>
              <a:t>Pastor, Author, Speaker (1963-)</a:t>
            </a:r>
          </a:p>
          <a:p>
            <a:r>
              <a:rPr lang="en-US" dirty="0" smtClean="0"/>
              <a:t>Lakewood Community Church</a:t>
            </a:r>
          </a:p>
          <a:p>
            <a:r>
              <a:rPr lang="en-US" i="1" dirty="0" smtClean="0"/>
              <a:t>Your Best Life Now </a:t>
            </a:r>
            <a:r>
              <a:rPr lang="en-US" dirty="0" smtClean="0"/>
              <a:t>(2004)</a:t>
            </a:r>
          </a:p>
          <a:p>
            <a:r>
              <a:rPr lang="en-US" i="1" dirty="0" smtClean="0"/>
              <a:t>Become a Better You </a:t>
            </a:r>
            <a:r>
              <a:rPr lang="en-US" dirty="0" smtClean="0"/>
              <a:t>(2007)</a:t>
            </a:r>
          </a:p>
          <a:p>
            <a:r>
              <a:rPr lang="en-US" i="1" dirty="0" smtClean="0"/>
              <a:t>It’s Your Time </a:t>
            </a:r>
            <a:r>
              <a:rPr lang="en-US" dirty="0" smtClean="0"/>
              <a:t>(2009)</a:t>
            </a:r>
          </a:p>
          <a:p>
            <a:endParaRPr lang="en-US" dirty="0" smtClean="0"/>
          </a:p>
          <a:p>
            <a:endParaRPr lang="en-US" dirty="0" smtClean="0"/>
          </a:p>
          <a:p>
            <a:endParaRPr lang="en-US" dirty="0"/>
          </a:p>
        </p:txBody>
      </p:sp>
      <p:pic>
        <p:nvPicPr>
          <p:cNvPr id="47106" name="Picture 2" descr="http://t1.gstatic.com/images?q=tbn:ANd9GcRgUHZZvdZmYUamKh3rghWEuPxKLu7dLkDQfh_QFFtP7N8DqvWDQfTjcx3Fyg"/>
          <p:cNvPicPr>
            <a:picLocks noGrp="1" noChangeAspect="1" noChangeArrowheads="1"/>
          </p:cNvPicPr>
          <p:nvPr>
            <p:ph type="pic" idx="1"/>
          </p:nvPr>
        </p:nvPicPr>
        <p:blipFill>
          <a:blip r:embed="rId2" cstate="print"/>
          <a:srcRect t="8113" b="8113"/>
          <a:stretch>
            <a:fillRect/>
          </a:stretch>
        </p:blipFill>
        <p:spPr bwMode="auto">
          <a:xfrm>
            <a:off x="914400" y="990600"/>
            <a:ext cx="4114800" cy="43434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The Growth of </a:t>
            </a:r>
            <a:r>
              <a:rPr lang="en-US" dirty="0" err="1" smtClean="0"/>
              <a:t>Selfism</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pPr algn="ctr">
              <a:buNone/>
            </a:pPr>
            <a:r>
              <a:rPr lang="en-US" dirty="0" smtClean="0"/>
              <a:t>Leaders of “Christian” </a:t>
            </a:r>
            <a:r>
              <a:rPr lang="en-US" dirty="0" err="1" smtClean="0"/>
              <a:t>Selfism</a:t>
            </a:r>
            <a:endParaRPr lang="en-US" dirty="0" smtClean="0"/>
          </a:p>
          <a:p>
            <a:pPr>
              <a:buNone/>
            </a:pPr>
            <a:r>
              <a:rPr lang="en-US" sz="2800" b="1" i="1" u="sng" dirty="0" smtClean="0"/>
              <a:t>Joel Osteen</a:t>
            </a:r>
            <a:r>
              <a:rPr lang="en-US" sz="2800" dirty="0" smtClean="0"/>
              <a:t>, Author and Pastor of Lakewood Community Church, the largest Church in North America. </a:t>
            </a:r>
          </a:p>
          <a:p>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Your Best Life Now  -     &#10;        By: Joel Osteen&#10;    &#10;"/>
          <p:cNvPicPr>
            <a:picLocks noChangeAspect="1" noChangeArrowheads="1"/>
          </p:cNvPicPr>
          <p:nvPr/>
        </p:nvPicPr>
        <p:blipFill>
          <a:blip r:embed="rId2" cstate="print"/>
          <a:srcRect/>
          <a:stretch>
            <a:fillRect/>
          </a:stretch>
        </p:blipFill>
        <p:spPr bwMode="auto">
          <a:xfrm>
            <a:off x="2514600" y="304800"/>
            <a:ext cx="4038600" cy="6177969"/>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Become a Better You: 7 Keys to Improving Your Life Every Day  -     &#10;        By: Joel Osteen&#10;    &#10;"/>
          <p:cNvPicPr>
            <a:picLocks noChangeAspect="1" noChangeArrowheads="1"/>
          </p:cNvPicPr>
          <p:nvPr/>
        </p:nvPicPr>
        <p:blipFill>
          <a:blip r:embed="rId2" cstate="print"/>
          <a:srcRect/>
          <a:stretch>
            <a:fillRect/>
          </a:stretch>
        </p:blipFill>
        <p:spPr bwMode="auto">
          <a:xfrm>
            <a:off x="2362200" y="228600"/>
            <a:ext cx="4267200" cy="622780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4" name="Picture 8" descr="http://photo.goodreads.com/books/1255756054l/6488662.jpg"/>
          <p:cNvPicPr>
            <a:picLocks noChangeAspect="1" noChangeArrowheads="1"/>
          </p:cNvPicPr>
          <p:nvPr/>
        </p:nvPicPr>
        <p:blipFill>
          <a:blip r:embed="rId2" cstate="print"/>
          <a:srcRect/>
          <a:stretch>
            <a:fillRect/>
          </a:stretch>
        </p:blipFill>
        <p:spPr bwMode="auto">
          <a:xfrm>
            <a:off x="533400" y="457200"/>
            <a:ext cx="3911074" cy="5943600"/>
          </a:xfrm>
          <a:prstGeom prst="rect">
            <a:avLst/>
          </a:prstGeom>
          <a:noFill/>
        </p:spPr>
      </p:pic>
      <p:pic>
        <p:nvPicPr>
          <p:cNvPr id="50186" name="Picture 10" descr="http://g.christianbook.com/g/ebooks/covers/w185/5/554144_w185.png"/>
          <p:cNvPicPr>
            <a:picLocks noChangeAspect="1" noChangeArrowheads="1"/>
          </p:cNvPicPr>
          <p:nvPr/>
        </p:nvPicPr>
        <p:blipFill>
          <a:blip r:embed="rId3" cstate="print"/>
          <a:srcRect/>
          <a:stretch>
            <a:fillRect/>
          </a:stretch>
        </p:blipFill>
        <p:spPr bwMode="auto">
          <a:xfrm>
            <a:off x="4572000" y="457200"/>
            <a:ext cx="3962400" cy="597573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The Fallout of </a:t>
            </a:r>
            <a:r>
              <a:rPr lang="en-US" dirty="0" err="1" smtClean="0"/>
              <a:t>Selfism</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r>
              <a:rPr lang="en-US" sz="2800" dirty="0" smtClean="0"/>
              <a:t>Is the lack of “self-esteem” the problem?</a:t>
            </a:r>
          </a:p>
          <a:p>
            <a:r>
              <a:rPr lang="en-US" sz="2400" dirty="0" smtClean="0"/>
              <a:t>Lewis </a:t>
            </a:r>
            <a:r>
              <a:rPr lang="en-US" sz="2400" dirty="0" err="1" smtClean="0"/>
              <a:t>Smedes</a:t>
            </a:r>
            <a:r>
              <a:rPr lang="en-US" sz="2400" dirty="0" smtClean="0"/>
              <a:t>, </a:t>
            </a:r>
            <a:r>
              <a:rPr lang="en-US" sz="2400" i="1" dirty="0" smtClean="0"/>
              <a:t>Love Within Limits </a:t>
            </a:r>
            <a:r>
              <a:rPr lang="en-US" sz="2400" dirty="0" smtClean="0"/>
              <a:t>(1989)</a:t>
            </a:r>
          </a:p>
          <a:p>
            <a:pPr lvl="1"/>
            <a:r>
              <a:rPr lang="en-US" sz="2400" dirty="0" smtClean="0"/>
              <a:t>“I have seen a hit man of the Mafia who says ‘I feel very good about myself.’ I have talked to prostitutes who have felt very good about themselves, and I’m not judging them, but I have talked to saints who felt very badly about themselves. The crux in this whole business is not whether we</a:t>
            </a:r>
            <a:r>
              <a:rPr lang="en-US" sz="2400" b="1" dirty="0" smtClean="0"/>
              <a:t> </a:t>
            </a:r>
            <a:r>
              <a:rPr lang="en-US" sz="2400" dirty="0" smtClean="0"/>
              <a:t>feel good about ourselves, though that is important, but what is the truth about ourselves?”</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The Fallout of </a:t>
            </a:r>
            <a:r>
              <a:rPr lang="en-US" dirty="0" err="1" smtClean="0"/>
              <a:t>Selfism</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r>
              <a:rPr lang="en-US" sz="2800" dirty="0" smtClean="0"/>
              <a:t>If the only reason we run from God is a poor self-esteem, why don’t those with high self esteem all become Christians?</a:t>
            </a:r>
          </a:p>
          <a:p>
            <a:r>
              <a:rPr lang="en-US" sz="2800" dirty="0" smtClean="0"/>
              <a:t> </a:t>
            </a:r>
            <a:r>
              <a:rPr lang="en-US" sz="2400" dirty="0" smtClean="0"/>
              <a:t>William Kirk Kilpatrick,</a:t>
            </a:r>
            <a:r>
              <a:rPr lang="en-US" sz="2400" i="1" dirty="0" smtClean="0"/>
              <a:t> </a:t>
            </a:r>
            <a:r>
              <a:rPr lang="en-US" sz="2400" dirty="0" smtClean="0"/>
              <a:t>Psychologist, </a:t>
            </a:r>
            <a:r>
              <a:rPr lang="en-US" sz="2400" dirty="0" err="1" smtClean="0"/>
              <a:t>Selfism</a:t>
            </a:r>
            <a:r>
              <a:rPr lang="en-US" sz="2400" dirty="0" smtClean="0"/>
              <a:t> Critic </a:t>
            </a:r>
          </a:p>
          <a:p>
            <a:pPr lvl="1"/>
            <a:r>
              <a:rPr lang="en-US" sz="2400" i="1" dirty="0" smtClean="0"/>
              <a:t>“</a:t>
            </a:r>
            <a:r>
              <a:rPr lang="en-US" sz="2400" dirty="0" smtClean="0"/>
              <a:t>Like the rich man who will have such a hard time getting into heaven, his riches protect him from the knowledge of how utterly dependent on God he is. In the same way the man who is brimful of self-esteem is unable to see how utterly broken he is, how we all are.”</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The Fallout of </a:t>
            </a:r>
            <a:r>
              <a:rPr lang="en-US" dirty="0" err="1" smtClean="0"/>
              <a:t>Selfism</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r>
              <a:rPr lang="en-US" sz="2800" dirty="0" smtClean="0"/>
              <a:t>What if our real problem is not a lack of self-esteem but pride?</a:t>
            </a:r>
          </a:p>
          <a:p>
            <a:r>
              <a:rPr lang="en-US" sz="2800" dirty="0" smtClean="0"/>
              <a:t> </a:t>
            </a:r>
            <a:r>
              <a:rPr lang="en-US" sz="2400" i="1" dirty="0" smtClean="0"/>
              <a:t>David Myers, </a:t>
            </a:r>
            <a:r>
              <a:rPr lang="en-US" sz="2400" dirty="0" smtClean="0"/>
              <a:t>Psychology Prof, Hope College</a:t>
            </a:r>
          </a:p>
          <a:p>
            <a:pPr lvl="1"/>
            <a:r>
              <a:rPr lang="en-US" sz="2400" i="1" dirty="0" smtClean="0"/>
              <a:t>“</a:t>
            </a:r>
            <a:r>
              <a:rPr lang="en-US" sz="2400" dirty="0" smtClean="0"/>
              <a:t>[W]hat an intriguing irony it is that so many Christian writers are now echoing the old prophets of humanistic psychology at</a:t>
            </a:r>
            <a:r>
              <a:rPr lang="en-US" sz="2400" b="1" dirty="0" smtClean="0"/>
              <a:t> </a:t>
            </a:r>
            <a:r>
              <a:rPr lang="en-US" sz="2400" dirty="0" smtClean="0"/>
              <a:t>the very time that research psychologists are amassing new data concerning the pervasiveness of pride. Indeed it is the orthodox theologians, not the humanistic psychologists, who seem closest to the truth that is glimpsed by social psychology.”</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The Fallout of </a:t>
            </a:r>
            <a:r>
              <a:rPr lang="en-US" dirty="0" err="1" smtClean="0"/>
              <a:t>Selfism</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r>
              <a:rPr lang="en-US" sz="2800" dirty="0" smtClean="0"/>
              <a:t>What if self-esteem is not the cure but the root of many problems?</a:t>
            </a:r>
          </a:p>
          <a:p>
            <a:r>
              <a:rPr lang="en-US" sz="2800" dirty="0" smtClean="0"/>
              <a:t>The breakdown of relationships as people are turned inward.</a:t>
            </a:r>
          </a:p>
          <a:p>
            <a:r>
              <a:rPr lang="en-US" sz="2800" dirty="0" smtClean="0"/>
              <a:t>Crumbling marriages as spouses go off to “find themselves,” and the resultant neglect of children.</a:t>
            </a:r>
          </a:p>
          <a:p>
            <a:r>
              <a:rPr lang="en-US" sz="2800" dirty="0" smtClean="0"/>
              <a:t>Slavery to self as people are trapped “in Adam” with no escape.</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The Way Back</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r>
              <a:rPr lang="en-US" sz="2800" dirty="0" smtClean="0"/>
              <a:t>We must reassert the biblical worldview of sin and grace.</a:t>
            </a:r>
          </a:p>
          <a:p>
            <a:r>
              <a:rPr lang="en-US" sz="2800" dirty="0" smtClean="0"/>
              <a:t>We must root out </a:t>
            </a:r>
            <a:r>
              <a:rPr lang="en-US" sz="2800" dirty="0" err="1" smtClean="0"/>
              <a:t>selfism</a:t>
            </a:r>
            <a:r>
              <a:rPr lang="en-US" sz="2800" dirty="0" smtClean="0"/>
              <a:t> in the church and in our lives.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s://encrypted-tbn1.gstatic.com/images?q=tbn:ANd9GcTFXdvet5VifcCqY0TT4Y052QhrVc9ls8L-q_JUqhPqQeUxIik7xg"/>
          <p:cNvPicPr>
            <a:picLocks noChangeAspect="1" noChangeArrowheads="1"/>
          </p:cNvPicPr>
          <p:nvPr/>
        </p:nvPicPr>
        <p:blipFill>
          <a:blip r:embed="rId2" cstate="print"/>
          <a:srcRect/>
          <a:stretch>
            <a:fillRect/>
          </a:stretch>
        </p:blipFill>
        <p:spPr bwMode="auto">
          <a:xfrm>
            <a:off x="1524000" y="228600"/>
            <a:ext cx="5943600" cy="59436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The Way Back</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pPr algn="ctr">
              <a:buNone/>
            </a:pPr>
            <a:r>
              <a:rPr lang="en-US" sz="2800" b="1" i="1" u="sng" dirty="0" smtClean="0"/>
              <a:t>Unassailable “Truths”?</a:t>
            </a:r>
          </a:p>
          <a:p>
            <a:r>
              <a:rPr lang="en-US" sz="2800" dirty="0" smtClean="0"/>
              <a:t>“Believe in yourself”</a:t>
            </a:r>
          </a:p>
          <a:p>
            <a:r>
              <a:rPr lang="en-US" sz="2800" dirty="0" smtClean="0"/>
              <a:t>“Follow your heart”</a:t>
            </a:r>
          </a:p>
          <a:p>
            <a:r>
              <a:rPr lang="en-US" sz="2800" dirty="0" smtClean="0"/>
              <a:t>“Unconditional love”</a:t>
            </a:r>
          </a:p>
          <a:p>
            <a:r>
              <a:rPr lang="en-US" sz="2800" dirty="0" smtClean="0"/>
              <a:t>“People are basically good”</a:t>
            </a:r>
          </a:p>
          <a:p>
            <a:r>
              <a:rPr lang="en-US" sz="2800" dirty="0" smtClean="0"/>
              <a:t>“Positive or possibility thinking”</a:t>
            </a:r>
          </a:p>
          <a:p>
            <a:r>
              <a:rPr lang="en-US" sz="2800" dirty="0" smtClean="0"/>
              <a:t>“The power of enthusiasm” </a:t>
            </a:r>
          </a:p>
          <a:p>
            <a:r>
              <a:rPr lang="en-US" sz="2800" dirty="0" smtClean="0"/>
              <a:t>“The infinite worth of the human soul”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90600"/>
            <a:ext cx="7620000" cy="5201424"/>
          </a:xfrm>
          <a:prstGeom prst="rect">
            <a:avLst/>
          </a:prstGeom>
        </p:spPr>
        <p:txBody>
          <a:bodyPr wrap="square">
            <a:spAutoFit/>
          </a:bodyPr>
          <a:lstStyle/>
          <a:p>
            <a:pPr algn="just"/>
            <a:r>
              <a:rPr lang="en-US" sz="2000" b="1" u="sng" dirty="0" smtClean="0"/>
              <a:t>Paul </a:t>
            </a:r>
            <a:r>
              <a:rPr lang="en-US" sz="2000" b="1" u="sng" dirty="0" err="1" smtClean="0"/>
              <a:t>Vitz</a:t>
            </a:r>
            <a:r>
              <a:rPr lang="en-US" sz="2000" b="1" u="sng" dirty="0" smtClean="0"/>
              <a:t>, </a:t>
            </a:r>
            <a:r>
              <a:rPr lang="en-US" sz="2000" b="1" i="1" u="sng" dirty="0" smtClean="0"/>
              <a:t>Psychology as Religion: The Cult of Self-Worship</a:t>
            </a:r>
          </a:p>
          <a:p>
            <a:pPr algn="just"/>
            <a:r>
              <a:rPr lang="en-US" sz="2400" dirty="0" smtClean="0"/>
              <a:t>	“It should be obvious—though it has apparently not been so to many—that the relentless and single-minded search for and glorification of the self is at direct cross-purposes with the Christian injunction to lose the self. Certainly Jesus Christ neither lived nor advocated a life that would qualify by today’s standards as ‘self-actualized.’ For the Christian, the self is the problem, not the potential paradise. Understanding this problem involves an awareness of sin, especially the sin of pride; correcting this condition requires the practice of such </a:t>
            </a:r>
            <a:r>
              <a:rPr lang="en-US" sz="2400" dirty="0" err="1" smtClean="0"/>
              <a:t>unself</a:t>
            </a:r>
            <a:r>
              <a:rPr lang="en-US" sz="2400" dirty="0" smtClean="0"/>
              <a:t>-actualized states as contrition and penitence, humility, obedience, and trust in God.”</a:t>
            </a:r>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The Way Back</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r>
              <a:rPr lang="en-US" sz="2800" dirty="0" smtClean="0"/>
              <a:t>We must reassert the biblical worldview of sin and grace.</a:t>
            </a:r>
          </a:p>
          <a:p>
            <a:r>
              <a:rPr lang="en-US" sz="2800" dirty="0" smtClean="0"/>
              <a:t>We must root out </a:t>
            </a:r>
            <a:r>
              <a:rPr lang="en-US" sz="2800" dirty="0" err="1" smtClean="0"/>
              <a:t>selfism</a:t>
            </a:r>
            <a:r>
              <a:rPr lang="en-US" sz="2800" dirty="0" smtClean="0"/>
              <a:t> in the church and in our lives.</a:t>
            </a:r>
          </a:p>
          <a:p>
            <a:r>
              <a:rPr lang="en-US" sz="2800" dirty="0" smtClean="0"/>
              <a:t>We must replace self with the Son of God.</a:t>
            </a:r>
          </a:p>
          <a:p>
            <a:r>
              <a:rPr lang="en-US" sz="2800" dirty="0" smtClean="0"/>
              <a:t>We must reengage with true Christian community.</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Next Summer Seminar</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r>
              <a:rPr lang="en-US" sz="2800" i="1" dirty="0" smtClean="0"/>
              <a:t>Real Love is Better than Unconditional!</a:t>
            </a:r>
          </a:p>
          <a:p>
            <a:r>
              <a:rPr lang="en-US" sz="2800" dirty="0" smtClean="0"/>
              <a:t>Tuesday, July 22, 2014, 7:00 p.m.</a:t>
            </a:r>
          </a:p>
          <a:p>
            <a:r>
              <a:rPr lang="en-US" sz="2800" dirty="0" smtClean="0"/>
              <a:t>Hospers PCA Church</a:t>
            </a:r>
          </a:p>
          <a:p>
            <a:r>
              <a:rPr lang="en-US" sz="2800" dirty="0" smtClean="0"/>
              <a:t>ALL ARE WELCOME!</a:t>
            </a:r>
          </a:p>
          <a:p>
            <a:endParaRPr lang="en-US" sz="2800" dirty="0" smtClean="0"/>
          </a:p>
          <a:p>
            <a:endParaRPr lang="en-US" sz="24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christiansubliminals.com/images/products/22/51.jpg"/>
          <p:cNvPicPr>
            <a:picLocks noChangeAspect="1" noChangeArrowheads="1"/>
          </p:cNvPicPr>
          <p:nvPr/>
        </p:nvPicPr>
        <p:blipFill>
          <a:blip r:embed="rId2" cstate="print"/>
          <a:srcRect/>
          <a:stretch>
            <a:fillRect/>
          </a:stretch>
        </p:blipFill>
        <p:spPr bwMode="auto">
          <a:xfrm>
            <a:off x="1447800" y="228600"/>
            <a:ext cx="6248400" cy="610260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descr="data:image/jpeg;base64,/9j/4AAQSkZJRgABAQAAAQABAAD/2wCEAAkGBxQSEhQUEhQWFhQVFRUXFxcXFBgYFxgaGBUXFxcdHx0YHCgiHBwlHBgdIjIjJSkrLi4uFx8zODMsNygtLisBCgoKDg0OGhAQFywcHyQsLCwsLCwsLCwsKywsLCwsLiwsKzc4LCw4LCwsLCwsLC8vLCssKyssLCssLCwsLDc3N//AABEIAQAAwAMBIgACEQEDEQH/xAAcAAACAgMBAQAAAAAAAAAAAAAAAQYHAwQFAgj/xAA/EAACAQMDAgQFAgQFAQcFAAABAgMABBEFEiEGMQcTQVEUIjJhcYGRI0KhsRVScsHRYggkM4LD4fBDY6Kywv/EABgBAQEBAQEAAAAAAAAAAAAAAAABAwIE/8QAHREBAQEBAQEAAwEAAAAAAAAAAAERAgMSIUFRMf/aAAwDAQACEQMRAD8AvCiinQKinRQKinRQKinRQKinRQKjFOigKVOigVFOigVFOigVFOigVFOlQFFFFAU6VBoHRSzRmgdFLNOgKKKKAopE0ZoHRSzToCilmjNA6KKKAoopZoHRRSzQOilmjNAUUUUBSanXiXscd8cVKIf4VarPdWbTTyGTdcTBCQBhFbao4Az2NcDXeuJrbVLqBd0x8mFba2AHzzOeTnGQoGSc+g9K7PgvbtHpMCsrIwaXKspUg+Y3oeait9ol4dY1C7tci4t/hzEjj+HPE8biVM+hyq4IPv78X9iZ6fqklikCanP5s11I+GVAsUWI95TOfpAU4Y8nmso6/szYtfiQmBWK/SQxbdtwFPOT/aod1JnWn0lWt54YmnuDOjoQV8pUypPs2WUHjIzXOt9NMUEcrwSfCxa1cTuixMSkY3LEdg5Khsdh60gsCw8QbOVVJMkbNOtv5csTK6yuu5Awx8oI5z24roah1VaQwvM8ylI5DExX5iJAdpTaOS2fTFVX1DpdzNbXmqRxyLK17bz28ZQ7/Ltw0asVxnnzC2PYCn0z0PNbanbW8m97cBb5mYEgzqmwgntkM2fftQW51LdmK0uJFOGSCVlI7ghDg/vUU6bvbw29peXExNulg8s6hV3SSZDDgY7JntgZFdzxCjZtMvVQFmMEmAoyTx6Ad65VzGw6fKqrbvgAAoU7s+X2x3zU/o6C9d2XlPKZgPLgSd0I+dUf6eB/NnAx35FdrRdUS6gjniJMcqhlyMHB9x71SVl0DGs1gHikdPgHuLrhyJGXlEP35AC/YVZ3hbavFpVorgq3l5IYEEZJIyD2qjn6prN5e3M9rp7rBHbYFxdMnmPvZdwSKPgEgdyT6+nri0brF7TTrR9TWY3M7FFjWLMznJx8gAOcY9B3HvUa6nvI1ubie3W9s9QVim1LdpobsKR5ZIUbSGxgHIxn1rrX+pTw3GnX1/BJ8tnMrJFG0my4cqcYXO0soGD2yDzQSaDr60dLWQMdt0ZVQkYCGJd0m/J+XGK9t11Zb7RFl3G8z5W0HGAcZb/KM8feq1k6TnnOjQ3SMPOnvbi5AVgE8wxy7G/y55GCfU1paT0Z5MltIsUnmPrBWM7WPl21u0gwSRwCefvgUFs6p1rbW90lq5cyMUDFULJEZGCx+Yw4XcSAKjMfiFHb6pfw3kzLFG1ukKiNmVcqTIzMq/KMsvc+hqIWtrOl5cmSOaa6N480Nt5LrCzhj5U0k30mNE+lQeCfet66iuJrnVLGG3fzb2eISTlCIY4VjAc7iMtyTtHrnvQWB1L1/a2Moik8x38vzW8qPeEjzjc2Ow+9ZeoeubWzERkLv5y+YoiQuRGMZkIHZOe9QbXHktZtUgWCaWe7itobQrGzq0YjMZBcfKu0li2SO4PpWPVbKa1uJ4Viklmm063tLVlQmPsVmJbGFA4PJHHvUEl8NutzdxxR3JPxMkck2dgVPLWQqOfcCtfqDqIX3+FtZSyIkuoYLAshdIVZnBGfmU49eDUM1mxnh0nTbiFTDcKslk6OpVmW4JXGG5zuHH+on0qb6xpUVo2iwqZQYJSqeXAZVbMYSQudw2A7s559eODVFhinSFOgKCKKM0ABSK080ZoFtoK16ooFtpBa9UUCIo20ZozQG2kVr1RQeaeKRrDbXayDKEEZIyDkZHcVBm20FaeaM1QYo20UUBtpEV6ooOB1L04t41qzPt+GuEnA25DFQQAeRjvnP2ruCvVY5SccDJqW4GjDJFe60FJHzDlm4xz6f8YNby1n5+n0th0UUVqgFFAp0CFOvDyAAk9gMmmGqbNweqRozSLVQia1dR1OGBd80iRr7uwA/r3qv/EnxSSwbyYFWWfHzAn5Y/bOO5+1UpNq7ajP5mo3JEa5PAyffaq9gT70Fza/4w2a/JBIzMSRuVRtGPznOajVr44yIxEkKzJ6Mp2MPtjsfzVfXcsTgp8P5Khdyg8SbfRgW+on1HauzoXTFpcvbRo7Bpy6uXIwmFGCv+Zue1BMup/FqKQ7YVd48KcBipZiOxwM7RzketbfS/jJbAbLhTGq52kL+wCgcCqy1/RRbNvhViIrhoyzNnIDbQCAOM4rpv0nHLbzzIjh1HmFefpbOCo7gKcgqfTFBfeh9Y2d2F8mdCx/kLBX/GD613w1fLWh9PqNkzFpFCNvQL88ZP0suD8w+45HrVj6N1u9mII28ye2ZSWlY5aNVAyS3qNx7Efgmgt+itayvkmRZI2DIwyCDkH9q2BQOiiigK8sK9UUs0aq2mAoBPy4/XHatkU6K554nP8Ai6KKKK6QCg0Cig05hzhj8p5xxxjn9qduDk4Pyrx6c8fiszxAkEjtnH6044gM4HevPPO/Wrr3UA8W+svgbfy48m4nBWPHdfQt/Wp3O4AJJwACSfYDv/Sqc6GX/FdauL9iPLtiEjHfP1BT+wJ/WvQiobrQ7g3IgdSZ3wxzyeRklvbjmpH4adHi5llnmI+GtPmkxzuK5YKPsdtWHqOh/BHUrtz5k0+IYuTgNPkKAfwwH6VJ7XpYWmnRWyglUxJMQQCSg3kH3BIx+tB8/wDUYuLu+bcmZJBuWMHOxMEqvbjaK7vTtv8AASvJO2TF5Tof5TlGcj7H5V5qTeDVmbu61C8PLY2oSMDMobdn24Ar34saIXe1t0GGkcDdjv5cew/n6qCQR6dFcLLLIURJJI3cAd98JcD7Hcc5rFpci20tqwYybgeSDl0lwHzjjCEA88nNdfprTkutNmiGDvXYCpP1Im3v6HI9K1GtPk03JKqWjUr2G9QA+T92Xt+aDLeaQ0FxtRFG3dJaOB6YzLCwA4BHY/f7Vq6p0tDfWbywh4iSWaMnhW/mA+2fTscVP9YX+ETjOMMRznCnJ7djWAOPMSUH+HMoDA9s/wAn68kUFCdEdXzaNOsM3z20gViAfoDfzrx+4r6PgmDAMOxAI/B5FfOvjhpC288YRcI+9x9ixyyj2UHnH3qxfAfVHn08h2LeVIUUnvjAIH4FBZVFAooCiilQOiiigKKKKAop0UCooooIl4p6ubXTbiRfqKiMfmQ7R/eoD4IS5SCFDjAnmlx3YhwsYP2wxNSLx5gdtNYqcIjozc9/m4quvATVFS/aN+8sOxMD1U5oL31vSRcrGpOAk0cvbOfLbditbrY/9yn74Mb5x3Hyk/pXTvpWGzb3aRQfwe9R7Ur031lJ5KuN0nlHcuCV3hHI9xjNBHvAGyCadvxgyysTx/l+Uf0rb8QUzqWkev8AEn/9KpXoej/DIY0IVPMLKAOy8/LUE6h1MSy6Tc7gR8XLD27Fscfn5aDs9CTi1093dCqrNL8o5/8AqkAjPvnNLTbcC5ns84Mdwl2hIzlZGYsoz7Ef/lS6Lk82K9tSTvinkTk5yMnac/etHrK4NrHZakGybYiGfHJdJCqv27kFf60Eyvr4xXMKMMpOGUHjCuo3c/6hx+lV51VrXwtxPZoW3S4kXPZD9akZ+4xge9d/r+4M9lHNbuoTKyhnbaPkw68+57VCPFLdJLZXiqFE9vt3buUZgpzj2HNBg8Z9TM8MDEBS0SttxnByQ2D2rc/7N11xdxZ9Y3x+hBqG6/cGXRbKRiGcT3CEnvjIx/eph/2dbLBuZfQqij3PJP7UF40UCigKKKKAooooCiisUsoH6/auerk0Zc061IJj2buTxx+tbQqcdzqfhcwGig0V2iN+Iun/ABGnXUfqYmI/8vP+1fLvR+q/C3lvOSdscgLY747H+hr7BuIwwKtyGBBHuCMGvm/qbwwuYZ0W3iLiZ5AvICptbK5P3X+1BaGvdWQPeWYicMPKuHwODnYu3v6962fD7UMaa7nJaMylhncMj58Aj05qmOoPirW5t/i4vLlRMI5xg8EE5GQR9qmw1D/CEjjVMJdWrOMNhA+G3cHjPKmgtm+1DA2p8zPE7qR2O0Z/3r5+h1I/4NDKPmeDUPNcdtuckYz9wa72k9e5sbX5lEqRTwycn5VUR7SfyDUe6F6da+tLyIZ2vNEYmHI3r5m4H9CO/wCaCTL1WljrErb2ENyLd9vuZBkt/WpXr1sBPNZttMF/G7w5+lJwMsM/9eQR/pNQDQenWvHWO6QuvwkyRuRtIkiIG38jGKlOvadLHYQeZuLxrA0UvYoQOzDtlT6+oJoIq2qO+hXdnPu32rRbSVIyu/hefUHP6YroWYFzar5mPLtbaMSEjjLnIBz34X+tQPW9buWNwlwm2SdhvPI5TGAFrdh1uSPTplYY89o0UEbsiEMGP6EgfrQZJIvjLGeRtsMNtLI+QCQ0kiqoQe2dv9auvwp6Z+CskDEs8oWRs/y5HYfaqe8KdDa+lWLD+QkgmuDk7DtOYkx+ec19KxqAAAMADGKD3RRRQBrEkwLFfVcZ/XOP7VkbtXPiHzD5juyc/cDH/t/8NY+nd5skWR0RRSFOtkFYLpCykD1rPRU6mzBqxxndk4PHftjn/f8A/mtoUUVOeflbQaKDSrpDridUaYk0eZCQqckgkHHr25z7GuzmuR1Dr9vaIXuZFRcHgkZb04Hc0Fdy2H+LebaSswFqBJFIwy5WTIAJ9cbO/rmu51TYw3dsIHtZZFiQhHVCNrBMDGe4rQ6F1YTXYltzm1kV4sMMOhiYle31KQ3HtU813f8ADyeU219jYOCccd/zQfPXX2iMXs2tgzSPbRxyjGwhxwFw2Dk+oq7eiukksbSOAElgRI5z3fjI/HpVT6nq99YOkLbruQuwTzYcqUP0sjrySw7+1WJ0jeXcy+S38EINyyKfOUkYDxknHIyPX39qDZvOmXimMlvkbpDMqnkLL/P/AOVwf3Ga7+p3UBi2XTxxiRcMjyKOGHI571Deq+sZrWKaMRzSyxkAzInlx4P3+bhfU1CrDrGZrgoltb3CxIHZwWdgMZOGfux9vWg7T+FdrcPk3rNK5YgblYlfQdsnAxzXqfQ4NPunmeJ5PhokW1iLf+K5UmVsEcAcCrN0dlkjjl8oI7KDgoAy5AyO2RVc9V9UWsd8s9zlvKcwwqvZFOPNdwe+eMD7UE36OkklQzyRCFpgpMYXGCB3P3/4qSitPT75Jo0kibcjjKsO2K280DooooEaxLAoxgdiT+/es1FS8ygFFFFUFFFBoCvJNehXH16+ZAscX/iykqh9FAGWb74HOPU4oFqGtFD5cSedNydgbAH+pudtY5YbyRVIkihJGSAhlwf9RIB/auhplgsKBFH5OOWPqx9ya3AKCDa10tqNwu0amYx/0WwB/cPmqy688PtS3NPM3xYjiADr8r4XsdvP9+a+h8V520FMeAlxJKZhLIW8kZWMn5lLkhyR3AOBVzNXI1fpyC4IZ0wwI+ZDsJHsSO4rVfo+34MfmRn3SRskeoOfQ0GPUdPhQl5rmTbknZ5mBye2B6emKLHqm3GyMo8OfpV02jHp296warZ+TLH5ZRdw2qBEWlGO+H3cZ9zWyrXEa5jskLYH1TjcfydhoPfxltc4CSDKs/I4x6MDnuD7euK19M6WWJ1ZWjKA7iqwKoJH0klTgkelYZNJnvGD3EEcJAAGZPN9csQNgwSOMkmurc9NQORkEKO6K5VTjtkD/ag67yAcnge54FUJq2nXutTNHDGkcNvNIgcDCNlzuY+549KupOnbcDHlgj2JLf3NdKKBVACqAB2AGAP0oK06O8NrqxYEak+0AgRrF8gz34ZiKmk+nXBHy3ZBx3MKEH9M126KCPTahcW4XzYxNGAd8kQKsuP/ALZzn9CMfeuxbXSyAMhDKeQQc8VsYqOXarZTeaoxFOypIOwV84RgPTJOD+lBIxTpKaZoCilmnQFFFFAVyBIfjHDAYEKmM+vLHzMfstdeuL1NpJnQGNtkyHdE/s3Bwf8ApOACKDsqadcDp/X/ADT5Uy+VcL9UZPfHG5D/ADL9xXcD0HuivO6jdQM15JFcjqbqCOziZ5GUHa5QMcBioztz6ZqDTeI9xJLDJbWU722zM+Yznn1Q+uOfzQS7qKzSWRP+8vC6DJ2AHIzkZyOMf71qpZQtw15OSnc72Xv+OK4lh1va3kxa3efKnMkPw7MzFeFPH0jvwa6upauZOGuIreM8AXEOCT9g5Hag0YVjldltfi5WQ48wzOsYPv8AMfnGe/FTjzdirvIydoJ7AseOM+5qubvxDs4ZERLx5JFIDgLmMgcHAHGfwawaf4gRXN2WuSsEMLHyoXBMkj+jkY4wOwoLXWnUH0nxNsZZXiaXy2ViB5ilQRxzk1L7O+SVd0bK6+6kEf0oNmivO6lvoPRrkdSXiRxHcNxchEXvlicDj7dz7Vr6l1NGr+VCGnn7eXHztPpvbsg/NLRNHkDeddOJZz9OBhIgf5UGe/u3rig70fYfgViuJRgjIyeO/PPFZgK15MKwPAzkn9Kz9Nz8LHu3mBAyRu7H8jvWetaLBYn2PH7VsinndhRRRRWiCvLtivRrQl5YhmJ9RgDjuB+2O9Z+np8RZNedT0aG42+agYoSUbsyk9yCORXKven7jB+HvZU9ldVkH7kbv613rRiVBJznkdu36Vs11z19TUqFNpGq7NovLfOT83kNk/pnFYI+j76TBudTl49IEWNT++TU8oxXQidv4f2YcSSoZ5BjDTMXIx6gHjNSgRADA4HtWSig5L9O2+52ESqz43snys2PcikenYCRuUuF+kOxZV/ANdeig0E0mENvESBj6hBn+1bJtlzkqpP+kf8AFZqKDk6n05a3OPPgjkx23KDXGh8O7KNmaBXgLDB8qRlH7A4qX0UEPXpO5Qgx6nc8ejiNh/8ArWzb9LuTm4vJ5RjG0ERr9/oAJz9zUnooOdpOiwWylbeNYwTk7RjP5PrW+Fr1RQeQKxtECQfbOP1x/wAVmoqWaMSRAEn1OP6Z/wCayCnilSSQFOlTqhYrHIQoJJAAGSTwAB3JPtWWtHWtPFxBLCxKiWN0JHcblIzUsGO91e3gi86SaNITjDlhsO7tg+ua3o5AwBBBBAIIOQQexB9qrPUNGivNThsXXNpp9oG8v+UvJhEJAxnCj+/ua6svnaRp9tBG0chQiNp528qGJRlizDJJ/wAoUZNUTrNG6q50jxBkuItMKRJ5t7LIjjJ2qsI/isv37Yz+KJfEgxreuYg6xXi2dsqttMsu35gzNwoB9fbNBY2aM1XsnWV5ax3bX1um6IQeQsPmbZZJt4ESsw+cghclRxmup4f9Rz3q3HnrEGhm8vfCxaNjsVmAJ7lScE9qCTX16kKNJK6oijLMxAAH5NebTUI5YxLHIjxsNwdWBUj3z7VBfEG4Sa/srWZlFrGst5cbvpZYhhA3P0g5JBznj2qP6yIotLa3sblJU1DUfKVoxhYhPJkxgZPAXj0oLU0vWre5UtbzRygdyjhsd8ZweOx7+1edJ163ugxt545dpw2xwxH5HeoDd6PDp2raQlmgTzY7mKXHd0RI2Ut7ndnk1EundH8vSRq8B8q7hlmlJXhZY/Mw0TDttIHHtQX4zVz9I123ulLW00coXvsYHH5HpWxaXIkjSQfS6K4/DKG/3qjOntH+H0iLVoP4d3C8kjkHCzRGX5o3Htjt7YoL8zRmq86g6yu/OkSwihZLe1W5naYkfWpZEG099qmufrfijJEV8uAOZrFLiJBuLB2OWDEcbFUFuw7UFnPcoGVCyh2BKqWG5gMZIHcgZH71lBqF28bXKQarBGrXJtAiRu+2Mb2DMd2CfQiud4K3d1LYgzgGIlzHIZWeR8yPuDbuwXgDmgsailToCiiigVOlToCkadFBBNc0K+ivZbvT/Jc3EKxSLMzLsKElXUgc/iuPL4d3MSWKwPBN8OkoZbhWMfmytvMwUZ3HPGD9j6nFpYp4oKl0/wAPL6G2sVhlgS4tHuhuIZl8ucgbxx9YCg4+/etnTOhrm2sZ7VUtrhTdmRFuMkSxFVxuK/RJuGd3Pb9atDFLFBUEnhteS2BhldPkuEmhtjLI8aoqMjReafmAIbjGcY+9TPojQ7mBne4McalESK0gz5EKqSScn6nYnk4HbufSW4ooIT1f07cteQ3tmsMjpC8EkU5IRkYggggHsfT8Vwk8PLhrCaF3iS6+Na8ikQHy9+QRx3Udxj0471aeKMUEC6b6avHvDfak0XmrEYoYoclEB5ZiT6muJoPh3em1isryeJLON2Zo4QxkmG/cFZzgKp+3P96tjFGKDE8eVKjjII/HGKq7QfD29e2gtL6aJbSFtzQwgl5iGyA7nAC5weB6frVrYoIoK46g6RvGnvBatCsOoLEs0jlvMhCKUOxV+rKnjkc1mm6Hdbi5kiCbf8OW0ttx5DbWVs8ccY59cmp9GwPIOfxXvFQcbpjSjbWUFuxGYoVQkdshcHH61o+HWhy2VjFbz7d8ZcZQ5UguSp/JGKk+KMVQU6KKAooooFTpU6AooooCsF7Lsjdv8qs37An/AGrPWvfw743T/MjL+6kVKKC8Peup7GG4W43TS3ISa0UkkySyOUYfgsQSPsfepN4bahcW8OpT3Xm3Nx8YsJjQli0qgLhfRRlwCewCj2ru+H/R4W1sHvICl1Z+aEywJAZj32kgjHI9s1HZOltQWG7RYWaOXVLiaWJZhE9xA6rsAcZwpb6hjOP1q6NjrLqU32mSpj4aYXsNs+2YOqkyKdwkAXKlTnsOxqYaN1klybmVY2WygBxdu2ElK/XsUjJQD+b1PFV0vQN01tLC9oscbapBKYo5QR8Ps2PtbIJ2g9yAScnFSG/6Y1E2Fzp26OSIRgW0+7Y5VSMROuMZx/MPbtzxB3ejutjfzSRm2eDESTRlnVi8bsVBZQP4ZOAQMng/apewB4P61XXh7odzBLlbdrWDb/GM8iTXNzJgBCWThUTnA47niu71ib6N4LiyXz1j3rLbbwnmBwNjBiDypHY9watER8OOpDbWNpEyvM099LbxjdyqhmLMc5yFHOPau5qHiGIvjT8PujtLi3ty/nACQynEh+n5SmRkZOc9xUetejr61t9MkhiSW5t5Ll5I2cKoa6AG7PqExzj0zWmvQt58BPaSI0jy6nHJJKGX+LE2zfIMnjBB478UHS6h6/iv9N1UQB08hVQOTxIsjFVdcds7G49iKlHSfUgmcW8EbSQ20SpLd7sRmVFUbFBH8Q8HJB4475qI9UdGXUi6uIYQFlNkluiso3pBkvjngcgc+xqT9M6Rd2DtbKqz2G12hJYLNF3PlEHhwScBsj71AeDsG3TInPeZ5Zj+Xcn+3H6VOKjPh7aNDZRRvbvbbSwETzCZlG44+cAftjipNVBRRRQFFFFAUUUUCp0qKB0Us0ZoHSIozRmgNtLbTzRmgW2ntozRmgNtGKM0ZoFto2080ZoFto2080ZoALTpZozQOilmjNA6KWaM0DopZ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8612" name="AutoShape 4" descr="data:image/jpeg;base64,/9j/4AAQSkZJRgABAQAAAQABAAD/2wCEAAkGBxQSEhQUEhQWFhQVFRUXFxcXFBgYFxgaGBUXFxcdHx0YHCgiHBwlHBgdIjIjJSkrLi4uFx8zODMsNygtLisBCgoKDg0OGhAQFywcHyQsLCwsLCwsLCwsKywsLCwsLiwsKzc4LCw4LCwsLCwsLC8vLCssKyssLCssLCwsLDc3N//AABEIAQAAwAMBIgACEQEDEQH/xAAcAAACAgMBAQAAAAAAAAAAAAAAAQYHAwQFAgj/xAA/EAACAQMDAgQFAgQFAQcFAAABAgMABBEFEiEGMQcTQVEUIjJhcYGRI0KhsRVScsHRYggkM4LD4fBDY6Kywv/EABgBAQEBAQEAAAAAAAAAAAAAAAABAwIE/8QAHREBAQEBAQEAAwEAAAAAAAAAAAERAgMSIUFRMf/aAAwDAQACEQMRAD8AvCiinQKinRQKinRQKinRQKinRQKjFOigKVOigVFOigVFOigVFOigVFOlQFFFFAU6VBoHRSzRmgdFLNOgKKKKAopE0ZoHRSzToCilmjNA6KKKAoopZoHRRSzQOilmjNAUUUUBSanXiXscd8cVKIf4VarPdWbTTyGTdcTBCQBhFbao4Az2NcDXeuJrbVLqBd0x8mFba2AHzzOeTnGQoGSc+g9K7PgvbtHpMCsrIwaXKspUg+Y3oeait9ol4dY1C7tci4t/hzEjj+HPE8biVM+hyq4IPv78X9iZ6fqklikCanP5s11I+GVAsUWI95TOfpAU4Y8nmso6/szYtfiQmBWK/SQxbdtwFPOT/aod1JnWn0lWt54YmnuDOjoQV8pUypPs2WUHjIzXOt9NMUEcrwSfCxa1cTuixMSkY3LEdg5Khsdh60gsCw8QbOVVJMkbNOtv5csTK6yuu5Awx8oI5z24roah1VaQwvM8ylI5DExX5iJAdpTaOS2fTFVX1DpdzNbXmqRxyLK17bz28ZQ7/Ltw0asVxnnzC2PYCn0z0PNbanbW8m97cBb5mYEgzqmwgntkM2fftQW51LdmK0uJFOGSCVlI7ghDg/vUU6bvbw29peXExNulg8s6hV3SSZDDgY7JntgZFdzxCjZtMvVQFmMEmAoyTx6Ad65VzGw6fKqrbvgAAoU7s+X2x3zU/o6C9d2XlPKZgPLgSd0I+dUf6eB/NnAx35FdrRdUS6gjniJMcqhlyMHB9x71SVl0DGs1gHikdPgHuLrhyJGXlEP35AC/YVZ3hbavFpVorgq3l5IYEEZJIyD2qjn6prN5e3M9rp7rBHbYFxdMnmPvZdwSKPgEgdyT6+nri0brF7TTrR9TWY3M7FFjWLMznJx8gAOcY9B3HvUa6nvI1ubie3W9s9QVim1LdpobsKR5ZIUbSGxgHIxn1rrX+pTw3GnX1/BJ8tnMrJFG0my4cqcYXO0soGD2yDzQSaDr60dLWQMdt0ZVQkYCGJd0m/J+XGK9t11Zb7RFl3G8z5W0HGAcZb/KM8feq1k6TnnOjQ3SMPOnvbi5AVgE8wxy7G/y55GCfU1paT0Z5MltIsUnmPrBWM7WPl21u0gwSRwCefvgUFs6p1rbW90lq5cyMUDFULJEZGCx+Yw4XcSAKjMfiFHb6pfw3kzLFG1ukKiNmVcqTIzMq/KMsvc+hqIWtrOl5cmSOaa6N480Nt5LrCzhj5U0k30mNE+lQeCfet66iuJrnVLGG3fzb2eISTlCIY4VjAc7iMtyTtHrnvQWB1L1/a2Moik8x38vzW8qPeEjzjc2Ow+9ZeoeubWzERkLv5y+YoiQuRGMZkIHZOe9QbXHktZtUgWCaWe7itobQrGzq0YjMZBcfKu0li2SO4PpWPVbKa1uJ4Viklmm063tLVlQmPsVmJbGFA4PJHHvUEl8NutzdxxR3JPxMkck2dgVPLWQqOfcCtfqDqIX3+FtZSyIkuoYLAshdIVZnBGfmU49eDUM1mxnh0nTbiFTDcKslk6OpVmW4JXGG5zuHH+on0qb6xpUVo2iwqZQYJSqeXAZVbMYSQudw2A7s559eODVFhinSFOgKCKKM0ABSK080ZoFtoK16ooFtpBa9UUCIo20ZozQG2kVr1RQeaeKRrDbXayDKEEZIyDkZHcVBm20FaeaM1QYo20UUBtpEV6ooOB1L04t41qzPt+GuEnA25DFQQAeRjvnP2ruCvVY5SccDJqW4GjDJFe60FJHzDlm4xz6f8YNby1n5+n0th0UUVqgFFAp0CFOvDyAAk9gMmmGqbNweqRozSLVQia1dR1OGBd80iRr7uwA/r3qv/EnxSSwbyYFWWfHzAn5Y/bOO5+1UpNq7ajP5mo3JEa5PAyffaq9gT70Fza/4w2a/JBIzMSRuVRtGPznOajVr44yIxEkKzJ6Mp2MPtjsfzVfXcsTgp8P5Khdyg8SbfRgW+on1HauzoXTFpcvbRo7Bpy6uXIwmFGCv+Zue1BMup/FqKQ7YVd48KcBipZiOxwM7RzketbfS/jJbAbLhTGq52kL+wCgcCqy1/RRbNvhViIrhoyzNnIDbQCAOM4rpv0nHLbzzIjh1HmFefpbOCo7gKcgqfTFBfeh9Y2d2F8mdCx/kLBX/GD613w1fLWh9PqNkzFpFCNvQL88ZP0suD8w+45HrVj6N1u9mII28ye2ZSWlY5aNVAyS3qNx7Efgmgt+itayvkmRZI2DIwyCDkH9q2BQOiiigK8sK9UUs0aq2mAoBPy4/XHatkU6K554nP8Ai6KKKK6QCg0Cig05hzhj8p5xxxjn9qduDk4Pyrx6c8fiszxAkEjtnH6044gM4HevPPO/Wrr3UA8W+svgbfy48m4nBWPHdfQt/Wp3O4AJJwACSfYDv/Sqc6GX/FdauL9iPLtiEjHfP1BT+wJ/WvQiobrQ7g3IgdSZ3wxzyeRklvbjmpH4adHi5llnmI+GtPmkxzuK5YKPsdtWHqOh/BHUrtz5k0+IYuTgNPkKAfwwH6VJ7XpYWmnRWyglUxJMQQCSg3kH3BIx+tB8/wDUYuLu+bcmZJBuWMHOxMEqvbjaK7vTtv8AASvJO2TF5Tof5TlGcj7H5V5qTeDVmbu61C8PLY2oSMDMobdn24Ar34saIXe1t0GGkcDdjv5cew/n6qCQR6dFcLLLIURJJI3cAd98JcD7Hcc5rFpci20tqwYybgeSDl0lwHzjjCEA88nNdfprTkutNmiGDvXYCpP1Im3v6HI9K1GtPk03JKqWjUr2G9QA+T92Xt+aDLeaQ0FxtRFG3dJaOB6YzLCwA4BHY/f7Vq6p0tDfWbywh4iSWaMnhW/mA+2fTscVP9YX+ETjOMMRznCnJ7djWAOPMSUH+HMoDA9s/wAn68kUFCdEdXzaNOsM3z20gViAfoDfzrx+4r6PgmDAMOxAI/B5FfOvjhpC288YRcI+9x9ixyyj2UHnH3qxfAfVHn08h2LeVIUUnvjAIH4FBZVFAooCiilQOiiigKKKKAop0UCooooIl4p6ubXTbiRfqKiMfmQ7R/eoD4IS5SCFDjAnmlx3YhwsYP2wxNSLx5gdtNYqcIjozc9/m4quvATVFS/aN+8sOxMD1U5oL31vSRcrGpOAk0cvbOfLbditbrY/9yn74Mb5x3Hyk/pXTvpWGzb3aRQfwe9R7Ur031lJ5KuN0nlHcuCV3hHI9xjNBHvAGyCadvxgyysTx/l+Uf0rb8QUzqWkev8AEn/9KpXoej/DIY0IVPMLKAOy8/LUE6h1MSy6Tc7gR8XLD27Fscfn5aDs9CTi1093dCqrNL8o5/8AqkAjPvnNLTbcC5ns84Mdwl2hIzlZGYsoz7Ef/lS6Lk82K9tSTvinkTk5yMnac/etHrK4NrHZakGybYiGfHJdJCqv27kFf60Eyvr4xXMKMMpOGUHjCuo3c/6hx+lV51VrXwtxPZoW3S4kXPZD9akZ+4xge9d/r+4M9lHNbuoTKyhnbaPkw68+57VCPFLdJLZXiqFE9vt3buUZgpzj2HNBg8Z9TM8MDEBS0SttxnByQ2D2rc/7N11xdxZ9Y3x+hBqG6/cGXRbKRiGcT3CEnvjIx/eph/2dbLBuZfQqij3PJP7UF40UCigKKKKAooooCiisUsoH6/auerk0Zc061IJj2buTxx+tbQqcdzqfhcwGig0V2iN+Iun/ABGnXUfqYmI/8vP+1fLvR+q/C3lvOSdscgLY747H+hr7BuIwwKtyGBBHuCMGvm/qbwwuYZ0W3iLiZ5AvICptbK5P3X+1BaGvdWQPeWYicMPKuHwODnYu3v6962fD7UMaa7nJaMylhncMj58Aj05qmOoPirW5t/i4vLlRMI5xg8EE5GQR9qmw1D/CEjjVMJdWrOMNhA+G3cHjPKmgtm+1DA2p8zPE7qR2O0Z/3r5+h1I/4NDKPmeDUPNcdtuckYz9wa72k9e5sbX5lEqRTwycn5VUR7SfyDUe6F6da+tLyIZ2vNEYmHI3r5m4H9CO/wCaCTL1WljrErb2ENyLd9vuZBkt/WpXr1sBPNZttMF/G7w5+lJwMsM/9eQR/pNQDQenWvHWO6QuvwkyRuRtIkiIG38jGKlOvadLHYQeZuLxrA0UvYoQOzDtlT6+oJoIq2qO+hXdnPu32rRbSVIyu/hefUHP6YroWYFzar5mPLtbaMSEjjLnIBz34X+tQPW9buWNwlwm2SdhvPI5TGAFrdh1uSPTplYY89o0UEbsiEMGP6EgfrQZJIvjLGeRtsMNtLI+QCQ0kiqoQe2dv9auvwp6Z+CskDEs8oWRs/y5HYfaqe8KdDa+lWLD+QkgmuDk7DtOYkx+ec19KxqAAAMADGKD3RRRQBrEkwLFfVcZ/XOP7VkbtXPiHzD5juyc/cDH/t/8NY+nd5skWR0RRSFOtkFYLpCykD1rPRU6mzBqxxndk4PHftjn/f8A/mtoUUVOeflbQaKDSrpDridUaYk0eZCQqckgkHHr25z7GuzmuR1Dr9vaIXuZFRcHgkZb04Hc0Fdy2H+LebaSswFqBJFIwy5WTIAJ9cbO/rmu51TYw3dsIHtZZFiQhHVCNrBMDGe4rQ6F1YTXYltzm1kV4sMMOhiYle31KQ3HtU813f8ADyeU219jYOCccd/zQfPXX2iMXs2tgzSPbRxyjGwhxwFw2Dk+oq7eiukksbSOAElgRI5z3fjI/HpVT6nq99YOkLbruQuwTzYcqUP0sjrySw7+1WJ0jeXcy+S38EINyyKfOUkYDxknHIyPX39qDZvOmXimMlvkbpDMqnkLL/P/AOVwf3Ga7+p3UBi2XTxxiRcMjyKOGHI571Deq+sZrWKaMRzSyxkAzInlx4P3+bhfU1CrDrGZrgoltb3CxIHZwWdgMZOGfux9vWg7T+FdrcPk3rNK5YgblYlfQdsnAxzXqfQ4NPunmeJ5PhokW1iLf+K5UmVsEcAcCrN0dlkjjl8oI7KDgoAy5AyO2RVc9V9UWsd8s9zlvKcwwqvZFOPNdwe+eMD7UE36OkklQzyRCFpgpMYXGCB3P3/4qSitPT75Jo0kibcjjKsO2K280DooooEaxLAoxgdiT+/es1FS8ygFFFFUFFFBoCvJNehXH16+ZAscX/iykqh9FAGWb74HOPU4oFqGtFD5cSedNydgbAH+pudtY5YbyRVIkihJGSAhlwf9RIB/auhplgsKBFH5OOWPqx9ya3AKCDa10tqNwu0amYx/0WwB/cPmqy688PtS3NPM3xYjiADr8r4XsdvP9+a+h8V520FMeAlxJKZhLIW8kZWMn5lLkhyR3AOBVzNXI1fpyC4IZ0wwI+ZDsJHsSO4rVfo+34MfmRn3SRskeoOfQ0GPUdPhQl5rmTbknZ5mBye2B6emKLHqm3GyMo8OfpV02jHp296warZ+TLH5ZRdw2qBEWlGO+H3cZ9zWyrXEa5jskLYH1TjcfydhoPfxltc4CSDKs/I4x6MDnuD7euK19M6WWJ1ZWjKA7iqwKoJH0klTgkelYZNJnvGD3EEcJAAGZPN9csQNgwSOMkmurc9NQORkEKO6K5VTjtkD/ag67yAcnge54FUJq2nXutTNHDGkcNvNIgcDCNlzuY+549KupOnbcDHlgj2JLf3NdKKBVACqAB2AGAP0oK06O8NrqxYEak+0AgRrF8gz34ZiKmk+nXBHy3ZBx3MKEH9M126KCPTahcW4XzYxNGAd8kQKsuP/ALZzn9CMfeuxbXSyAMhDKeQQc8VsYqOXarZTeaoxFOypIOwV84RgPTJOD+lBIxTpKaZoCilmnQFFFFAVyBIfjHDAYEKmM+vLHzMfstdeuL1NpJnQGNtkyHdE/s3Bwf8ApOACKDsqadcDp/X/ADT5Uy+VcL9UZPfHG5D/ADL9xXcD0HuivO6jdQM15JFcjqbqCOziZ5GUHa5QMcBioztz6ZqDTeI9xJLDJbWU722zM+Yznn1Q+uOfzQS7qKzSWRP+8vC6DJ2AHIzkZyOMf71qpZQtw15OSnc72Xv+OK4lh1va3kxa3efKnMkPw7MzFeFPH0jvwa6upauZOGuIreM8AXEOCT9g5Hag0YVjldltfi5WQ48wzOsYPv8AMfnGe/FTjzdirvIydoJ7AseOM+5qubvxDs4ZERLx5JFIDgLmMgcHAHGfwawaf4gRXN2WuSsEMLHyoXBMkj+jkY4wOwoLXWnUH0nxNsZZXiaXy2ViB5ilQRxzk1L7O+SVd0bK6+6kEf0oNmivO6lvoPRrkdSXiRxHcNxchEXvlicDj7dz7Vr6l1NGr+VCGnn7eXHztPpvbsg/NLRNHkDeddOJZz9OBhIgf5UGe/u3rig70fYfgViuJRgjIyeO/PPFZgK15MKwPAzkn9Kz9Nz8LHu3mBAyRu7H8jvWetaLBYn2PH7VsinndhRRRRWiCvLtivRrQl5YhmJ9RgDjuB+2O9Z+np8RZNedT0aG42+agYoSUbsyk9yCORXKven7jB+HvZU9ldVkH7kbv613rRiVBJznkdu36Vs11z19TUqFNpGq7NovLfOT83kNk/pnFYI+j76TBudTl49IEWNT++TU8oxXQidv4f2YcSSoZ5BjDTMXIx6gHjNSgRADA4HtWSig5L9O2+52ESqz43snys2PcikenYCRuUuF+kOxZV/ANdeig0E0mENvESBj6hBn+1bJtlzkqpP+kf8AFZqKDk6n05a3OPPgjkx23KDXGh8O7KNmaBXgLDB8qRlH7A4qX0UEPXpO5Qgx6nc8ejiNh/8ArWzb9LuTm4vJ5RjG0ERr9/oAJz9zUnooOdpOiwWylbeNYwTk7RjP5PrW+Fr1RQeQKxtECQfbOP1x/wAVmoqWaMSRAEn1OP6Z/wCayCnilSSQFOlTqhYrHIQoJJAAGSTwAB3JPtWWtHWtPFxBLCxKiWN0JHcblIzUsGO91e3gi86SaNITjDlhsO7tg+ua3o5AwBBBBAIIOQQexB9qrPUNGivNThsXXNpp9oG8v+UvJhEJAxnCj+/ua6svnaRp9tBG0chQiNp528qGJRlizDJJ/wAoUZNUTrNG6q50jxBkuItMKRJ5t7LIjjJ2qsI/isv37Yz+KJfEgxreuYg6xXi2dsqttMsu35gzNwoB9fbNBY2aM1XsnWV5ax3bX1um6IQeQsPmbZZJt4ESsw+cghclRxmup4f9Rz3q3HnrEGhm8vfCxaNjsVmAJ7lScE9qCTX16kKNJK6oijLMxAAH5NebTUI5YxLHIjxsNwdWBUj3z7VBfEG4Sa/srWZlFrGst5cbvpZYhhA3P0g5JBznj2qP6yIotLa3sblJU1DUfKVoxhYhPJkxgZPAXj0oLU0vWre5UtbzRygdyjhsd8ZweOx7+1edJ163ugxt545dpw2xwxH5HeoDd6PDp2raQlmgTzY7mKXHd0RI2Ut7ndnk1EundH8vSRq8B8q7hlmlJXhZY/Mw0TDttIHHtQX4zVz9I123ulLW00coXvsYHH5HpWxaXIkjSQfS6K4/DKG/3qjOntH+H0iLVoP4d3C8kjkHCzRGX5o3Htjt7YoL8zRmq86g6yu/OkSwihZLe1W5naYkfWpZEG099qmufrfijJEV8uAOZrFLiJBuLB2OWDEcbFUFuw7UFnPcoGVCyh2BKqWG5gMZIHcgZH71lBqF28bXKQarBGrXJtAiRu+2Mb2DMd2CfQiud4K3d1LYgzgGIlzHIZWeR8yPuDbuwXgDmgsailToCiiigVOlToCkadFBBNc0K+ivZbvT/Jc3EKxSLMzLsKElXUgc/iuPL4d3MSWKwPBN8OkoZbhWMfmytvMwUZ3HPGD9j6nFpYp4oKl0/wAPL6G2sVhlgS4tHuhuIZl8ucgbxx9YCg4+/etnTOhrm2sZ7VUtrhTdmRFuMkSxFVxuK/RJuGd3Pb9atDFLFBUEnhteS2BhldPkuEmhtjLI8aoqMjReafmAIbjGcY+9TPojQ7mBne4McalESK0gz5EKqSScn6nYnk4HbufSW4ooIT1f07cteQ3tmsMjpC8EkU5IRkYggggHsfT8Vwk8PLhrCaF3iS6+Na8ikQHy9+QRx3Udxj0471aeKMUEC6b6avHvDfak0XmrEYoYoclEB5ZiT6muJoPh3em1isryeJLON2Zo4QxkmG/cFZzgKp+3P96tjFGKDE8eVKjjII/HGKq7QfD29e2gtL6aJbSFtzQwgl5iGyA7nAC5weB6frVrYoIoK46g6RvGnvBatCsOoLEs0jlvMhCKUOxV+rKnjkc1mm6Hdbi5kiCbf8OW0ttx5DbWVs8ccY59cmp9GwPIOfxXvFQcbpjSjbWUFuxGYoVQkdshcHH61o+HWhy2VjFbz7d8ZcZQ5UguSp/JGKk+KMVQU6KKAooooFTpU6AooooCsF7Lsjdv8qs37An/AGrPWvfw743T/MjL+6kVKKC8Peup7GG4W43TS3ISa0UkkySyOUYfgsQSPsfepN4bahcW8OpT3Xm3Nx8YsJjQli0qgLhfRRlwCewCj2ru+H/R4W1sHvICl1Z+aEywJAZj32kgjHI9s1HZOltQWG7RYWaOXVLiaWJZhE9xA6rsAcZwpb6hjOP1q6NjrLqU32mSpj4aYXsNs+2YOqkyKdwkAXKlTnsOxqYaN1klybmVY2WygBxdu2ElK/XsUjJQD+b1PFV0vQN01tLC9oscbapBKYo5QR8Ps2PtbIJ2g9yAScnFSG/6Y1E2Fzp26OSIRgW0+7Y5VSMROuMZx/MPbtzxB3ejutjfzSRm2eDESTRlnVi8bsVBZQP4ZOAQMng/apewB4P61XXh7odzBLlbdrWDb/GM8iTXNzJgBCWThUTnA47niu71ib6N4LiyXz1j3rLbbwnmBwNjBiDypHY9watER8OOpDbWNpEyvM099LbxjdyqhmLMc5yFHOPau5qHiGIvjT8PujtLi3ty/nACQynEh+n5SmRkZOc9xUetejr61t9MkhiSW5t5Ll5I2cKoa6AG7PqExzj0zWmvQt58BPaSI0jy6nHJJKGX+LE2zfIMnjBB478UHS6h6/iv9N1UQB08hVQOTxIsjFVdcds7G49iKlHSfUgmcW8EbSQ20SpLd7sRmVFUbFBH8Q8HJB4475qI9UdGXUi6uIYQFlNkluiso3pBkvjngcgc+xqT9M6Rd2DtbKqz2G12hJYLNF3PlEHhwScBsj71AeDsG3TInPeZ5Zj+Xcn+3H6VOKjPh7aNDZRRvbvbbSwETzCZlG44+cAftjipNVBRRRQFFFFAUUUUCp0qKB0Us0ZoHSIozRmgNtLbTzRmgW2ntozRmgNtGKM0ZoFto2080ZoFto2080ZoALTpZozQOilmjNA6KWaM0DopZ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8614" name="Picture 6" descr="http://godsmissionofhope.com/resources/God%20Don't%20make%20junk..jpg"/>
          <p:cNvPicPr>
            <a:picLocks noChangeAspect="1" noChangeArrowheads="1"/>
          </p:cNvPicPr>
          <p:nvPr/>
        </p:nvPicPr>
        <p:blipFill>
          <a:blip r:embed="rId2" cstate="print"/>
          <a:srcRect/>
          <a:stretch>
            <a:fillRect/>
          </a:stretch>
        </p:blipFill>
        <p:spPr bwMode="auto">
          <a:xfrm>
            <a:off x="2286000" y="228600"/>
            <a:ext cx="4419600" cy="589280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Continual Need for Reformation in the Church</a:t>
            </a:r>
            <a:endParaRPr lang="en-US" dirty="0"/>
          </a:p>
        </p:txBody>
      </p:sp>
      <p:sp>
        <p:nvSpPr>
          <p:cNvPr id="3" name="Content Placeholder 2"/>
          <p:cNvSpPr>
            <a:spLocks noGrp="1"/>
          </p:cNvSpPr>
          <p:nvPr>
            <p:ph idx="1"/>
          </p:nvPr>
        </p:nvSpPr>
        <p:spPr>
          <a:xfrm>
            <a:off x="457200" y="1600200"/>
            <a:ext cx="8001000" cy="4525963"/>
          </a:xfrm>
        </p:spPr>
        <p:txBody>
          <a:bodyPr/>
          <a:lstStyle/>
          <a:p>
            <a:r>
              <a:rPr lang="en-US" dirty="0" smtClean="0"/>
              <a:t>The church is formed by the Word</a:t>
            </a:r>
          </a:p>
          <a:p>
            <a:r>
              <a:rPr lang="en-US" dirty="0" smtClean="0"/>
              <a:t>The church is de-formed by the world</a:t>
            </a:r>
          </a:p>
          <a:p>
            <a:r>
              <a:rPr lang="en-US" dirty="0" smtClean="0"/>
              <a:t>The church must be continually re-formed by the Word of God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 vs. Self-Esteem?</a:t>
            </a:r>
            <a:endParaRPr lang="en-US" dirty="0"/>
          </a:p>
        </p:txBody>
      </p:sp>
      <p:sp>
        <p:nvSpPr>
          <p:cNvPr id="3" name="Content Placeholder 2"/>
          <p:cNvSpPr>
            <a:spLocks noGrp="1"/>
          </p:cNvSpPr>
          <p:nvPr>
            <p:ph idx="1"/>
          </p:nvPr>
        </p:nvSpPr>
        <p:spPr/>
        <p:txBody>
          <a:bodyPr/>
          <a:lstStyle/>
          <a:p>
            <a:r>
              <a:rPr lang="en-US" dirty="0" smtClean="0"/>
              <a:t>Christianity: </a:t>
            </a:r>
            <a:r>
              <a:rPr lang="en-US" i="1" dirty="0" smtClean="0"/>
              <a:t>“If anyone would come after me, let him deny himself and take up his cross and follow me.”</a:t>
            </a:r>
            <a:r>
              <a:rPr lang="en-US" dirty="0" smtClean="0"/>
              <a:t> Jesus </a:t>
            </a:r>
            <a:r>
              <a:rPr lang="en-US" sz="2000" dirty="0" smtClean="0"/>
              <a:t>(Mk. 8:34)</a:t>
            </a:r>
            <a:endParaRPr lang="en-US" dirty="0" smtClean="0"/>
          </a:p>
          <a:p>
            <a:r>
              <a:rPr lang="en-US" dirty="0" smtClean="0"/>
              <a:t>Vs.</a:t>
            </a:r>
          </a:p>
          <a:p>
            <a:r>
              <a:rPr lang="en-US" dirty="0" smtClean="0"/>
              <a:t>Self-esteem: “Self is the highest good. Self is all you really have, so you must prize self above all else.”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2849</TotalTime>
  <Words>2319</Words>
  <Application>Microsoft Office PowerPoint</Application>
  <PresentationFormat>On-screen Show (4:3)</PresentationFormat>
  <Paragraphs>214</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Technic</vt:lpstr>
      <vt:lpstr>Christianity VS. Self- Esteem</vt:lpstr>
      <vt:lpstr>Slide 2</vt:lpstr>
      <vt:lpstr>Slide 3</vt:lpstr>
      <vt:lpstr>Slide 4</vt:lpstr>
      <vt:lpstr>Slide 5</vt:lpstr>
      <vt:lpstr>Slide 6</vt:lpstr>
      <vt:lpstr>Slide 7</vt:lpstr>
      <vt:lpstr>The Continual Need for Reformation in the Church</vt:lpstr>
      <vt:lpstr>Christianity vs. Self-Esteem?</vt:lpstr>
      <vt:lpstr>Christianity vs. Self-Esteem?</vt:lpstr>
      <vt:lpstr>For further reading:</vt:lpstr>
      <vt:lpstr>Our Study Outline:</vt:lpstr>
      <vt:lpstr>I. The Biblical View of Humanity and Self-Worth</vt:lpstr>
      <vt:lpstr>II. The Reinvention of the Self</vt:lpstr>
      <vt:lpstr>Ludwig Feuerbach</vt:lpstr>
      <vt:lpstr>II. The Reinvention of the Self</vt:lpstr>
      <vt:lpstr>II. The Reinvention of the Self</vt:lpstr>
      <vt:lpstr>Carl Rogers</vt:lpstr>
      <vt:lpstr>II. The Reinvention of the Self</vt:lpstr>
      <vt:lpstr>II. The Reinvention of the Self</vt:lpstr>
      <vt:lpstr>II. The Reinvention of the Self</vt:lpstr>
      <vt:lpstr>Abraham Maslow</vt:lpstr>
      <vt:lpstr>II. The Reinvention of the Self</vt:lpstr>
      <vt:lpstr>Slide 24</vt:lpstr>
      <vt:lpstr>II. The Reinvention of the Self</vt:lpstr>
      <vt:lpstr>II. The Reinvention of the Self</vt:lpstr>
      <vt:lpstr>II. The Reinvention of the Self</vt:lpstr>
      <vt:lpstr>II. The Reinvention of the Self</vt:lpstr>
      <vt:lpstr>III. The Growth of Selfism</vt:lpstr>
      <vt:lpstr>Harry Emerson Fosdick</vt:lpstr>
      <vt:lpstr>III. The Growth of Selfism</vt:lpstr>
      <vt:lpstr>Norman Vincent Peale</vt:lpstr>
      <vt:lpstr>III. The Growth of Selfism</vt:lpstr>
      <vt:lpstr>Robert H. Schuller</vt:lpstr>
      <vt:lpstr>III. The Growth of Selfism</vt:lpstr>
      <vt:lpstr>III. The Growth of Selfism</vt:lpstr>
      <vt:lpstr>James C. Dobson</vt:lpstr>
      <vt:lpstr>III. The Growth of Selfism</vt:lpstr>
      <vt:lpstr>III. The Growth of Selfism</vt:lpstr>
      <vt:lpstr>Joel Osteen</vt:lpstr>
      <vt:lpstr>III. The Growth of Selfism</vt:lpstr>
      <vt:lpstr>Slide 42</vt:lpstr>
      <vt:lpstr>Slide 43</vt:lpstr>
      <vt:lpstr>Slide 44</vt:lpstr>
      <vt:lpstr>IV. The Fallout of Selfism</vt:lpstr>
      <vt:lpstr>IV. The Fallout of Selfism</vt:lpstr>
      <vt:lpstr>IV. The Fallout of Selfism</vt:lpstr>
      <vt:lpstr>IV. The Fallout of Selfism</vt:lpstr>
      <vt:lpstr>V. The Way Back</vt:lpstr>
      <vt:lpstr>V. The Way Back</vt:lpstr>
      <vt:lpstr>Slide 51</vt:lpstr>
      <vt:lpstr>V. The Way Back</vt:lpstr>
      <vt:lpstr>The Next Summer Seminar</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VS. Self- Esteem</dc:title>
  <dc:creator>Brian Janssen</dc:creator>
  <cp:lastModifiedBy>Brian</cp:lastModifiedBy>
  <cp:revision>63</cp:revision>
  <dcterms:created xsi:type="dcterms:W3CDTF">2013-01-08T20:35:30Z</dcterms:created>
  <dcterms:modified xsi:type="dcterms:W3CDTF">2014-07-15T19:28:28Z</dcterms:modified>
</cp:coreProperties>
</file>