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4" r:id="rId8"/>
    <p:sldId id="265" r:id="rId9"/>
    <p:sldId id="262" r:id="rId10"/>
    <p:sldId id="266" r:id="rId11"/>
    <p:sldId id="267" r:id="rId12"/>
    <p:sldId id="263"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4" r:id="rId29"/>
    <p:sldId id="283" r:id="rId30"/>
    <p:sldId id="285" r:id="rId31"/>
    <p:sldId id="286" r:id="rId32"/>
    <p:sldId id="287" r:id="rId33"/>
    <p:sldId id="288" r:id="rId34"/>
    <p:sldId id="294" r:id="rId35"/>
    <p:sldId id="289" r:id="rId36"/>
    <p:sldId id="297" r:id="rId37"/>
    <p:sldId id="290" r:id="rId38"/>
    <p:sldId id="296" r:id="rId39"/>
    <p:sldId id="293" r:id="rId40"/>
    <p:sldId id="292" r:id="rId41"/>
    <p:sldId id="295" r:id="rId42"/>
    <p:sldId id="298" r:id="rId43"/>
    <p:sldId id="299" r:id="rId44"/>
    <p:sldId id="300" r:id="rId45"/>
    <p:sldId id="301"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66" autoAdjust="0"/>
    <p:restoredTop sz="94660"/>
  </p:normalViewPr>
  <p:slideViewPr>
    <p:cSldViewPr>
      <p:cViewPr>
        <p:scale>
          <a:sx n="66" d="100"/>
          <a:sy n="66" d="100"/>
        </p:scale>
        <p:origin x="-82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73175"/>
            <a:ext cx="7772400" cy="1470025"/>
          </a:xfrm>
        </p:spPr>
        <p:txBody>
          <a:bodyPr>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3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3" name="Picture 3" descr="white rectangle.png"/>
          <p:cNvPicPr>
            <a:picLocks noChangeAspect="1"/>
          </p:cNvPicPr>
          <p:nvPr/>
        </p:nvPicPr>
        <p:blipFill>
          <a:blip r:embed="rId2" cstate="print"/>
          <a:srcRect b="10452"/>
          <a:stretch>
            <a:fillRect/>
          </a:stretch>
        </p:blipFill>
        <p:spPr bwMode="auto">
          <a:xfrm>
            <a:off x="0" y="1300163"/>
            <a:ext cx="9144000" cy="5557837"/>
          </a:xfrm>
          <a:prstGeom prst="rect">
            <a:avLst/>
          </a:prstGeom>
          <a:noFill/>
          <a:ln w="9525">
            <a:noFill/>
            <a:miter lim="800000"/>
            <a:headEnd/>
            <a:tailEnd/>
          </a:ln>
        </p:spPr>
      </p:pic>
      <p:sp>
        <p:nvSpPr>
          <p:cNvPr id="8" name="Content Placeholder 2"/>
          <p:cNvSpPr>
            <a:spLocks noGrp="1"/>
          </p:cNvSpPr>
          <p:nvPr>
            <p:ph idx="1"/>
          </p:nvPr>
        </p:nvSpPr>
        <p:spPr>
          <a:xfrm>
            <a:off x="457200" y="1600200"/>
            <a:ext cx="8229600" cy="452596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cstate="print">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590800"/>
            <a:ext cx="7772400" cy="1362075"/>
          </a:xfrm>
        </p:spPr>
        <p:txBody>
          <a:bodyPr anchor="t">
            <a:noAutofit/>
          </a:bodyPr>
          <a:lstStyle>
            <a:lvl1pPr algn="l">
              <a:defRPr sz="44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609600" y="4267200"/>
            <a:ext cx="7772400" cy="814387"/>
          </a:xfrm>
        </p:spPr>
        <p:txBody>
          <a:bodyPr anchor="b">
            <a:normAutofit/>
          </a:bodyPr>
          <a:lstStyle>
            <a:lvl1pPr marL="0" indent="0">
              <a:buNone/>
              <a:defRPr sz="32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lang="en-US" sz="4800" kern="1200" spc="-15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470025"/>
          </a:xfrm>
        </p:spPr>
        <p:txBody>
          <a:bodyPr>
            <a:normAutofit/>
          </a:bodyPr>
          <a:lstStyle/>
          <a:p>
            <a:r>
              <a:rPr lang="en-US" sz="8000" dirty="0" smtClean="0"/>
              <a:t>God’s Guidance</a:t>
            </a:r>
            <a:r>
              <a:rPr lang="en-US" sz="8000" dirty="0" smtClean="0"/>
              <a:t>:</a:t>
            </a:r>
            <a:endParaRPr lang="en-US" sz="8000" dirty="0"/>
          </a:p>
        </p:txBody>
      </p:sp>
      <p:sp>
        <p:nvSpPr>
          <p:cNvPr id="3" name="Subtitle 2"/>
          <p:cNvSpPr>
            <a:spLocks noGrp="1"/>
          </p:cNvSpPr>
          <p:nvPr>
            <p:ph type="subTitle" idx="1"/>
          </p:nvPr>
        </p:nvSpPr>
        <p:spPr/>
        <p:txBody>
          <a:bodyPr>
            <a:noAutofit/>
          </a:bodyPr>
          <a:lstStyle/>
          <a:p>
            <a:r>
              <a:rPr lang="en-US" sz="4400" dirty="0" smtClean="0"/>
              <a:t>Does God Require Me to Discern His Personal Will for My Life?</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Autofit/>
          </a:bodyPr>
          <a:lstStyle/>
          <a:p>
            <a:r>
              <a:rPr lang="en-US" sz="3600" b="1" dirty="0" smtClean="0"/>
              <a:t>1 Thessalonians 4:3: </a:t>
            </a:r>
            <a:endParaRPr lang="en-US" sz="3600" b="1" dirty="0" smtClean="0"/>
          </a:p>
          <a:p>
            <a:r>
              <a:rPr lang="en-US" sz="3600" dirty="0" smtClean="0"/>
              <a:t>“</a:t>
            </a:r>
            <a:r>
              <a:rPr lang="en-US" sz="3600" i="1" dirty="0" smtClean="0"/>
              <a:t>For this is the will of God….” </a:t>
            </a:r>
            <a:endParaRPr lang="en-US" sz="3600" i="1" dirty="0" smtClean="0"/>
          </a:p>
          <a:p>
            <a:endParaRPr lang="en-US" sz="3600" i="1"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Autofit/>
          </a:bodyPr>
          <a:lstStyle/>
          <a:p>
            <a:r>
              <a:rPr lang="en-US" sz="3600" b="1" dirty="0" smtClean="0"/>
              <a:t>1 Thessalonians 4:3: </a:t>
            </a:r>
            <a:endParaRPr lang="en-US" sz="3600" b="1" dirty="0" smtClean="0"/>
          </a:p>
          <a:p>
            <a:r>
              <a:rPr lang="en-US" sz="3600" dirty="0" smtClean="0"/>
              <a:t>“</a:t>
            </a:r>
            <a:r>
              <a:rPr lang="en-US" sz="3600" i="1" dirty="0" smtClean="0"/>
              <a:t>For </a:t>
            </a:r>
            <a:r>
              <a:rPr lang="en-US" sz="3600" i="1" dirty="0" smtClean="0"/>
              <a:t>this is the will of God… your sanctification: that you abstain from sexual immorality</a:t>
            </a:r>
            <a:r>
              <a:rPr lang="en-US" sz="3600" i="1" dirty="0" smtClean="0"/>
              <a:t>….”</a:t>
            </a:r>
          </a:p>
          <a:p>
            <a:r>
              <a:rPr lang="en-US" sz="3600" dirty="0" smtClean="0"/>
              <a:t>Decretive will?</a:t>
            </a:r>
          </a:p>
          <a:p>
            <a:r>
              <a:rPr lang="en-US" sz="3600" dirty="0" smtClean="0"/>
              <a:t>Preceptive will!</a:t>
            </a:r>
            <a:endParaRPr lang="en-US" sz="3600" dirty="0" smtClean="0"/>
          </a:p>
          <a:p>
            <a:endParaRPr lang="en-US" sz="3600"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295400"/>
          </a:xfrm>
        </p:spPr>
        <p:txBody>
          <a:bodyPr>
            <a:normAutofit/>
          </a:bodyPr>
          <a:lstStyle/>
          <a:p>
            <a:pPr algn="l"/>
            <a:r>
              <a:rPr lang="en-US" sz="4000" dirty="0" smtClean="0"/>
              <a:t>II. THE WILLS OF GOD.</a:t>
            </a:r>
            <a:endParaRPr lang="en-US" sz="4000" dirty="0"/>
          </a:p>
        </p:txBody>
      </p:sp>
      <p:sp>
        <p:nvSpPr>
          <p:cNvPr id="3" name="Subtitle 2"/>
          <p:cNvSpPr>
            <a:spLocks noGrp="1"/>
          </p:cNvSpPr>
          <p:nvPr>
            <p:ph type="subTitle" idx="1"/>
          </p:nvPr>
        </p:nvSpPr>
        <p:spPr>
          <a:xfrm>
            <a:off x="533400" y="1600200"/>
            <a:ext cx="8077200" cy="4648200"/>
          </a:xfrm>
        </p:spPr>
        <p:txBody>
          <a:bodyPr>
            <a:normAutofit/>
          </a:bodyPr>
          <a:lstStyle/>
          <a:p>
            <a:pPr marL="514350" indent="-514350" algn="l">
              <a:buAutoNum type="arabicPeriod"/>
            </a:pPr>
            <a:r>
              <a:rPr lang="en-US" dirty="0" smtClean="0"/>
              <a:t>God’s Decretive/Secret Will.</a:t>
            </a:r>
          </a:p>
          <a:p>
            <a:pPr marL="514350" indent="-514350" algn="l">
              <a:buAutoNum type="arabicPeriod"/>
            </a:pPr>
            <a:r>
              <a:rPr lang="en-US" dirty="0" smtClean="0"/>
              <a:t>God’s Preceptive/Revealed Will.</a:t>
            </a:r>
          </a:p>
          <a:p>
            <a:pPr marL="514350" indent="-514350" algn="l"/>
            <a:endParaRPr lang="en-US" i="1" dirty="0" smtClean="0"/>
          </a:p>
          <a:p>
            <a:pPr marL="514350" indent="-514350" algn="l"/>
            <a:r>
              <a:rPr lang="en-US" dirty="0" smtClean="0"/>
              <a:t>Deuteronomy 29:29: </a:t>
            </a:r>
            <a:r>
              <a:rPr lang="en-US" i="1" dirty="0" smtClean="0"/>
              <a:t>“The secret things belong to the LORD our God, but the things that are revealed belong to us and to our children forever, that we may do all the words of this law.”</a:t>
            </a:r>
            <a:endParaRPr lang="en-US" dirty="0" smtClean="0"/>
          </a:p>
          <a:p>
            <a:pPr marL="514350" indent="-514350" algn="l"/>
            <a:endParaRPr lang="en-US"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295400"/>
          </a:xfrm>
        </p:spPr>
        <p:txBody>
          <a:bodyPr>
            <a:normAutofit/>
          </a:bodyPr>
          <a:lstStyle/>
          <a:p>
            <a:pPr algn="l"/>
            <a:r>
              <a:rPr lang="en-US" sz="4000" dirty="0" smtClean="0"/>
              <a:t>III. GOD’S </a:t>
            </a:r>
            <a:r>
              <a:rPr lang="en-US" sz="4000" b="1" i="1" dirty="0" smtClean="0"/>
              <a:t>INDIVIDUAL</a:t>
            </a:r>
            <a:r>
              <a:rPr lang="en-US" sz="4000" dirty="0" smtClean="0"/>
              <a:t> WILL?</a:t>
            </a:r>
            <a:endParaRPr lang="en-US" sz="4000" dirty="0"/>
          </a:p>
        </p:txBody>
      </p:sp>
      <p:sp>
        <p:nvSpPr>
          <p:cNvPr id="3" name="Subtitle 2"/>
          <p:cNvSpPr>
            <a:spLocks noGrp="1"/>
          </p:cNvSpPr>
          <p:nvPr>
            <p:ph type="subTitle" idx="1"/>
          </p:nvPr>
        </p:nvSpPr>
        <p:spPr>
          <a:xfrm>
            <a:off x="533400" y="1600200"/>
            <a:ext cx="8077200" cy="4648200"/>
          </a:xfrm>
        </p:spPr>
        <p:txBody>
          <a:bodyPr>
            <a:normAutofit/>
          </a:bodyPr>
          <a:lstStyle/>
          <a:p>
            <a:pPr marL="514350" indent="-514350" algn="l">
              <a:buAutoNum type="arabicPeriod"/>
            </a:pPr>
            <a:r>
              <a:rPr lang="en-US" dirty="0" smtClean="0"/>
              <a:t>“What”: To what extent must I “discern” God’s individual will for my life?</a:t>
            </a:r>
          </a:p>
          <a:p>
            <a:pPr marL="971550" lvl="1" indent="-514350" algn="l"/>
            <a:r>
              <a:rPr lang="en-US" dirty="0" smtClean="0">
                <a:solidFill>
                  <a:schemeClr val="bg1"/>
                </a:solidFill>
              </a:rPr>
              <a:t>	Family/Work/Location, but…</a:t>
            </a:r>
          </a:p>
          <a:p>
            <a:pPr marL="971550" lvl="1" indent="-514350" algn="l"/>
            <a:r>
              <a:rPr lang="en-US" dirty="0" smtClean="0">
                <a:solidFill>
                  <a:schemeClr val="bg1"/>
                </a:solidFill>
              </a:rPr>
              <a:t>	What about the countless other decisions of life?</a:t>
            </a:r>
          </a:p>
          <a:p>
            <a:pPr marL="514350" indent="-514350" algn="l">
              <a:buAutoNum type="arabicPeriod"/>
            </a:pPr>
            <a:r>
              <a:rPr lang="en-US" dirty="0" smtClean="0"/>
              <a:t>“How”: How exactly does God tell us his individual will for our lives?</a:t>
            </a:r>
            <a:r>
              <a:rPr lang="en-US" dirty="0" smtClean="0"/>
              <a:t>	</a:t>
            </a:r>
            <a:endParaRPr lang="en-US" dirty="0" smtClean="0"/>
          </a:p>
          <a:p>
            <a:pPr marL="514350" indent="-514350" algn="l"/>
            <a:endParaRPr lang="en-US"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295400"/>
          </a:xfrm>
        </p:spPr>
        <p:txBody>
          <a:bodyPr>
            <a:normAutofit/>
          </a:bodyPr>
          <a:lstStyle/>
          <a:p>
            <a:pPr algn="l"/>
            <a:r>
              <a:rPr lang="en-US" sz="3400" dirty="0" smtClean="0"/>
              <a:t>“Signposts” for Discerning God’s Individual Will? </a:t>
            </a:r>
            <a:endParaRPr lang="en-US" sz="3400" dirty="0"/>
          </a:p>
        </p:txBody>
      </p:sp>
      <p:sp>
        <p:nvSpPr>
          <p:cNvPr id="3" name="Subtitle 2"/>
          <p:cNvSpPr>
            <a:spLocks noGrp="1"/>
          </p:cNvSpPr>
          <p:nvPr>
            <p:ph type="subTitle" idx="1"/>
          </p:nvPr>
        </p:nvSpPr>
        <p:spPr>
          <a:xfrm>
            <a:off x="533400" y="1600200"/>
            <a:ext cx="8077200" cy="4648200"/>
          </a:xfrm>
        </p:spPr>
        <p:txBody>
          <a:bodyPr>
            <a:normAutofit/>
          </a:bodyPr>
          <a:lstStyle/>
          <a:p>
            <a:pPr marL="514350" indent="-514350" algn="l">
              <a:buAutoNum type="arabicPeriod"/>
            </a:pPr>
            <a:r>
              <a:rPr lang="en-US" dirty="0" smtClean="0"/>
              <a:t>God’s Word                                                                     (But how do we rightly use God’s Word?)</a:t>
            </a:r>
          </a:p>
          <a:p>
            <a:pPr marL="514350" indent="-514350" algn="l">
              <a:buAutoNum type="arabicPeriod"/>
            </a:pPr>
            <a:r>
              <a:rPr lang="en-US" dirty="0" smtClean="0"/>
              <a:t>God’s Works in Providence                                     (Open and closed doors?)</a:t>
            </a:r>
          </a:p>
          <a:p>
            <a:pPr marL="514350" indent="-514350" algn="l">
              <a:buAutoNum type="arabicPeriod"/>
            </a:pPr>
            <a:r>
              <a:rPr lang="en-US" dirty="0" smtClean="0"/>
              <a:t>God’s Inward Witness through the Holy Spirit                                                                (Nudges, feelings, impressions?)</a:t>
            </a:r>
          </a:p>
          <a:p>
            <a:pPr marL="514350" indent="-514350" algn="l">
              <a:buAutoNum type="arabicPeriod"/>
            </a:pPr>
            <a:r>
              <a:rPr lang="en-US" dirty="0" smtClean="0"/>
              <a:t>Do the Signposts Line Up?</a:t>
            </a:r>
          </a:p>
          <a:p>
            <a:pPr marL="514350" indent="-514350" algn="l">
              <a:buAutoNum type="arabicPeriod"/>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295400"/>
          </a:xfrm>
        </p:spPr>
        <p:txBody>
          <a:bodyPr>
            <a:normAutofit fontScale="90000"/>
          </a:bodyPr>
          <a:lstStyle/>
          <a:p>
            <a:pPr algn="l"/>
            <a:r>
              <a:rPr lang="en-US" sz="4000" dirty="0" smtClean="0"/>
              <a:t>IV. THE ORIGIN OF THE </a:t>
            </a:r>
            <a:r>
              <a:rPr lang="en-US" sz="4000" b="1" i="1" dirty="0" smtClean="0"/>
              <a:t>INDIVIDUAL</a:t>
            </a:r>
            <a:r>
              <a:rPr lang="en-US" sz="4000" dirty="0" smtClean="0"/>
              <a:t> WILL.</a:t>
            </a:r>
            <a:endParaRPr lang="en-US" sz="4000" dirty="0"/>
          </a:p>
        </p:txBody>
      </p:sp>
      <p:sp>
        <p:nvSpPr>
          <p:cNvPr id="3" name="Subtitle 2"/>
          <p:cNvSpPr>
            <a:spLocks noGrp="1"/>
          </p:cNvSpPr>
          <p:nvPr>
            <p:ph type="subTitle" idx="1"/>
          </p:nvPr>
        </p:nvSpPr>
        <p:spPr>
          <a:xfrm>
            <a:off x="533400" y="1600200"/>
            <a:ext cx="8077200" cy="4648200"/>
          </a:xfrm>
        </p:spPr>
        <p:txBody>
          <a:bodyPr>
            <a:normAutofit/>
          </a:bodyPr>
          <a:lstStyle/>
          <a:p>
            <a:pPr marL="514350" indent="-514350" algn="l">
              <a:buAutoNum type="arabicPeriod"/>
            </a:pPr>
            <a:r>
              <a:rPr lang="en-US" dirty="0" smtClean="0"/>
              <a:t>A pure “phantom” nowhere taught in Scripture.</a:t>
            </a:r>
          </a:p>
          <a:p>
            <a:pPr marL="514350" indent="-514350" algn="l">
              <a:buAutoNum type="arabicPeriod"/>
            </a:pPr>
            <a:r>
              <a:rPr lang="en-US" dirty="0" smtClean="0"/>
              <a:t>Only about 150 years old in the church. </a:t>
            </a:r>
          </a:p>
          <a:p>
            <a:pPr marL="971550" lvl="1" indent="-514350" algn="l"/>
            <a:r>
              <a:rPr lang="en-US" dirty="0" smtClean="0">
                <a:solidFill>
                  <a:schemeClr val="bg1"/>
                </a:solidFill>
              </a:rPr>
              <a:t>	</a:t>
            </a:r>
            <a:endParaRPr lang="en-US"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Autofit/>
          </a:bodyPr>
          <a:lstStyle/>
          <a:p>
            <a:r>
              <a:rPr lang="en-US" sz="3600" dirty="0" smtClean="0"/>
              <a:t>Bruce </a:t>
            </a:r>
            <a:r>
              <a:rPr lang="en-US" sz="3600" dirty="0" err="1" smtClean="0"/>
              <a:t>Waltke</a:t>
            </a:r>
            <a:r>
              <a:rPr lang="en-US" sz="3600" dirty="0" smtClean="0"/>
              <a:t> </a:t>
            </a:r>
            <a:r>
              <a:rPr lang="en-US" sz="3600" dirty="0" smtClean="0"/>
              <a:t>“faulty </a:t>
            </a:r>
            <a:r>
              <a:rPr lang="en-US" sz="3600" dirty="0" smtClean="0"/>
              <a:t>logic</a:t>
            </a:r>
            <a:r>
              <a:rPr lang="en-US" sz="3600" dirty="0" smtClean="0"/>
              <a:t>.”</a:t>
            </a:r>
          </a:p>
          <a:p>
            <a:r>
              <a:rPr lang="en-US" dirty="0" smtClean="0"/>
              <a:t> </a:t>
            </a:r>
            <a:r>
              <a:rPr lang="en-US" dirty="0" smtClean="0"/>
              <a:t>“Their thinking goes like this: ‘God has a plan, and therefore He intends that I find it.” That is a non sequitur, a conclusion that cannot follow from the premise. Simply because God has a plan does not mean that He necessarily has any intention of sharing it with you: as a matter of fact the message of Job is in part that the Lord in his sovereignty may allow terrible things to happen to you and you may never know why</a:t>
            </a:r>
            <a:r>
              <a:rPr lang="en-US" dirty="0" smtClean="0"/>
              <a:t>.”(p. 15</a:t>
            </a:r>
            <a:r>
              <a:rPr lang="en-US" dirty="0" smtClean="0"/>
              <a:t>)</a:t>
            </a:r>
            <a:endParaRPr lang="en-US" i="1"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295400"/>
          </a:xfrm>
        </p:spPr>
        <p:txBody>
          <a:bodyPr>
            <a:normAutofit fontScale="90000"/>
          </a:bodyPr>
          <a:lstStyle/>
          <a:p>
            <a:pPr algn="l"/>
            <a:r>
              <a:rPr lang="en-US" sz="4000" dirty="0" smtClean="0"/>
              <a:t>IV. THE ORIGIN OF THE </a:t>
            </a:r>
            <a:r>
              <a:rPr lang="en-US" sz="4000" b="1" i="1" dirty="0" smtClean="0"/>
              <a:t>INDIVIDUAL</a:t>
            </a:r>
            <a:r>
              <a:rPr lang="en-US" sz="4000" dirty="0" smtClean="0"/>
              <a:t> WILL.</a:t>
            </a:r>
            <a:endParaRPr lang="en-US" sz="4000" dirty="0"/>
          </a:p>
        </p:txBody>
      </p:sp>
      <p:sp>
        <p:nvSpPr>
          <p:cNvPr id="3" name="Subtitle 2"/>
          <p:cNvSpPr>
            <a:spLocks noGrp="1"/>
          </p:cNvSpPr>
          <p:nvPr>
            <p:ph type="subTitle" idx="1"/>
          </p:nvPr>
        </p:nvSpPr>
        <p:spPr>
          <a:xfrm>
            <a:off x="533400" y="1600200"/>
            <a:ext cx="8077200" cy="4648200"/>
          </a:xfrm>
        </p:spPr>
        <p:txBody>
          <a:bodyPr>
            <a:normAutofit/>
          </a:bodyPr>
          <a:lstStyle/>
          <a:p>
            <a:pPr marL="514350" indent="-514350" algn="l">
              <a:buAutoNum type="arabicPeriod"/>
            </a:pPr>
            <a:r>
              <a:rPr lang="en-US" dirty="0" smtClean="0"/>
              <a:t>A pure “phantom” nowhere taught in Scripture.</a:t>
            </a:r>
          </a:p>
          <a:p>
            <a:pPr marL="514350" indent="-514350" algn="l">
              <a:buAutoNum type="arabicPeriod"/>
            </a:pPr>
            <a:r>
              <a:rPr lang="en-US" dirty="0" smtClean="0"/>
              <a:t>Only about 150 years old in the church.</a:t>
            </a:r>
          </a:p>
          <a:p>
            <a:pPr marL="514350" indent="-514350" algn="l">
              <a:buAutoNum type="arabicPeriod"/>
            </a:pPr>
            <a:r>
              <a:rPr lang="en-US" dirty="0" smtClean="0"/>
              <a:t> Specific biblical guidance was rare: only a few instances in Acts—Usually the apostles decided on “what seemed best.”</a:t>
            </a:r>
          </a:p>
          <a:p>
            <a:pPr marL="514350" indent="-514350" algn="l">
              <a:buAutoNum type="arabicPeriod"/>
            </a:pPr>
            <a:r>
              <a:rPr lang="en-US" dirty="0" smtClean="0">
                <a:solidFill>
                  <a:schemeClr val="bg1"/>
                </a:solidFill>
              </a:rPr>
              <a:t>No command in Scripture to seek inward impressions, nudges, or feelings.	</a:t>
            </a:r>
            <a:endParaRPr lang="en-US"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Autofit/>
          </a:bodyPr>
          <a:lstStyle/>
          <a:p>
            <a:r>
              <a:rPr lang="en-US" b="1" dirty="0" smtClean="0"/>
              <a:t>What about the “</a:t>
            </a:r>
            <a:r>
              <a:rPr lang="en-US" b="1" i="1" dirty="0" smtClean="0"/>
              <a:t>witness of the Holy Spirit</a:t>
            </a:r>
            <a:r>
              <a:rPr lang="en-US" b="1" dirty="0" smtClean="0"/>
              <a:t>”?</a:t>
            </a:r>
          </a:p>
          <a:p>
            <a:r>
              <a:rPr lang="en-US" dirty="0" smtClean="0"/>
              <a:t> Romans 8:15-17:</a:t>
            </a:r>
          </a:p>
          <a:p>
            <a:r>
              <a:rPr lang="en-US" dirty="0" smtClean="0"/>
              <a:t>      “</a:t>
            </a:r>
            <a:r>
              <a:rPr lang="en-US" i="1" baseline="30000" dirty="0" smtClean="0"/>
              <a:t>15</a:t>
            </a:r>
            <a:r>
              <a:rPr lang="en-US" i="1" dirty="0" smtClean="0"/>
              <a:t>For </a:t>
            </a:r>
            <a:r>
              <a:rPr lang="en-US" i="1" dirty="0" smtClean="0"/>
              <a:t>you did not receive the spirit of slavery to fall back into fear, but you have received the Spirit of adoption as sons, by whom we cry, “Abba! Father!” </a:t>
            </a:r>
            <a:r>
              <a:rPr lang="en-US" i="1" baseline="30000" dirty="0" smtClean="0"/>
              <a:t>16</a:t>
            </a:r>
            <a:r>
              <a:rPr lang="en-US" i="1" dirty="0" smtClean="0"/>
              <a:t>The Spirit himself bears witness with our spirit that we are children of God, </a:t>
            </a:r>
            <a:r>
              <a:rPr lang="en-US" i="1" baseline="30000" dirty="0" smtClean="0"/>
              <a:t>17</a:t>
            </a:r>
            <a:r>
              <a:rPr lang="en-US" i="1" dirty="0" smtClean="0"/>
              <a:t>and if children, then heirs—heirs of God and fellow heirs with Christ, provided we suffer with him in order that we may also be glorified with him</a:t>
            </a:r>
            <a:r>
              <a:rPr lang="en-US" i="1" dirty="0" smtClean="0"/>
              <a:t>.”</a:t>
            </a:r>
            <a:endParaRPr lang="en-US"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Autofit/>
          </a:bodyPr>
          <a:lstStyle/>
          <a:p>
            <a:r>
              <a:rPr lang="en-US" b="1" dirty="0" smtClean="0"/>
              <a:t>Other misquoted texts</a:t>
            </a:r>
          </a:p>
          <a:p>
            <a:r>
              <a:rPr lang="en-US" dirty="0" smtClean="0"/>
              <a:t> Colossians 1:9:</a:t>
            </a:r>
          </a:p>
          <a:p>
            <a:r>
              <a:rPr lang="en-US" dirty="0" smtClean="0"/>
              <a:t>“</a:t>
            </a:r>
            <a:r>
              <a:rPr lang="en-US" i="1" dirty="0" smtClean="0"/>
              <a:t>And </a:t>
            </a:r>
            <a:r>
              <a:rPr lang="en-US" i="1" dirty="0" smtClean="0"/>
              <a:t>so, from the day we heard, we have not ceased to pray for you, asking that you may be filled with the knowledge of his will in all spiritual wisdom and </a:t>
            </a:r>
            <a:r>
              <a:rPr lang="en-US" i="1" dirty="0" smtClean="0"/>
              <a:t>understanding…”</a:t>
            </a:r>
            <a:r>
              <a:rPr lang="en-US" dirty="0" smtClean="0"/>
              <a:t> </a:t>
            </a:r>
          </a:p>
          <a:p>
            <a:r>
              <a:rPr lang="en-US" dirty="0" smtClean="0"/>
              <a:t>“</a:t>
            </a:r>
            <a:r>
              <a:rPr lang="en-US" i="1" baseline="30000" dirty="0" smtClean="0"/>
              <a:t>10</a:t>
            </a:r>
            <a:r>
              <a:rPr lang="en-US" i="1" dirty="0" smtClean="0"/>
              <a:t>so </a:t>
            </a:r>
            <a:r>
              <a:rPr lang="en-US" i="1" dirty="0" smtClean="0"/>
              <a:t>as to walk in a manner worthy of the Lord, fully pleasing to him, bearing fruit in every good work and increasing in the knowledge of God</a:t>
            </a:r>
            <a:r>
              <a:rPr lang="en-US" i="1" dirty="0" smtClean="0"/>
              <a:t>.</a:t>
            </a:r>
            <a:r>
              <a:rPr lang="en-US" dirty="0" smtClean="0"/>
              <a:t>”</a:t>
            </a:r>
            <a:endParaRPr lang="en-US"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1371599"/>
          </a:xfrm>
        </p:spPr>
        <p:txBody>
          <a:bodyPr>
            <a:normAutofit/>
          </a:bodyPr>
          <a:lstStyle/>
          <a:p>
            <a:pPr algn="l"/>
            <a:r>
              <a:rPr lang="en-US" sz="4800" dirty="0" smtClean="0"/>
              <a:t>Why Summer Seminars?</a:t>
            </a:r>
            <a:endParaRPr lang="en-US" sz="4800" dirty="0"/>
          </a:p>
        </p:txBody>
      </p:sp>
      <p:sp>
        <p:nvSpPr>
          <p:cNvPr id="3" name="Subtitle 2"/>
          <p:cNvSpPr>
            <a:spLocks noGrp="1"/>
          </p:cNvSpPr>
          <p:nvPr>
            <p:ph type="subTitle" idx="1"/>
          </p:nvPr>
        </p:nvSpPr>
        <p:spPr>
          <a:xfrm>
            <a:off x="533400" y="2133600"/>
            <a:ext cx="8077200" cy="4114800"/>
          </a:xfrm>
        </p:spPr>
        <p:txBody>
          <a:bodyPr/>
          <a:lstStyle/>
          <a:p>
            <a:pPr marL="514350" indent="-514350" algn="l">
              <a:buAutoNum type="arabicPeriod"/>
            </a:pPr>
            <a:r>
              <a:rPr lang="en-US" dirty="0" smtClean="0"/>
              <a:t>Summer can be an intellectual and spiritual wasteland.</a:t>
            </a:r>
          </a:p>
          <a:p>
            <a:pPr marL="514350" indent="-514350" algn="l">
              <a:buAutoNum type="arabicPeriod"/>
            </a:pPr>
            <a:r>
              <a:rPr lang="en-US" dirty="0" smtClean="0"/>
              <a:t>There are many subjects that cry out to be addressed.</a:t>
            </a:r>
          </a:p>
          <a:p>
            <a:pPr marL="514350" indent="-514350" algn="l">
              <a:buAutoNum type="arabicPeriod"/>
            </a:pPr>
            <a:r>
              <a:rPr lang="en-US" dirty="0" smtClean="0"/>
              <a:t>I often find important matters to address—where do I fit them in?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Autofit/>
          </a:bodyPr>
          <a:lstStyle/>
          <a:p>
            <a:r>
              <a:rPr lang="en-US" b="1" dirty="0" smtClean="0"/>
              <a:t>Other misquoted texts</a:t>
            </a:r>
          </a:p>
          <a:p>
            <a:r>
              <a:rPr lang="en-US" dirty="0" smtClean="0"/>
              <a:t> Ephesians 5:17:</a:t>
            </a:r>
          </a:p>
          <a:p>
            <a:r>
              <a:rPr lang="en-US" dirty="0" smtClean="0"/>
              <a:t>“</a:t>
            </a:r>
            <a:r>
              <a:rPr lang="en-US" i="1" dirty="0" smtClean="0"/>
              <a:t>Therefore </a:t>
            </a:r>
            <a:r>
              <a:rPr lang="en-US" i="1" dirty="0" smtClean="0"/>
              <a:t>do not be foolish, but understand what the will of the Lord is</a:t>
            </a:r>
            <a:r>
              <a:rPr lang="en-US" i="1" dirty="0" smtClean="0"/>
              <a:t>.”</a:t>
            </a:r>
            <a:r>
              <a:rPr lang="en-US" dirty="0" smtClean="0"/>
              <a:t> </a:t>
            </a:r>
          </a:p>
          <a:p>
            <a:r>
              <a:rPr lang="en-US" dirty="0" smtClean="0"/>
              <a:t>Decretive will?</a:t>
            </a:r>
          </a:p>
          <a:p>
            <a:r>
              <a:rPr lang="en-US" dirty="0" smtClean="0"/>
              <a:t>Preceptive will?</a:t>
            </a:r>
          </a:p>
          <a:p>
            <a:r>
              <a:rPr lang="en-US" i="1" dirty="0" smtClean="0"/>
              <a:t>Individual will?</a:t>
            </a:r>
            <a:endParaRPr lang="en-US"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Autofit/>
          </a:bodyPr>
          <a:lstStyle/>
          <a:p>
            <a:r>
              <a:rPr lang="en-US" b="1" dirty="0" smtClean="0"/>
              <a:t>Other misquoted texts</a:t>
            </a:r>
          </a:p>
          <a:p>
            <a:r>
              <a:rPr lang="en-US" dirty="0" smtClean="0"/>
              <a:t> Ephesians 5:15-20:</a:t>
            </a:r>
          </a:p>
          <a:p>
            <a:r>
              <a:rPr lang="en-US" sz="2800" i="1" dirty="0" smtClean="0"/>
              <a:t>“</a:t>
            </a:r>
            <a:r>
              <a:rPr lang="en-US" sz="2800" i="1" baseline="30000" dirty="0" smtClean="0"/>
              <a:t>15</a:t>
            </a:r>
            <a:r>
              <a:rPr lang="en-US" sz="2800" i="1" dirty="0" smtClean="0"/>
              <a:t>Look carefully then how you walk, not as unwise but as wise, </a:t>
            </a:r>
            <a:r>
              <a:rPr lang="en-US" sz="2800" i="1" baseline="30000" dirty="0" smtClean="0"/>
              <a:t>16</a:t>
            </a:r>
            <a:r>
              <a:rPr lang="en-US" sz="2800" i="1" dirty="0" smtClean="0"/>
              <a:t>making the best use of the time, because the days are evil. </a:t>
            </a:r>
            <a:r>
              <a:rPr lang="en-US" sz="2800" i="1" baseline="30000" dirty="0" smtClean="0"/>
              <a:t>17</a:t>
            </a:r>
            <a:r>
              <a:rPr lang="en-US" sz="2800" b="1" i="1" u="sng" dirty="0" smtClean="0"/>
              <a:t>Therefore do not be foolish, but understand what the will of the Lord is.</a:t>
            </a:r>
            <a:r>
              <a:rPr lang="en-US" sz="2800" i="1" dirty="0" smtClean="0"/>
              <a:t> </a:t>
            </a:r>
            <a:r>
              <a:rPr lang="en-US" sz="2800" i="1" baseline="30000" dirty="0" smtClean="0"/>
              <a:t>18</a:t>
            </a:r>
            <a:r>
              <a:rPr lang="en-US" sz="2800" i="1" dirty="0" smtClean="0"/>
              <a:t>And do not get drunk with wine, for that is debauchery, but be filled with the Spirit, </a:t>
            </a:r>
            <a:r>
              <a:rPr lang="en-US" sz="2800" i="1" baseline="30000" dirty="0" smtClean="0"/>
              <a:t>19</a:t>
            </a:r>
            <a:r>
              <a:rPr lang="en-US" sz="2800" i="1" dirty="0" smtClean="0"/>
              <a:t>addressing one another in psalms and hymns and spiritual songs, singing and making melody to the Lord with all your heart, </a:t>
            </a:r>
            <a:r>
              <a:rPr lang="en-US" sz="2800" i="1" baseline="30000" dirty="0" smtClean="0"/>
              <a:t>20</a:t>
            </a:r>
            <a:r>
              <a:rPr lang="en-US" sz="2800" i="1" dirty="0" smtClean="0"/>
              <a:t>giving thanks always and for everything to God the Father in the name of our Lord Jesus Christ….”</a:t>
            </a:r>
            <a:endParaRPr lang="en-US" sz="2800" dirty="0" smtClean="0"/>
          </a:p>
          <a:p>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295400"/>
          </a:xfrm>
        </p:spPr>
        <p:txBody>
          <a:bodyPr>
            <a:normAutofit fontScale="90000"/>
          </a:bodyPr>
          <a:lstStyle/>
          <a:p>
            <a:pPr algn="l"/>
            <a:r>
              <a:rPr lang="en-US" sz="4000" dirty="0" smtClean="0"/>
              <a:t>V. EXPLAINING THE CLAMOR FOR DIRECT, DIVINE GUIDANCE.</a:t>
            </a:r>
            <a:endParaRPr lang="en-US" sz="4000" dirty="0"/>
          </a:p>
        </p:txBody>
      </p:sp>
      <p:sp>
        <p:nvSpPr>
          <p:cNvPr id="3" name="Subtitle 2"/>
          <p:cNvSpPr>
            <a:spLocks noGrp="1"/>
          </p:cNvSpPr>
          <p:nvPr>
            <p:ph type="subTitle" idx="1"/>
          </p:nvPr>
        </p:nvSpPr>
        <p:spPr>
          <a:xfrm>
            <a:off x="533400" y="1600200"/>
            <a:ext cx="8077200" cy="4648200"/>
          </a:xfrm>
        </p:spPr>
        <p:txBody>
          <a:bodyPr>
            <a:normAutofit fontScale="92500"/>
          </a:bodyPr>
          <a:lstStyle/>
          <a:p>
            <a:pPr algn="l"/>
            <a:r>
              <a:rPr lang="en-US" dirty="0" smtClean="0"/>
              <a:t>Kevin </a:t>
            </a:r>
            <a:r>
              <a:rPr lang="en-US" dirty="0" err="1" smtClean="0"/>
              <a:t>DeYoung</a:t>
            </a:r>
            <a:r>
              <a:rPr lang="en-US" dirty="0" smtClean="0"/>
              <a:t> (</a:t>
            </a:r>
            <a:r>
              <a:rPr lang="en-US" i="1" dirty="0" smtClean="0"/>
              <a:t>Just Do Something</a:t>
            </a:r>
            <a:r>
              <a:rPr lang="en-US" dirty="0" smtClean="0"/>
              <a:t>): </a:t>
            </a:r>
            <a:r>
              <a:rPr lang="en-US" dirty="0" smtClean="0"/>
              <a:t> </a:t>
            </a:r>
            <a:endParaRPr lang="en-US" dirty="0" smtClean="0"/>
          </a:p>
          <a:p>
            <a:pPr algn="l"/>
            <a:r>
              <a:rPr lang="en-US" dirty="0" smtClean="0"/>
              <a:t>1. We want to please God, a good reason!</a:t>
            </a:r>
          </a:p>
          <a:p>
            <a:pPr algn="l"/>
            <a:r>
              <a:rPr lang="en-US" dirty="0" smtClean="0"/>
              <a:t>2</a:t>
            </a:r>
            <a:r>
              <a:rPr lang="en-US" dirty="0" smtClean="0"/>
              <a:t>. Some of us are timid, afraid of making a misstep.</a:t>
            </a:r>
          </a:p>
          <a:p>
            <a:pPr algn="l"/>
            <a:r>
              <a:rPr lang="en-US" dirty="0" smtClean="0"/>
              <a:t>3. We want perfection. We want life to go well. </a:t>
            </a:r>
          </a:p>
          <a:p>
            <a:pPr algn="l"/>
            <a:r>
              <a:rPr lang="en-US" dirty="0" smtClean="0"/>
              <a:t>4. We have too many choices.</a:t>
            </a:r>
          </a:p>
          <a:p>
            <a:pPr algn="l"/>
            <a:r>
              <a:rPr lang="en-US" dirty="0" smtClean="0"/>
              <a:t>5. We are cowards. We want nothing bad to happen.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295400"/>
          </a:xfrm>
        </p:spPr>
        <p:txBody>
          <a:bodyPr>
            <a:normAutofit fontScale="90000"/>
          </a:bodyPr>
          <a:lstStyle/>
          <a:p>
            <a:pPr algn="l"/>
            <a:r>
              <a:rPr lang="en-US" sz="4000" dirty="0" smtClean="0"/>
              <a:t>V. EXPLAINING THE CLAMOR FOR DIRECT, DIVINE GUIDANCE.</a:t>
            </a:r>
            <a:endParaRPr lang="en-US" sz="4000" dirty="0"/>
          </a:p>
        </p:txBody>
      </p:sp>
      <p:sp>
        <p:nvSpPr>
          <p:cNvPr id="3" name="Subtitle 2"/>
          <p:cNvSpPr>
            <a:spLocks noGrp="1"/>
          </p:cNvSpPr>
          <p:nvPr>
            <p:ph type="subTitle" idx="1"/>
          </p:nvPr>
        </p:nvSpPr>
        <p:spPr>
          <a:xfrm>
            <a:off x="533400" y="1600200"/>
            <a:ext cx="8077200" cy="4648200"/>
          </a:xfrm>
        </p:spPr>
        <p:txBody>
          <a:bodyPr>
            <a:normAutofit/>
          </a:bodyPr>
          <a:lstStyle/>
          <a:p>
            <a:pPr algn="l"/>
            <a:r>
              <a:rPr lang="en-US" dirty="0" smtClean="0"/>
              <a:t>Brian Janssen: </a:t>
            </a:r>
            <a:r>
              <a:rPr lang="en-US" dirty="0" smtClean="0"/>
              <a:t> </a:t>
            </a:r>
            <a:endParaRPr lang="en-US" dirty="0" smtClean="0"/>
          </a:p>
          <a:p>
            <a:pPr algn="l"/>
            <a:r>
              <a:rPr lang="en-US" dirty="0" smtClean="0"/>
              <a:t>1. Ignorance: we do not know what God’s Word teaches about God’s guidance.</a:t>
            </a:r>
          </a:p>
          <a:p>
            <a:pPr algn="l"/>
            <a:r>
              <a:rPr lang="en-US" dirty="0" smtClean="0"/>
              <a:t>2</a:t>
            </a:r>
            <a:r>
              <a:rPr lang="en-US" dirty="0" smtClean="0"/>
              <a:t>. </a:t>
            </a:r>
            <a:r>
              <a:rPr lang="en-US" dirty="0" smtClean="0"/>
              <a:t>Fear: the specter of a “second-best” life.</a:t>
            </a:r>
            <a:endParaRPr lang="en-US" dirty="0" smtClean="0"/>
          </a:p>
          <a:p>
            <a:pPr algn="l"/>
            <a:r>
              <a:rPr lang="en-US" dirty="0" smtClean="0"/>
              <a:t>3. </a:t>
            </a:r>
            <a:r>
              <a:rPr lang="en-US" dirty="0" smtClean="0"/>
              <a:t>Pride: we may fail and be embarrassed. </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295400"/>
          </a:xfrm>
        </p:spPr>
        <p:txBody>
          <a:bodyPr>
            <a:normAutofit fontScale="90000"/>
          </a:bodyPr>
          <a:lstStyle/>
          <a:p>
            <a:pPr algn="l"/>
            <a:r>
              <a:rPr lang="en-US" sz="4000" dirty="0" smtClean="0"/>
              <a:t>V. EXPLAINING THE CLAMOR FOR DIRECT, DIVINE GUIDANCE.</a:t>
            </a:r>
            <a:endParaRPr lang="en-US" sz="4000" dirty="0"/>
          </a:p>
        </p:txBody>
      </p:sp>
      <p:sp>
        <p:nvSpPr>
          <p:cNvPr id="3" name="Subtitle 2"/>
          <p:cNvSpPr>
            <a:spLocks noGrp="1"/>
          </p:cNvSpPr>
          <p:nvPr>
            <p:ph type="subTitle" idx="1"/>
          </p:nvPr>
        </p:nvSpPr>
        <p:spPr>
          <a:xfrm>
            <a:off x="533400" y="1600200"/>
            <a:ext cx="8077200" cy="4648200"/>
          </a:xfrm>
        </p:spPr>
        <p:txBody>
          <a:bodyPr>
            <a:normAutofit fontScale="92500"/>
          </a:bodyPr>
          <a:lstStyle/>
          <a:p>
            <a:pPr algn="l"/>
            <a:r>
              <a:rPr lang="en-US" dirty="0" smtClean="0"/>
              <a:t>This flows from a faulty view of God!</a:t>
            </a:r>
          </a:p>
          <a:p>
            <a:pPr algn="l"/>
            <a:r>
              <a:rPr lang="en-US" dirty="0" smtClean="0"/>
              <a:t>1. God is immature and childish: guessing games!</a:t>
            </a:r>
          </a:p>
          <a:p>
            <a:pPr algn="l"/>
            <a:r>
              <a:rPr lang="en-US" dirty="0" smtClean="0"/>
              <a:t>2</a:t>
            </a:r>
            <a:r>
              <a:rPr lang="en-US" dirty="0" smtClean="0"/>
              <a:t>. </a:t>
            </a:r>
            <a:r>
              <a:rPr lang="en-US" dirty="0" smtClean="0"/>
              <a:t>God is vindictive and cruel: waiting for a misstep (second-best!)</a:t>
            </a:r>
            <a:endParaRPr lang="en-US" dirty="0" smtClean="0"/>
          </a:p>
          <a:p>
            <a:pPr algn="l"/>
            <a:r>
              <a:rPr lang="en-US" dirty="0" smtClean="0"/>
              <a:t>3. </a:t>
            </a:r>
            <a:r>
              <a:rPr lang="en-US" dirty="0" smtClean="0"/>
              <a:t>God is inept: He cannot clearly communicate his great plan!</a:t>
            </a:r>
          </a:p>
          <a:p>
            <a:pPr algn="l"/>
            <a:r>
              <a:rPr lang="en-US" dirty="0" smtClean="0"/>
              <a:t>This God is NOT: our gracious heavenly Father who loves us for the sake of his Son.</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295400"/>
          </a:xfrm>
        </p:spPr>
        <p:txBody>
          <a:bodyPr>
            <a:normAutofit fontScale="90000"/>
          </a:bodyPr>
          <a:lstStyle/>
          <a:p>
            <a:pPr algn="l"/>
            <a:r>
              <a:rPr lang="en-US" sz="4000" dirty="0" smtClean="0"/>
              <a:t>V. EXPLAINING THE CLAMOR FOR DIRECT, DIVINE GUIDANCE.</a:t>
            </a:r>
            <a:endParaRPr lang="en-US" sz="4000" dirty="0"/>
          </a:p>
        </p:txBody>
      </p:sp>
      <p:sp>
        <p:nvSpPr>
          <p:cNvPr id="3" name="Subtitle 2"/>
          <p:cNvSpPr>
            <a:spLocks noGrp="1"/>
          </p:cNvSpPr>
          <p:nvPr>
            <p:ph type="subTitle" idx="1"/>
          </p:nvPr>
        </p:nvSpPr>
        <p:spPr>
          <a:xfrm>
            <a:off x="533400" y="1600200"/>
            <a:ext cx="8077200" cy="4648200"/>
          </a:xfrm>
        </p:spPr>
        <p:txBody>
          <a:bodyPr>
            <a:normAutofit/>
          </a:bodyPr>
          <a:lstStyle/>
          <a:p>
            <a:pPr algn="l"/>
            <a:r>
              <a:rPr lang="en-US" dirty="0" smtClean="0"/>
              <a:t>But what if this view of guidance seems to work? Does that prove this view?</a:t>
            </a:r>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295400"/>
          </a:xfrm>
        </p:spPr>
        <p:txBody>
          <a:bodyPr>
            <a:normAutofit/>
          </a:bodyPr>
          <a:lstStyle/>
          <a:p>
            <a:pPr algn="l"/>
            <a:r>
              <a:rPr lang="en-US" sz="4000" dirty="0" smtClean="0"/>
              <a:t>FUTURE SUMMER SEMINARS FOR 2016</a:t>
            </a:r>
            <a:endParaRPr lang="en-US" sz="4000" dirty="0"/>
          </a:p>
        </p:txBody>
      </p:sp>
      <p:sp>
        <p:nvSpPr>
          <p:cNvPr id="3" name="Subtitle 2"/>
          <p:cNvSpPr>
            <a:spLocks noGrp="1"/>
          </p:cNvSpPr>
          <p:nvPr>
            <p:ph type="subTitle" idx="1"/>
          </p:nvPr>
        </p:nvSpPr>
        <p:spPr>
          <a:xfrm>
            <a:off x="533400" y="1600200"/>
            <a:ext cx="8077200" cy="4648200"/>
          </a:xfrm>
        </p:spPr>
        <p:txBody>
          <a:bodyPr>
            <a:normAutofit fontScale="77500" lnSpcReduction="20000"/>
          </a:bodyPr>
          <a:lstStyle/>
          <a:p>
            <a:pPr algn="l"/>
            <a:r>
              <a:rPr lang="en-US" dirty="0" smtClean="0"/>
              <a:t>June 28	“Anger Management: Quick to Listen, Slow </a:t>
            </a:r>
            <a:r>
              <a:rPr lang="en-US" dirty="0" smtClean="0"/>
              <a:t>			to  Speak</a:t>
            </a:r>
            <a:r>
              <a:rPr lang="en-US" dirty="0" smtClean="0"/>
              <a:t>, and Slow to Become Angry” </a:t>
            </a:r>
          </a:p>
          <a:p>
            <a:pPr algn="l"/>
            <a:r>
              <a:rPr lang="en-US" dirty="0" smtClean="0"/>
              <a:t>July 26 	“</a:t>
            </a:r>
            <a:r>
              <a:rPr lang="en-US" dirty="0" err="1" smtClean="0"/>
              <a:t>L.G.B.Transgender</a:t>
            </a:r>
            <a:r>
              <a:rPr lang="en-US" dirty="0" smtClean="0"/>
              <a:t>: What’s All This Fuss </a:t>
            </a:r>
            <a:r>
              <a:rPr lang="en-US" dirty="0" smtClean="0"/>
              <a:t>				about Bathrooms </a:t>
            </a:r>
            <a:r>
              <a:rPr lang="en-US" dirty="0" smtClean="0"/>
              <a:t>and Locker Rooms</a:t>
            </a:r>
            <a:r>
              <a:rPr lang="en-US" dirty="0" smtClean="0"/>
              <a:t>?”</a:t>
            </a:r>
            <a:endParaRPr lang="en-US" dirty="0" smtClean="0"/>
          </a:p>
          <a:p>
            <a:pPr algn="l"/>
            <a:r>
              <a:rPr lang="en-US" dirty="0" smtClean="0"/>
              <a:t>August 9	“Marriage Tune-Up (1): Expectations and </a:t>
            </a:r>
            <a:r>
              <a:rPr lang="en-US" dirty="0" smtClean="0"/>
              <a:t>			Empty  love </a:t>
            </a:r>
            <a:r>
              <a:rPr lang="en-US" dirty="0" smtClean="0"/>
              <a:t>Tanks”  </a:t>
            </a:r>
          </a:p>
          <a:p>
            <a:pPr algn="l"/>
            <a:r>
              <a:rPr lang="en-US" dirty="0" smtClean="0"/>
              <a:t>August 16  	“Marriage Tune-Up (2): Sexual Pleasure in 			</a:t>
            </a:r>
            <a:r>
              <a:rPr lang="en-US" dirty="0" smtClean="0"/>
              <a:t>Marriage</a:t>
            </a:r>
            <a:r>
              <a:rPr lang="en-US" dirty="0" smtClean="0"/>
              <a:t>”		          </a:t>
            </a:r>
          </a:p>
          <a:p>
            <a:pPr algn="l"/>
            <a:r>
              <a:rPr lang="en-US" dirty="0" smtClean="0"/>
              <a:t> </a:t>
            </a:r>
          </a:p>
          <a:p>
            <a:r>
              <a:rPr lang="en-US" dirty="0" smtClean="0"/>
              <a:t>(All seminars are at the church and begin at 7:00 p.m</a:t>
            </a:r>
            <a:r>
              <a:rPr lang="en-US" dirty="0" smtClean="0"/>
              <a:t>.)</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295400"/>
          </a:xfrm>
        </p:spPr>
        <p:txBody>
          <a:bodyPr>
            <a:normAutofit/>
          </a:bodyPr>
          <a:lstStyle/>
          <a:p>
            <a:pPr algn="l"/>
            <a:r>
              <a:rPr lang="en-US" sz="4000" dirty="0" smtClean="0"/>
              <a:t>VI. THE WAY OF WISDOM.</a:t>
            </a:r>
            <a:endParaRPr lang="en-US" sz="4000" dirty="0"/>
          </a:p>
        </p:txBody>
      </p:sp>
      <p:sp>
        <p:nvSpPr>
          <p:cNvPr id="3" name="Subtitle 2"/>
          <p:cNvSpPr>
            <a:spLocks noGrp="1"/>
          </p:cNvSpPr>
          <p:nvPr>
            <p:ph type="subTitle" idx="1"/>
          </p:nvPr>
        </p:nvSpPr>
        <p:spPr>
          <a:xfrm>
            <a:off x="533400" y="1600200"/>
            <a:ext cx="8077200" cy="4648200"/>
          </a:xfrm>
        </p:spPr>
        <p:txBody>
          <a:bodyPr>
            <a:normAutofit/>
          </a:bodyPr>
          <a:lstStyle/>
          <a:p>
            <a:pPr algn="l"/>
            <a:r>
              <a:rPr lang="en-US" dirty="0" smtClean="0"/>
              <a:t>1. God continues to speak—through his Word (period!).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Autofit/>
          </a:bodyPr>
          <a:lstStyle/>
          <a:p>
            <a:r>
              <a:rPr lang="en-US" dirty="0" smtClean="0"/>
              <a:t>Hebrews 1:1-2:</a:t>
            </a:r>
          </a:p>
          <a:p>
            <a:r>
              <a:rPr lang="en-US" sz="3600" i="1" dirty="0" smtClean="0"/>
              <a:t>      “</a:t>
            </a:r>
            <a:r>
              <a:rPr lang="en-US" sz="3600" i="1" baseline="30000" dirty="0" smtClean="0"/>
              <a:t>1</a:t>
            </a:r>
            <a:r>
              <a:rPr lang="en-US" sz="3600" i="1" dirty="0" smtClean="0"/>
              <a:t>Long ago, at many times and in many ways, </a:t>
            </a:r>
            <a:r>
              <a:rPr lang="en-US" sz="3600" i="1" u="sng" dirty="0" smtClean="0"/>
              <a:t>God spoke</a:t>
            </a:r>
            <a:r>
              <a:rPr lang="en-US" sz="3600" i="1" dirty="0" smtClean="0"/>
              <a:t> to our fathers by the prophets, </a:t>
            </a:r>
            <a:r>
              <a:rPr lang="en-US" sz="3600" i="1" baseline="30000" dirty="0" smtClean="0"/>
              <a:t>2</a:t>
            </a:r>
            <a:r>
              <a:rPr lang="en-US" sz="3600" i="1" dirty="0" smtClean="0"/>
              <a:t>but in these last days </a:t>
            </a:r>
            <a:r>
              <a:rPr lang="en-US" sz="3600" i="1" u="sng" dirty="0" smtClean="0"/>
              <a:t>he has spoken</a:t>
            </a:r>
            <a:r>
              <a:rPr lang="en-US" sz="3600" i="1" dirty="0" smtClean="0"/>
              <a:t> to us by his Son, whom he appointed the heir of all things, through whom also he created the world.”</a:t>
            </a:r>
            <a:endParaRPr lang="en-US" sz="3600" dirty="0" smtClean="0"/>
          </a:p>
          <a:p>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Autofit/>
          </a:bodyPr>
          <a:lstStyle/>
          <a:p>
            <a:r>
              <a:rPr lang="en-US" b="1" dirty="0" smtClean="0"/>
              <a:t>THE WESTMINSTER CONFESSION OF FAITH</a:t>
            </a:r>
          </a:p>
          <a:p>
            <a:pPr algn="just"/>
            <a:r>
              <a:rPr lang="en-US" sz="2400" dirty="0" smtClean="0"/>
              <a:t>     “</a:t>
            </a:r>
            <a:r>
              <a:rPr lang="en-US" sz="2400" dirty="0" smtClean="0"/>
              <a:t>1. Although the light of nature, and the works of creation and providence do so far manifest the goodness, wisdom, and power of God, as to leave men inexcusable; yet they are not sufficient to give that knowledge of God, and of his will, which is necessary unto salvation. Therefore it pleased the Lord, at sundry times, and in divers manner, to reveal Himself, and to declare that His will unto His Church; and afterwards, for the better preserving and propagating of the truth, and for the more sure establishment and comfort of the Church against the corruption of the flesh, and the malice of Satan and of the world, to commit the same wholly unto writing: which </a:t>
            </a:r>
            <a:r>
              <a:rPr lang="en-US" sz="2400" dirty="0" err="1" smtClean="0"/>
              <a:t>maketh</a:t>
            </a:r>
            <a:r>
              <a:rPr lang="en-US" sz="2400" dirty="0" smtClean="0"/>
              <a:t> the Holy Scripture to be most necessary; </a:t>
            </a:r>
            <a:r>
              <a:rPr lang="en-US" sz="2400" u="sng" dirty="0" smtClean="0"/>
              <a:t>those former ways of God's revealing His will unto His people being now ceased</a:t>
            </a:r>
            <a:r>
              <a:rPr lang="en-US" sz="2400" dirty="0" smtClean="0"/>
              <a:t>.”</a:t>
            </a:r>
            <a:endParaRPr lang="en-US"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295400"/>
          </a:xfrm>
        </p:spPr>
        <p:txBody>
          <a:bodyPr>
            <a:normAutofit/>
          </a:bodyPr>
          <a:lstStyle/>
          <a:p>
            <a:pPr algn="l"/>
            <a:r>
              <a:rPr lang="en-US" sz="4800" dirty="0" smtClean="0"/>
              <a:t>Introduction: Three Stories</a:t>
            </a:r>
            <a:endParaRPr lang="en-US" sz="4800" dirty="0"/>
          </a:p>
        </p:txBody>
      </p:sp>
      <p:sp>
        <p:nvSpPr>
          <p:cNvPr id="3" name="Subtitle 2"/>
          <p:cNvSpPr>
            <a:spLocks noGrp="1"/>
          </p:cNvSpPr>
          <p:nvPr>
            <p:ph type="subTitle" idx="1"/>
          </p:nvPr>
        </p:nvSpPr>
        <p:spPr>
          <a:xfrm>
            <a:off x="533400" y="1600200"/>
            <a:ext cx="8077200" cy="4648200"/>
          </a:xfrm>
        </p:spPr>
        <p:txBody>
          <a:bodyPr/>
          <a:lstStyle/>
          <a:p>
            <a:pPr marL="514350" indent="-514350" algn="l">
              <a:buAutoNum type="arabicPeriod"/>
            </a:pPr>
            <a:r>
              <a:rPr lang="en-US" dirty="0" smtClean="0"/>
              <a:t>Jack—stalled.</a:t>
            </a:r>
          </a:p>
          <a:p>
            <a:pPr marL="514350" indent="-514350" algn="l">
              <a:buAutoNum type="arabicPeriod"/>
            </a:pPr>
            <a:r>
              <a:rPr lang="en-US" dirty="0" smtClean="0"/>
              <a:t>John—stalemated.</a:t>
            </a:r>
          </a:p>
          <a:p>
            <a:pPr marL="514350" indent="-514350" algn="l">
              <a:buAutoNum type="arabicPeriod"/>
            </a:pPr>
            <a:r>
              <a:rPr lang="en-US" dirty="0" smtClean="0"/>
              <a:t>Jen—strange!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295400"/>
          </a:xfrm>
        </p:spPr>
        <p:txBody>
          <a:bodyPr>
            <a:normAutofit/>
          </a:bodyPr>
          <a:lstStyle/>
          <a:p>
            <a:pPr algn="l"/>
            <a:r>
              <a:rPr lang="en-US" sz="4000" dirty="0" smtClean="0"/>
              <a:t>VI. THE WAY OF WISDOM.</a:t>
            </a:r>
            <a:endParaRPr lang="en-US" sz="4000" dirty="0"/>
          </a:p>
        </p:txBody>
      </p:sp>
      <p:sp>
        <p:nvSpPr>
          <p:cNvPr id="3" name="Subtitle 2"/>
          <p:cNvSpPr>
            <a:spLocks noGrp="1"/>
          </p:cNvSpPr>
          <p:nvPr>
            <p:ph type="subTitle" idx="1"/>
          </p:nvPr>
        </p:nvSpPr>
        <p:spPr>
          <a:xfrm>
            <a:off x="533400" y="1600200"/>
            <a:ext cx="8077200" cy="4648200"/>
          </a:xfrm>
        </p:spPr>
        <p:txBody>
          <a:bodyPr>
            <a:normAutofit/>
          </a:bodyPr>
          <a:lstStyle/>
          <a:p>
            <a:pPr algn="l"/>
            <a:r>
              <a:rPr lang="en-US" dirty="0" smtClean="0"/>
              <a:t>1. God continues to speak—through his Word (period!).</a:t>
            </a:r>
          </a:p>
          <a:p>
            <a:pPr algn="l"/>
            <a:r>
              <a:rPr lang="en-US" dirty="0" smtClean="0"/>
              <a:t>2</a:t>
            </a:r>
            <a:r>
              <a:rPr lang="en-US" dirty="0" smtClean="0"/>
              <a:t>. </a:t>
            </a:r>
            <a:r>
              <a:rPr lang="en-US" dirty="0" smtClean="0"/>
              <a:t>We must expect no more revelation from God, no personal directions or private, secret messages  from God.</a:t>
            </a:r>
          </a:p>
          <a:p>
            <a:r>
              <a:rPr lang="en-US" sz="4000" dirty="0" smtClean="0"/>
              <a:t>God’s Word is sufficient!</a:t>
            </a:r>
            <a:endParaRPr lang="en-US" sz="4000" dirty="0" smtClean="0"/>
          </a:p>
          <a:p>
            <a:pPr algn="l"/>
            <a:endParaRPr lang="en-US" dirty="0" smtClean="0"/>
          </a:p>
          <a:p>
            <a:pPr algn="l"/>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e dot.jpg"/>
          <p:cNvPicPr>
            <a:picLocks noGrp="1" noChangeAspect="1"/>
          </p:cNvPicPr>
          <p:nvPr>
            <p:ph idx="1"/>
          </p:nvPr>
        </p:nvPicPr>
        <p:blipFill>
          <a:blip r:embed="rId2" cstate="print"/>
          <a:stretch>
            <a:fillRect/>
          </a:stretch>
        </p:blipFill>
        <p:spPr>
          <a:xfrm>
            <a:off x="838200" y="513143"/>
            <a:ext cx="7239000" cy="5727057"/>
          </a:xfr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freedom.jpg"/>
          <p:cNvPicPr>
            <a:picLocks noGrp="1" noChangeAspect="1"/>
          </p:cNvPicPr>
          <p:nvPr>
            <p:ph idx="1"/>
          </p:nvPr>
        </p:nvPicPr>
        <p:blipFill>
          <a:blip r:embed="rId2" cstate="print"/>
          <a:stretch>
            <a:fillRect/>
          </a:stretch>
        </p:blipFill>
        <p:spPr>
          <a:xfrm>
            <a:off x="685800" y="457199"/>
            <a:ext cx="7543800" cy="6108045"/>
          </a:xfr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od's Wills.jpg"/>
          <p:cNvPicPr>
            <a:picLocks noGrp="1" noChangeAspect="1"/>
          </p:cNvPicPr>
          <p:nvPr>
            <p:ph idx="1"/>
          </p:nvPr>
        </p:nvPicPr>
        <p:blipFill>
          <a:blip r:embed="rId2" cstate="print"/>
          <a:stretch>
            <a:fillRect/>
          </a:stretch>
        </p:blipFill>
        <p:spPr>
          <a:xfrm>
            <a:off x="838200" y="457200"/>
            <a:ext cx="7401138" cy="5808862"/>
          </a:xfr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Autofit/>
          </a:bodyPr>
          <a:lstStyle/>
          <a:p>
            <a:pPr marL="514350" indent="-514350"/>
            <a:r>
              <a:rPr lang="en-US" dirty="0" smtClean="0"/>
              <a:t>Deuteronomy 29:29: </a:t>
            </a:r>
            <a:endParaRPr lang="en-US" dirty="0" smtClean="0"/>
          </a:p>
          <a:p>
            <a:pPr marL="514350" indent="-514350"/>
            <a:r>
              <a:rPr lang="en-US" i="1" dirty="0" smtClean="0"/>
              <a:t> </a:t>
            </a:r>
            <a:r>
              <a:rPr lang="en-US" i="1" dirty="0" smtClean="0"/>
              <a:t>    “</a:t>
            </a:r>
            <a:r>
              <a:rPr lang="en-US" i="1" dirty="0" smtClean="0"/>
              <a:t>The secret things belong to the LORD our God, but the things that are revealed belong to us and to our children forever, that we may do all the words of this law</a:t>
            </a:r>
            <a:r>
              <a:rPr lang="en-US" i="1" dirty="0" smtClean="0"/>
              <a:t>.”</a:t>
            </a:r>
          </a:p>
          <a:p>
            <a:pPr marL="514350" indent="-514350">
              <a:buNone/>
            </a:pPr>
            <a:r>
              <a:rPr lang="en-US" dirty="0" smtClean="0"/>
              <a:t> </a:t>
            </a:r>
            <a:endParaRPr lang="en-US"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295400"/>
          </a:xfrm>
        </p:spPr>
        <p:txBody>
          <a:bodyPr>
            <a:normAutofit/>
          </a:bodyPr>
          <a:lstStyle/>
          <a:p>
            <a:pPr algn="l"/>
            <a:r>
              <a:rPr lang="en-US" sz="4000" dirty="0" smtClean="0"/>
              <a:t>VI. THE WAY OF WISDOM.</a:t>
            </a:r>
            <a:endParaRPr lang="en-US" sz="4000" dirty="0"/>
          </a:p>
        </p:txBody>
      </p:sp>
      <p:sp>
        <p:nvSpPr>
          <p:cNvPr id="3" name="Subtitle 2"/>
          <p:cNvSpPr>
            <a:spLocks noGrp="1"/>
          </p:cNvSpPr>
          <p:nvPr>
            <p:ph type="subTitle" idx="1"/>
          </p:nvPr>
        </p:nvSpPr>
        <p:spPr>
          <a:xfrm>
            <a:off x="533400" y="1600200"/>
            <a:ext cx="8077200" cy="4648200"/>
          </a:xfrm>
        </p:spPr>
        <p:txBody>
          <a:bodyPr>
            <a:normAutofit lnSpcReduction="10000"/>
          </a:bodyPr>
          <a:lstStyle/>
          <a:p>
            <a:pPr marL="514350" indent="-514350" algn="l">
              <a:buAutoNum type="arabicPeriod"/>
            </a:pPr>
            <a:r>
              <a:rPr lang="en-US" dirty="0" smtClean="0"/>
              <a:t>God continues to speak—through his Word (period!).</a:t>
            </a:r>
          </a:p>
          <a:p>
            <a:pPr marL="514350" indent="-514350" algn="l">
              <a:buAutoNum type="arabicPeriod"/>
            </a:pPr>
            <a:r>
              <a:rPr lang="en-US" dirty="0" smtClean="0"/>
              <a:t>We must e</a:t>
            </a:r>
            <a:r>
              <a:rPr lang="en-US" dirty="0" smtClean="0"/>
              <a:t>xpect no more revelation from God, no personal directions or private, secret messages  from </a:t>
            </a:r>
            <a:r>
              <a:rPr lang="en-US" dirty="0" smtClean="0"/>
              <a:t>God. </a:t>
            </a:r>
          </a:p>
          <a:p>
            <a:pPr marL="514350" indent="-514350" algn="l">
              <a:buAutoNum type="arabicPeriod"/>
            </a:pPr>
            <a:r>
              <a:rPr lang="en-US" dirty="0" smtClean="0"/>
              <a:t>We are to make our plans which accord with God’s revealed will and to acknowledge that God is free to interrupt them.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Autofit/>
          </a:bodyPr>
          <a:lstStyle/>
          <a:p>
            <a:pPr marL="514350" indent="-514350"/>
            <a:r>
              <a:rPr lang="en-US" dirty="0" smtClean="0"/>
              <a:t>James 4:13-17</a:t>
            </a:r>
          </a:p>
          <a:p>
            <a:pPr marL="514350" indent="-514350"/>
            <a:r>
              <a:rPr lang="en-US" sz="3000" i="1" dirty="0" smtClean="0"/>
              <a:t>   “</a:t>
            </a:r>
            <a:r>
              <a:rPr lang="en-US" sz="3000" i="1" dirty="0" smtClean="0"/>
              <a:t>Come now, you who say, “Today or tomorrow we will go into such and such a town and spend a year there and trade and make a profit”— </a:t>
            </a:r>
            <a:r>
              <a:rPr lang="en-US" sz="3000" i="1" baseline="30000" dirty="0" smtClean="0"/>
              <a:t>14</a:t>
            </a:r>
            <a:r>
              <a:rPr lang="en-US" sz="3000" i="1" dirty="0" smtClean="0"/>
              <a:t>yet you do not know what tomorrow will bring. What is your life? For you are a mist that appears for a little time and then vanishes. </a:t>
            </a:r>
            <a:r>
              <a:rPr lang="en-US" sz="3000" i="1" baseline="30000" dirty="0" smtClean="0"/>
              <a:t>15</a:t>
            </a:r>
            <a:r>
              <a:rPr lang="en-US" sz="3000" i="1" dirty="0" smtClean="0"/>
              <a:t>Instead you ought to say, “If the Lord wills, we will live and do this or that.” </a:t>
            </a:r>
            <a:r>
              <a:rPr lang="en-US" sz="3000" i="1" baseline="30000" dirty="0" smtClean="0"/>
              <a:t>16</a:t>
            </a:r>
            <a:r>
              <a:rPr lang="en-US" sz="3000" i="1" dirty="0" smtClean="0"/>
              <a:t>As it is, you boast in your arrogance. All such boasting is evil. </a:t>
            </a:r>
            <a:r>
              <a:rPr lang="en-US" sz="3000" i="1" baseline="30000" dirty="0" smtClean="0"/>
              <a:t>17</a:t>
            </a:r>
            <a:r>
              <a:rPr lang="en-US" sz="3000" i="1" dirty="0" smtClean="0"/>
              <a:t>So whoever knows the right thing to do and fails to do it, for him it is sin.”</a:t>
            </a:r>
            <a:endParaRPr lang="en-US" sz="30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295400"/>
          </a:xfrm>
        </p:spPr>
        <p:txBody>
          <a:bodyPr>
            <a:normAutofit/>
          </a:bodyPr>
          <a:lstStyle/>
          <a:p>
            <a:pPr algn="l"/>
            <a:r>
              <a:rPr lang="en-US" sz="4000" dirty="0" smtClean="0"/>
              <a:t>VI. THE WAY OF WISDOM.</a:t>
            </a:r>
            <a:endParaRPr lang="en-US" sz="4000" dirty="0"/>
          </a:p>
        </p:txBody>
      </p:sp>
      <p:sp>
        <p:nvSpPr>
          <p:cNvPr id="3" name="Subtitle 2"/>
          <p:cNvSpPr>
            <a:spLocks noGrp="1"/>
          </p:cNvSpPr>
          <p:nvPr>
            <p:ph type="subTitle" idx="1"/>
          </p:nvPr>
        </p:nvSpPr>
        <p:spPr>
          <a:xfrm>
            <a:off x="533400" y="1600200"/>
            <a:ext cx="8077200" cy="4648200"/>
          </a:xfrm>
        </p:spPr>
        <p:txBody>
          <a:bodyPr>
            <a:normAutofit/>
          </a:bodyPr>
          <a:lstStyle/>
          <a:p>
            <a:pPr marL="514350" indent="-514350" algn="l">
              <a:buAutoNum type="arabicPeriod" startAt="4"/>
            </a:pPr>
            <a:r>
              <a:rPr lang="en-US" dirty="0" smtClean="0"/>
              <a:t>Within the area of freedom, some choices are wiser than others!</a:t>
            </a:r>
          </a:p>
          <a:p>
            <a:pPr marL="514350" indent="-514350" algn="l"/>
            <a:r>
              <a:rPr lang="en-US"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Autofit/>
          </a:bodyPr>
          <a:lstStyle/>
          <a:p>
            <a:r>
              <a:rPr lang="en-US" dirty="0" smtClean="0"/>
              <a:t>1 Corinthians 10:23-24:</a:t>
            </a:r>
          </a:p>
          <a:p>
            <a:r>
              <a:rPr lang="en-US" sz="3600" i="1" dirty="0" smtClean="0"/>
              <a:t>      </a:t>
            </a:r>
            <a:r>
              <a:rPr lang="en-US" sz="4000" i="1" dirty="0" smtClean="0"/>
              <a:t>“All things are lawful,” but not all things are helpful. “All things are lawful,” but not all things build up. </a:t>
            </a:r>
            <a:r>
              <a:rPr lang="en-US" sz="4000" i="1" baseline="30000" dirty="0" smtClean="0"/>
              <a:t>24</a:t>
            </a:r>
            <a:r>
              <a:rPr lang="en-US" sz="4000" i="1" dirty="0" smtClean="0"/>
              <a:t>Let no one seek his own good, but the good of his neighbor.”</a:t>
            </a:r>
            <a:endParaRPr lang="en-US" sz="4000"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295400"/>
          </a:xfrm>
        </p:spPr>
        <p:txBody>
          <a:bodyPr>
            <a:normAutofit/>
          </a:bodyPr>
          <a:lstStyle/>
          <a:p>
            <a:pPr algn="l"/>
            <a:r>
              <a:rPr lang="en-US" sz="4000" dirty="0" smtClean="0"/>
              <a:t>VI. THE WAY OF WISDOM.</a:t>
            </a:r>
            <a:endParaRPr lang="en-US" sz="4000" dirty="0"/>
          </a:p>
        </p:txBody>
      </p:sp>
      <p:sp>
        <p:nvSpPr>
          <p:cNvPr id="3" name="Subtitle 2"/>
          <p:cNvSpPr>
            <a:spLocks noGrp="1"/>
          </p:cNvSpPr>
          <p:nvPr>
            <p:ph type="subTitle" idx="1"/>
          </p:nvPr>
        </p:nvSpPr>
        <p:spPr>
          <a:xfrm>
            <a:off x="533400" y="1600200"/>
            <a:ext cx="8077200" cy="4648200"/>
          </a:xfrm>
        </p:spPr>
        <p:txBody>
          <a:bodyPr>
            <a:normAutofit/>
          </a:bodyPr>
          <a:lstStyle/>
          <a:p>
            <a:pPr marL="514350" indent="-514350" algn="l">
              <a:buAutoNum type="arabicPeriod" startAt="4"/>
            </a:pPr>
            <a:r>
              <a:rPr lang="en-US" dirty="0" smtClean="0"/>
              <a:t>Within the area of freedom, some choices are wiser than others!</a:t>
            </a:r>
          </a:p>
          <a:p>
            <a:pPr marL="514350" indent="-514350" algn="l"/>
            <a:r>
              <a:rPr lang="en-US" dirty="0" smtClean="0"/>
              <a:t>	Kevin </a:t>
            </a:r>
            <a:r>
              <a:rPr lang="en-US" dirty="0" err="1" smtClean="0"/>
              <a:t>DeYoung</a:t>
            </a:r>
            <a:r>
              <a:rPr lang="en-US" dirty="0" smtClean="0"/>
              <a:t> (</a:t>
            </a:r>
            <a:r>
              <a:rPr lang="en-US" i="1" dirty="0" smtClean="0"/>
              <a:t>Just Do Something</a:t>
            </a:r>
            <a:r>
              <a:rPr lang="en-US" dirty="0" smtClean="0"/>
              <a:t>)</a:t>
            </a:r>
            <a:endParaRPr lang="en-US" dirty="0" smtClean="0"/>
          </a:p>
          <a:p>
            <a:pPr marL="514350" indent="-514350" algn="l"/>
            <a:r>
              <a:rPr lang="en-US" dirty="0" smtClean="0"/>
              <a:t>	</a:t>
            </a:r>
            <a:r>
              <a:rPr lang="en-US" dirty="0" smtClean="0"/>
              <a:t>	Scripture</a:t>
            </a:r>
            <a:endParaRPr lang="en-US" dirty="0" smtClean="0"/>
          </a:p>
          <a:p>
            <a:pPr marL="514350" indent="-514350" algn="l"/>
            <a:r>
              <a:rPr lang="en-US" dirty="0" smtClean="0"/>
              <a:t>	</a:t>
            </a:r>
            <a:r>
              <a:rPr lang="en-US" dirty="0" smtClean="0"/>
              <a:t>	Counsel</a:t>
            </a:r>
            <a:endParaRPr lang="en-US" dirty="0" smtClean="0"/>
          </a:p>
          <a:p>
            <a:pPr marL="514350" indent="-514350" algn="l"/>
            <a:r>
              <a:rPr lang="en-US" dirty="0" smtClean="0"/>
              <a:t>	</a:t>
            </a:r>
            <a:r>
              <a:rPr lang="en-US" dirty="0" smtClean="0"/>
              <a:t>	Prayer</a:t>
            </a:r>
            <a:endParaRPr lang="en-US" dirty="0" smtClean="0"/>
          </a:p>
          <a:p>
            <a:pPr marL="514350" indent="-514350" algn="l"/>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295400"/>
          </a:xfrm>
        </p:spPr>
        <p:txBody>
          <a:bodyPr>
            <a:normAutofit fontScale="90000"/>
          </a:bodyPr>
          <a:lstStyle/>
          <a:p>
            <a:pPr algn="l"/>
            <a:r>
              <a:rPr lang="en-US" sz="4000" dirty="0" smtClean="0"/>
              <a:t>I. CONFUSION ABOUT GOD’S GUIDANCE.</a:t>
            </a:r>
            <a:endParaRPr lang="en-US" sz="4000" dirty="0"/>
          </a:p>
        </p:txBody>
      </p:sp>
      <p:sp>
        <p:nvSpPr>
          <p:cNvPr id="3" name="Subtitle 2"/>
          <p:cNvSpPr>
            <a:spLocks noGrp="1"/>
          </p:cNvSpPr>
          <p:nvPr>
            <p:ph type="subTitle" idx="1"/>
          </p:nvPr>
        </p:nvSpPr>
        <p:spPr>
          <a:xfrm>
            <a:off x="533400" y="1600200"/>
            <a:ext cx="8077200" cy="4648200"/>
          </a:xfrm>
        </p:spPr>
        <p:txBody>
          <a:bodyPr/>
          <a:lstStyle/>
          <a:p>
            <a:pPr marL="514350" indent="-514350" algn="l">
              <a:buAutoNum type="arabicPeriod"/>
            </a:pPr>
            <a:r>
              <a:rPr lang="en-US" dirty="0" smtClean="0"/>
              <a:t>Unbiblical teaching creates real problems.</a:t>
            </a:r>
          </a:p>
          <a:p>
            <a:pPr marL="514350" indent="-514350" algn="l">
              <a:buAutoNum type="arabicPeriod"/>
            </a:pPr>
            <a:r>
              <a:rPr lang="en-US" dirty="0" smtClean="0"/>
              <a:t>Why all the confusion?</a:t>
            </a:r>
          </a:p>
          <a:p>
            <a:pPr marL="971550" lvl="1" indent="-514350" algn="l"/>
            <a:r>
              <a:rPr lang="en-US" dirty="0" smtClean="0">
                <a:solidFill>
                  <a:schemeClr val="bg1"/>
                </a:solidFill>
              </a:rPr>
              <a:t>I do not doubt anyone’s sincerity.</a:t>
            </a:r>
          </a:p>
          <a:p>
            <a:pPr marL="971550" lvl="1" indent="-514350" algn="l"/>
            <a:r>
              <a:rPr lang="en-US" dirty="0" smtClean="0">
                <a:solidFill>
                  <a:schemeClr val="bg1"/>
                </a:solidFill>
              </a:rPr>
              <a:t>The problem comes from confused teaching.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295400"/>
          </a:xfrm>
        </p:spPr>
        <p:txBody>
          <a:bodyPr>
            <a:normAutofit/>
          </a:bodyPr>
          <a:lstStyle/>
          <a:p>
            <a:pPr algn="l"/>
            <a:r>
              <a:rPr lang="en-US" sz="4000" dirty="0" smtClean="0"/>
              <a:t>VI. THE WAY OF WISDOM.</a:t>
            </a:r>
            <a:endParaRPr lang="en-US" sz="4000" dirty="0"/>
          </a:p>
        </p:txBody>
      </p:sp>
      <p:sp>
        <p:nvSpPr>
          <p:cNvPr id="3" name="Subtitle 2"/>
          <p:cNvSpPr>
            <a:spLocks noGrp="1"/>
          </p:cNvSpPr>
          <p:nvPr>
            <p:ph type="subTitle" idx="1"/>
          </p:nvPr>
        </p:nvSpPr>
        <p:spPr>
          <a:xfrm>
            <a:off x="533400" y="1600200"/>
            <a:ext cx="8077200" cy="4648200"/>
          </a:xfrm>
        </p:spPr>
        <p:txBody>
          <a:bodyPr>
            <a:normAutofit/>
          </a:bodyPr>
          <a:lstStyle/>
          <a:p>
            <a:pPr marL="514350" indent="-514350" algn="l">
              <a:buAutoNum type="arabicPeriod"/>
            </a:pPr>
            <a:r>
              <a:rPr lang="en-US" dirty="0" smtClean="0"/>
              <a:t>Scripture: Not specific directions, but a transformed character that knows God’s way of holiness and what pleases God.</a:t>
            </a:r>
          </a:p>
          <a:p>
            <a:pPr marL="514350" indent="-514350" algn="l">
              <a:buAutoNum type="arabicPeriod"/>
            </a:pPr>
            <a:r>
              <a:rPr lang="en-US" dirty="0" smtClean="0"/>
              <a:t>Counsel:  Consulting believers who know God’s Word and who know you.</a:t>
            </a:r>
          </a:p>
          <a:p>
            <a:pPr marL="514350" indent="-514350" algn="l">
              <a:buAutoNum type="arabicPeriod"/>
            </a:pPr>
            <a:r>
              <a:rPr lang="en-US" dirty="0" smtClean="0"/>
              <a:t>Prayer: Not for some phantom, individual will of God, but for wisdom, for a holy mind and a heart to please God.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295400"/>
          </a:xfrm>
        </p:spPr>
        <p:txBody>
          <a:bodyPr>
            <a:normAutofit/>
          </a:bodyPr>
          <a:lstStyle/>
          <a:p>
            <a:pPr algn="l"/>
            <a:r>
              <a:rPr lang="en-US" sz="4000" dirty="0" smtClean="0"/>
              <a:t>VI. THE WAY OF WISDOM.</a:t>
            </a:r>
            <a:endParaRPr lang="en-US" sz="4000" dirty="0"/>
          </a:p>
        </p:txBody>
      </p:sp>
      <p:sp>
        <p:nvSpPr>
          <p:cNvPr id="3" name="Subtitle 2"/>
          <p:cNvSpPr>
            <a:spLocks noGrp="1"/>
          </p:cNvSpPr>
          <p:nvPr>
            <p:ph type="subTitle" idx="1"/>
          </p:nvPr>
        </p:nvSpPr>
        <p:spPr>
          <a:xfrm>
            <a:off x="533400" y="1600200"/>
            <a:ext cx="8077200" cy="4648200"/>
          </a:xfrm>
        </p:spPr>
        <p:txBody>
          <a:bodyPr>
            <a:normAutofit/>
          </a:bodyPr>
          <a:lstStyle/>
          <a:p>
            <a:pPr marL="514350" indent="-514350" algn="l"/>
            <a:r>
              <a:rPr lang="en-US" dirty="0" smtClean="0"/>
              <a:t>	</a:t>
            </a:r>
            <a:r>
              <a:rPr lang="en-US" dirty="0" smtClean="0"/>
              <a:t>And then…</a:t>
            </a:r>
          </a:p>
          <a:p>
            <a:pPr marL="514350" indent="-514350" algn="l"/>
            <a:endParaRPr lang="en-US" dirty="0" smtClean="0"/>
          </a:p>
          <a:p>
            <a:pPr marL="514350" indent="-514350"/>
            <a:r>
              <a:rPr lang="en-US" sz="7200" dirty="0" smtClean="0"/>
              <a:t>MAKE A DECISION!</a:t>
            </a:r>
          </a:p>
          <a:p>
            <a:pPr marL="514350" indent="-514350"/>
            <a:r>
              <a:rPr lang="en-US" sz="3200" dirty="0" smtClean="0"/>
              <a:t>(and your heavenly Father will bless you!)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295400"/>
          </a:xfrm>
        </p:spPr>
        <p:txBody>
          <a:bodyPr>
            <a:normAutofit/>
          </a:bodyPr>
          <a:lstStyle/>
          <a:p>
            <a:pPr algn="l"/>
            <a:r>
              <a:rPr lang="en-US" sz="4000" dirty="0" smtClean="0"/>
              <a:t>VII. A TEST CASE: MARRIAGE.</a:t>
            </a:r>
            <a:endParaRPr lang="en-US" sz="4000" dirty="0"/>
          </a:p>
        </p:txBody>
      </p:sp>
      <p:sp>
        <p:nvSpPr>
          <p:cNvPr id="3" name="Subtitle 2"/>
          <p:cNvSpPr>
            <a:spLocks noGrp="1"/>
          </p:cNvSpPr>
          <p:nvPr>
            <p:ph type="subTitle" idx="1"/>
          </p:nvPr>
        </p:nvSpPr>
        <p:spPr>
          <a:xfrm>
            <a:off x="533400" y="1600200"/>
            <a:ext cx="8077200" cy="4648200"/>
          </a:xfrm>
        </p:spPr>
        <p:txBody>
          <a:bodyPr>
            <a:normAutofit/>
          </a:bodyPr>
          <a:lstStyle/>
          <a:p>
            <a:pPr marL="514350" indent="-514350" algn="l"/>
            <a:r>
              <a:rPr lang="en-US" dirty="0" smtClean="0"/>
              <a:t>What is God’s revealed will </a:t>
            </a:r>
            <a:r>
              <a:rPr lang="en-US" dirty="0" err="1" smtClean="0"/>
              <a:t>r.e</a:t>
            </a:r>
            <a:r>
              <a:rPr lang="en-US" dirty="0" smtClean="0"/>
              <a:t>. marriage?</a:t>
            </a:r>
          </a:p>
          <a:p>
            <a:pPr marL="971550" lvl="1" indent="-514350" algn="l">
              <a:buAutoNum type="arabicPeriod"/>
            </a:pPr>
            <a:r>
              <a:rPr lang="en-US" dirty="0" smtClean="0">
                <a:solidFill>
                  <a:schemeClr val="bg1"/>
                </a:solidFill>
              </a:rPr>
              <a:t>Of the opposite sex.</a:t>
            </a:r>
          </a:p>
          <a:p>
            <a:pPr marL="971550" lvl="1" indent="-514350" algn="l">
              <a:buAutoNum type="arabicPeriod"/>
            </a:pPr>
            <a:r>
              <a:rPr lang="en-US" dirty="0" smtClean="0">
                <a:solidFill>
                  <a:schemeClr val="bg1"/>
                </a:solidFill>
              </a:rPr>
              <a:t>Not a close relative.</a:t>
            </a:r>
          </a:p>
          <a:p>
            <a:pPr marL="971550" lvl="1" indent="-514350" algn="l">
              <a:buAutoNum type="arabicPeriod"/>
            </a:pPr>
            <a:r>
              <a:rPr lang="en-US" dirty="0" smtClean="0">
                <a:solidFill>
                  <a:schemeClr val="bg1"/>
                </a:solidFill>
              </a:rPr>
              <a:t>Free to be married.</a:t>
            </a:r>
          </a:p>
          <a:p>
            <a:pPr marL="971550" lvl="1" indent="-514350" algn="l">
              <a:buAutoNum type="arabicPeriod"/>
            </a:pPr>
            <a:r>
              <a:rPr lang="en-US" dirty="0" smtClean="0">
                <a:solidFill>
                  <a:schemeClr val="bg1"/>
                </a:solidFill>
              </a:rPr>
              <a:t>Of age/mind of consent.</a:t>
            </a:r>
          </a:p>
          <a:p>
            <a:pPr marL="971550" lvl="1" indent="-514350" algn="l">
              <a:buAutoNum type="arabicPeriod"/>
            </a:pPr>
            <a:r>
              <a:rPr lang="en-US" dirty="0" smtClean="0">
                <a:solidFill>
                  <a:schemeClr val="bg1"/>
                </a:solidFill>
              </a:rPr>
              <a:t>Sharing your faith in Christ.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295400"/>
          </a:xfrm>
        </p:spPr>
        <p:txBody>
          <a:bodyPr>
            <a:normAutofit/>
          </a:bodyPr>
          <a:lstStyle/>
          <a:p>
            <a:pPr algn="l"/>
            <a:r>
              <a:rPr lang="en-US" sz="4000" dirty="0" smtClean="0"/>
              <a:t>VII. A TEST CASE: MARRIAGE.</a:t>
            </a:r>
            <a:endParaRPr lang="en-US" sz="4000" dirty="0"/>
          </a:p>
        </p:txBody>
      </p:sp>
      <p:sp>
        <p:nvSpPr>
          <p:cNvPr id="3" name="Subtitle 2"/>
          <p:cNvSpPr>
            <a:spLocks noGrp="1"/>
          </p:cNvSpPr>
          <p:nvPr>
            <p:ph type="subTitle" idx="1"/>
          </p:nvPr>
        </p:nvSpPr>
        <p:spPr>
          <a:xfrm>
            <a:off x="533400" y="1600200"/>
            <a:ext cx="8077200" cy="4648200"/>
          </a:xfrm>
        </p:spPr>
        <p:txBody>
          <a:bodyPr>
            <a:normAutofit/>
          </a:bodyPr>
          <a:lstStyle/>
          <a:p>
            <a:pPr marL="514350" indent="-514350" algn="l"/>
            <a:r>
              <a:rPr lang="en-US" dirty="0" smtClean="0"/>
              <a:t>The way of wisdom </a:t>
            </a:r>
            <a:r>
              <a:rPr lang="en-US" dirty="0" err="1" smtClean="0"/>
              <a:t>r.e</a:t>
            </a:r>
            <a:r>
              <a:rPr lang="en-US" dirty="0" smtClean="0"/>
              <a:t>. marriage.</a:t>
            </a:r>
          </a:p>
          <a:p>
            <a:pPr marL="514350" indent="-514350" algn="l">
              <a:buAutoNum type="arabicPeriod"/>
            </a:pPr>
            <a:r>
              <a:rPr lang="en-US" dirty="0" smtClean="0"/>
              <a:t>Scripture.</a:t>
            </a:r>
          </a:p>
          <a:p>
            <a:pPr marL="514350" indent="-514350" algn="l">
              <a:buAutoNum type="arabicPeriod"/>
            </a:pPr>
            <a:r>
              <a:rPr lang="en-US" dirty="0" smtClean="0"/>
              <a:t>Counsel.</a:t>
            </a:r>
          </a:p>
          <a:p>
            <a:pPr marL="514350" indent="-514350" algn="l">
              <a:buAutoNum type="arabicPeriod"/>
            </a:pPr>
            <a:r>
              <a:rPr lang="en-US" dirty="0" smtClean="0"/>
              <a:t>Prayer.</a:t>
            </a:r>
          </a:p>
          <a:p>
            <a:pPr marL="514350" indent="-514350" algn="l"/>
            <a:endParaRPr lang="en-US" dirty="0" smtClean="0">
              <a:solidFill>
                <a:schemeClr val="bg1"/>
              </a:solidFill>
            </a:endParaRPr>
          </a:p>
          <a:p>
            <a:pPr marL="514350" indent="-514350"/>
            <a:r>
              <a:rPr lang="en-US" sz="6000" dirty="0" smtClean="0"/>
              <a:t>MAKE A DECISION!</a:t>
            </a:r>
            <a:endParaRPr lang="en-US" sz="6000"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Autofit/>
          </a:bodyPr>
          <a:lstStyle/>
          <a:p>
            <a:pPr marL="514350" indent="-514350" algn="ctr"/>
            <a:r>
              <a:rPr lang="en-US" sz="7200" dirty="0" smtClean="0"/>
              <a:t>QUESTIONS AND DISCUSSION</a:t>
            </a:r>
            <a:endParaRPr lang="en-US" sz="7200" i="1" dirty="0" smtClean="0"/>
          </a:p>
          <a:p>
            <a:pPr marL="514350" indent="-514350">
              <a:buNone/>
            </a:pPr>
            <a:r>
              <a:rPr lang="en-US" dirty="0" smtClean="0"/>
              <a:t> </a:t>
            </a:r>
            <a:endParaRPr lang="en-US"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295400"/>
          </a:xfrm>
        </p:spPr>
        <p:txBody>
          <a:bodyPr>
            <a:normAutofit/>
          </a:bodyPr>
          <a:lstStyle/>
          <a:p>
            <a:pPr algn="l"/>
            <a:r>
              <a:rPr lang="en-US" sz="4000" dirty="0" smtClean="0"/>
              <a:t>FUTURE SUMMER SEMINARS FOR 2016</a:t>
            </a:r>
            <a:endParaRPr lang="en-US" sz="4000" dirty="0"/>
          </a:p>
        </p:txBody>
      </p:sp>
      <p:sp>
        <p:nvSpPr>
          <p:cNvPr id="3" name="Subtitle 2"/>
          <p:cNvSpPr>
            <a:spLocks noGrp="1"/>
          </p:cNvSpPr>
          <p:nvPr>
            <p:ph type="subTitle" idx="1"/>
          </p:nvPr>
        </p:nvSpPr>
        <p:spPr>
          <a:xfrm>
            <a:off x="533400" y="1600200"/>
            <a:ext cx="8077200" cy="4648200"/>
          </a:xfrm>
        </p:spPr>
        <p:txBody>
          <a:bodyPr>
            <a:normAutofit fontScale="77500" lnSpcReduction="20000"/>
          </a:bodyPr>
          <a:lstStyle/>
          <a:p>
            <a:pPr algn="l"/>
            <a:r>
              <a:rPr lang="en-US" dirty="0" smtClean="0"/>
              <a:t>June 28	“Anger Management: Quick to Listen, Slow </a:t>
            </a:r>
            <a:r>
              <a:rPr lang="en-US" dirty="0" smtClean="0"/>
              <a:t>			to  Speak</a:t>
            </a:r>
            <a:r>
              <a:rPr lang="en-US" dirty="0" smtClean="0"/>
              <a:t>, and Slow to Become Angry” </a:t>
            </a:r>
          </a:p>
          <a:p>
            <a:pPr algn="l"/>
            <a:r>
              <a:rPr lang="en-US" dirty="0" smtClean="0"/>
              <a:t>July 26 	“</a:t>
            </a:r>
            <a:r>
              <a:rPr lang="en-US" dirty="0" err="1" smtClean="0"/>
              <a:t>L.G.B.Transgender</a:t>
            </a:r>
            <a:r>
              <a:rPr lang="en-US" dirty="0" smtClean="0"/>
              <a:t>: What’s All This Fuss </a:t>
            </a:r>
            <a:r>
              <a:rPr lang="en-US" dirty="0" smtClean="0"/>
              <a:t>				about Bathrooms </a:t>
            </a:r>
            <a:r>
              <a:rPr lang="en-US" dirty="0" smtClean="0"/>
              <a:t>and Locker Rooms</a:t>
            </a:r>
            <a:r>
              <a:rPr lang="en-US" dirty="0" smtClean="0"/>
              <a:t>?”</a:t>
            </a:r>
            <a:endParaRPr lang="en-US" dirty="0" smtClean="0"/>
          </a:p>
          <a:p>
            <a:pPr algn="l"/>
            <a:r>
              <a:rPr lang="en-US" dirty="0" smtClean="0"/>
              <a:t>August 9	“Marriage Tune-Up (1): Expectations and </a:t>
            </a:r>
            <a:r>
              <a:rPr lang="en-US" dirty="0" smtClean="0"/>
              <a:t>			Empty  love </a:t>
            </a:r>
            <a:r>
              <a:rPr lang="en-US" dirty="0" smtClean="0"/>
              <a:t>Tanks”  </a:t>
            </a:r>
          </a:p>
          <a:p>
            <a:pPr algn="l"/>
            <a:r>
              <a:rPr lang="en-US" dirty="0" smtClean="0"/>
              <a:t>August 16  	“Marriage Tune-Up (2): Sexual Pleasure in 			</a:t>
            </a:r>
            <a:r>
              <a:rPr lang="en-US" dirty="0" smtClean="0"/>
              <a:t>Marriage</a:t>
            </a:r>
            <a:r>
              <a:rPr lang="en-US" dirty="0" smtClean="0"/>
              <a:t>”		          </a:t>
            </a:r>
          </a:p>
          <a:p>
            <a:pPr algn="l"/>
            <a:r>
              <a:rPr lang="en-US" dirty="0" smtClean="0"/>
              <a:t> </a:t>
            </a:r>
          </a:p>
          <a:p>
            <a:r>
              <a:rPr lang="en-US" dirty="0" smtClean="0"/>
              <a:t>(All seminars are at the church and begin at 7:00 p.m</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295400"/>
          </a:xfrm>
        </p:spPr>
        <p:txBody>
          <a:bodyPr>
            <a:normAutofit/>
          </a:bodyPr>
          <a:lstStyle/>
          <a:p>
            <a:pPr algn="l"/>
            <a:r>
              <a:rPr lang="en-US" sz="4000" dirty="0" smtClean="0"/>
              <a:t>FOR FURTHER READING…</a:t>
            </a:r>
            <a:endParaRPr lang="en-US" sz="4000" dirty="0"/>
          </a:p>
        </p:txBody>
      </p:sp>
      <p:sp>
        <p:nvSpPr>
          <p:cNvPr id="3" name="Subtitle 2"/>
          <p:cNvSpPr>
            <a:spLocks noGrp="1"/>
          </p:cNvSpPr>
          <p:nvPr>
            <p:ph type="subTitle" idx="1"/>
          </p:nvPr>
        </p:nvSpPr>
        <p:spPr>
          <a:xfrm>
            <a:off x="533400" y="1600200"/>
            <a:ext cx="8077200" cy="4648200"/>
          </a:xfrm>
        </p:spPr>
        <p:txBody>
          <a:bodyPr>
            <a:normAutofit fontScale="92500" lnSpcReduction="10000"/>
          </a:bodyPr>
          <a:lstStyle/>
          <a:p>
            <a:pPr marL="514350" indent="-514350" algn="l">
              <a:buAutoNum type="arabicPeriod"/>
            </a:pPr>
            <a:r>
              <a:rPr lang="en-US" dirty="0" smtClean="0"/>
              <a:t>Kevin </a:t>
            </a:r>
            <a:r>
              <a:rPr lang="en-US" dirty="0" err="1" smtClean="0"/>
              <a:t>DeYoung</a:t>
            </a:r>
            <a:r>
              <a:rPr lang="en-US" dirty="0" smtClean="0"/>
              <a:t>, </a:t>
            </a:r>
            <a:r>
              <a:rPr lang="en-US" i="1" dirty="0" smtClean="0"/>
              <a:t>Just Do Something</a:t>
            </a:r>
            <a:r>
              <a:rPr lang="en-US" dirty="0" smtClean="0"/>
              <a:t>.</a:t>
            </a:r>
          </a:p>
          <a:p>
            <a:pPr marL="514350" indent="-514350" algn="l">
              <a:buAutoNum type="arabicPeriod"/>
            </a:pPr>
            <a:r>
              <a:rPr lang="en-US" dirty="0" smtClean="0"/>
              <a:t>Bruce </a:t>
            </a:r>
            <a:r>
              <a:rPr lang="en-US" dirty="0" err="1" smtClean="0"/>
              <a:t>Waltke</a:t>
            </a:r>
            <a:r>
              <a:rPr lang="en-US" dirty="0" smtClean="0"/>
              <a:t>, </a:t>
            </a:r>
            <a:r>
              <a:rPr lang="en-US" i="1" dirty="0" smtClean="0"/>
              <a:t>Finding God’s Will: a Pagan Notion?</a:t>
            </a:r>
          </a:p>
          <a:p>
            <a:pPr marL="514350" indent="-514350" algn="l">
              <a:buAutoNum type="arabicPeriod"/>
            </a:pPr>
            <a:r>
              <a:rPr lang="en-US" dirty="0" smtClean="0"/>
              <a:t>R.C. </a:t>
            </a:r>
            <a:r>
              <a:rPr lang="en-US" dirty="0" err="1" smtClean="0"/>
              <a:t>Sproul</a:t>
            </a:r>
            <a:r>
              <a:rPr lang="en-US" dirty="0" smtClean="0"/>
              <a:t>:</a:t>
            </a:r>
            <a:r>
              <a:rPr lang="en-US" i="1" dirty="0" smtClean="0"/>
              <a:t> Following Christ.</a:t>
            </a:r>
            <a:endParaRPr lang="en-US" dirty="0" smtClean="0"/>
          </a:p>
          <a:p>
            <a:pPr marL="514350" indent="-514350" algn="l">
              <a:buAutoNum type="arabicPeriod"/>
            </a:pPr>
            <a:r>
              <a:rPr lang="en-US" dirty="0" smtClean="0"/>
              <a:t>Sinclair Ferguson: </a:t>
            </a:r>
            <a:r>
              <a:rPr lang="en-US" i="1" dirty="0" smtClean="0"/>
              <a:t>Discovering God’s Will</a:t>
            </a:r>
          </a:p>
          <a:p>
            <a:pPr marL="514350" indent="-514350" algn="l">
              <a:buAutoNum type="arabicPeriod"/>
            </a:pPr>
            <a:r>
              <a:rPr lang="en-US" dirty="0" smtClean="0"/>
              <a:t>J.I. Packer: Hot Tub Religion.</a:t>
            </a:r>
          </a:p>
          <a:p>
            <a:pPr marL="514350" indent="-514350" algn="l">
              <a:buAutoNum type="arabicPeriod"/>
            </a:pPr>
            <a:r>
              <a:rPr lang="en-US" dirty="0" smtClean="0"/>
              <a:t>*Garry Friesen: </a:t>
            </a:r>
            <a:r>
              <a:rPr lang="en-US" i="1" dirty="0" smtClean="0"/>
              <a:t>Decision Making and the Will of God: A Biblical Alternative to the Traditional </a:t>
            </a:r>
            <a:r>
              <a:rPr lang="en-US" i="1" dirty="0" smtClean="0"/>
              <a:t>View</a:t>
            </a:r>
            <a:endParaRPr lang="en-US"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295400"/>
          </a:xfrm>
        </p:spPr>
        <p:txBody>
          <a:bodyPr>
            <a:normAutofit/>
          </a:bodyPr>
          <a:lstStyle/>
          <a:p>
            <a:pPr algn="l"/>
            <a:r>
              <a:rPr lang="en-US" sz="4000" dirty="0" smtClean="0"/>
              <a:t>II. THE WILLS OF GOD.</a:t>
            </a:r>
            <a:endParaRPr lang="en-US" sz="4000" dirty="0"/>
          </a:p>
        </p:txBody>
      </p:sp>
      <p:sp>
        <p:nvSpPr>
          <p:cNvPr id="3" name="Subtitle 2"/>
          <p:cNvSpPr>
            <a:spLocks noGrp="1"/>
          </p:cNvSpPr>
          <p:nvPr>
            <p:ph type="subTitle" idx="1"/>
          </p:nvPr>
        </p:nvSpPr>
        <p:spPr>
          <a:xfrm>
            <a:off x="533400" y="1600200"/>
            <a:ext cx="8077200" cy="4648200"/>
          </a:xfrm>
        </p:spPr>
        <p:txBody>
          <a:bodyPr>
            <a:normAutofit/>
          </a:bodyPr>
          <a:lstStyle/>
          <a:p>
            <a:pPr marL="514350" indent="-514350" algn="l">
              <a:buAutoNum type="arabicPeriod"/>
            </a:pPr>
            <a:r>
              <a:rPr lang="en-US" dirty="0" smtClean="0"/>
              <a:t>God’s Decretive/Secret Will.</a:t>
            </a:r>
          </a:p>
          <a:p>
            <a:pPr marL="514350" indent="-514350" algn="l"/>
            <a:endParaRPr lang="en-US"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Autofit/>
          </a:bodyPr>
          <a:lstStyle/>
          <a:p>
            <a:r>
              <a:rPr lang="en-US" sz="2200" b="1" dirty="0" smtClean="0"/>
              <a:t>Ephesians 1:3-12</a:t>
            </a:r>
          </a:p>
          <a:p>
            <a:r>
              <a:rPr lang="en-US" sz="2200" i="1" dirty="0" smtClean="0"/>
              <a:t> </a:t>
            </a:r>
            <a:r>
              <a:rPr lang="en-US" sz="2200" i="1" dirty="0" smtClean="0"/>
              <a:t>    “</a:t>
            </a:r>
            <a:r>
              <a:rPr lang="en-US" sz="2200" i="1" baseline="30000" dirty="0" smtClean="0"/>
              <a:t>3</a:t>
            </a:r>
            <a:r>
              <a:rPr lang="en-US" sz="2200" i="1" dirty="0" smtClean="0"/>
              <a:t>Blessed </a:t>
            </a:r>
            <a:r>
              <a:rPr lang="en-US" sz="2200" i="1" dirty="0" smtClean="0"/>
              <a:t>be the God and Father of our Lord Jesus Christ, who has blessed us in Christ with every spiritual blessing in the heavenly places, </a:t>
            </a:r>
            <a:r>
              <a:rPr lang="en-US" sz="2200" i="1" baseline="30000" dirty="0" smtClean="0"/>
              <a:t>4</a:t>
            </a:r>
            <a:r>
              <a:rPr lang="en-US" sz="2200" i="1" dirty="0" smtClean="0"/>
              <a:t>even as he chose us in him before the foundation of the world, that we should be holy and blameless before him. In love </a:t>
            </a:r>
            <a:r>
              <a:rPr lang="en-US" sz="2200" i="1" baseline="30000" dirty="0" smtClean="0"/>
              <a:t>5</a:t>
            </a:r>
            <a:r>
              <a:rPr lang="en-US" sz="2200" i="1" dirty="0" smtClean="0"/>
              <a:t>he predestined us for adoption through Jesus Christ, according to the purpose of his will, </a:t>
            </a:r>
            <a:r>
              <a:rPr lang="en-US" sz="2200" i="1" baseline="30000" dirty="0" smtClean="0"/>
              <a:t>6</a:t>
            </a:r>
            <a:r>
              <a:rPr lang="en-US" sz="2200" i="1" dirty="0" smtClean="0"/>
              <a:t>to the praise of his glorious grace, with which he has blessed us in the Beloved. </a:t>
            </a:r>
            <a:r>
              <a:rPr lang="en-US" sz="2200" i="1" baseline="30000" dirty="0" smtClean="0"/>
              <a:t>7</a:t>
            </a:r>
            <a:r>
              <a:rPr lang="en-US" sz="2200" i="1" dirty="0" smtClean="0"/>
              <a:t>In him we have redemption through his blood, the forgiveness of our trespasses, according to the riches of his grace, </a:t>
            </a:r>
            <a:r>
              <a:rPr lang="en-US" sz="2200" i="1" baseline="30000" dirty="0" smtClean="0"/>
              <a:t>8</a:t>
            </a:r>
            <a:r>
              <a:rPr lang="en-US" sz="2200" i="1" dirty="0" smtClean="0"/>
              <a:t>which he lavished upon us, in all wisdom and insight </a:t>
            </a:r>
            <a:r>
              <a:rPr lang="en-US" sz="2200" i="1" baseline="30000" dirty="0" smtClean="0"/>
              <a:t>9</a:t>
            </a:r>
            <a:r>
              <a:rPr lang="en-US" sz="2200" i="1" dirty="0" smtClean="0"/>
              <a:t>making known to us the mystery of his will, according to his purpose, which he set forth in Christ </a:t>
            </a:r>
            <a:r>
              <a:rPr lang="en-US" sz="2200" i="1" baseline="30000" dirty="0" smtClean="0"/>
              <a:t>10</a:t>
            </a:r>
            <a:r>
              <a:rPr lang="en-US" sz="2200" i="1" dirty="0" smtClean="0"/>
              <a:t>as a plan for the fullness of time, to unite all things in him, things in heaven and things on earth. </a:t>
            </a:r>
            <a:endParaRPr lang="en-US" sz="2200" i="1" dirty="0" smtClean="0"/>
          </a:p>
          <a:p>
            <a:r>
              <a:rPr lang="en-US" sz="2200" i="1" baseline="30000" dirty="0" smtClean="0"/>
              <a:t>      11</a:t>
            </a:r>
            <a:r>
              <a:rPr lang="en-US" sz="2200" i="1" dirty="0" smtClean="0"/>
              <a:t>In </a:t>
            </a:r>
            <a:r>
              <a:rPr lang="en-US" sz="2200" i="1" dirty="0" smtClean="0"/>
              <a:t>him we have obtained an inheritance, having been predestined according to the purpose of him who works all things according to the counsel of his will, </a:t>
            </a:r>
            <a:r>
              <a:rPr lang="en-US" sz="2200" i="1" baseline="30000" dirty="0" smtClean="0"/>
              <a:t>12</a:t>
            </a:r>
            <a:r>
              <a:rPr lang="en-US" sz="2200" i="1" dirty="0" smtClean="0"/>
              <a:t>so that we who were the first to hope in Christ might be to the praise of his glory.</a:t>
            </a:r>
            <a:endParaRPr lang="en-US" sz="2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Autofit/>
          </a:bodyPr>
          <a:lstStyle/>
          <a:p>
            <a:r>
              <a:rPr lang="en-US" sz="2400" b="1" dirty="0" smtClean="0"/>
              <a:t>Westminster Shorter Catechism: </a:t>
            </a:r>
          </a:p>
          <a:p>
            <a:r>
              <a:rPr lang="en-US" sz="2400" dirty="0" smtClean="0"/>
              <a:t> </a:t>
            </a:r>
          </a:p>
          <a:p>
            <a:r>
              <a:rPr lang="en-US" sz="3600" i="1" dirty="0" smtClean="0"/>
              <a:t>Q. 7. What are the decrees of God?</a:t>
            </a:r>
            <a:endParaRPr lang="en-US" sz="3600" dirty="0" smtClean="0"/>
          </a:p>
          <a:p>
            <a:r>
              <a:rPr lang="en-US" sz="3600" b="1" dirty="0" smtClean="0"/>
              <a:t>	A. The decrees of God are, his eternal purpose, according to the counsel of his will, whereby, for his own glory, he hath foreordained whatsoever comes to pass.</a:t>
            </a:r>
            <a:r>
              <a:rPr lang="en-US" sz="3600" dirty="0" smtClean="0"/>
              <a:t> </a:t>
            </a:r>
            <a:endParaRPr lang="en-US" sz="3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295400"/>
          </a:xfrm>
        </p:spPr>
        <p:txBody>
          <a:bodyPr>
            <a:normAutofit/>
          </a:bodyPr>
          <a:lstStyle/>
          <a:p>
            <a:pPr algn="l"/>
            <a:r>
              <a:rPr lang="en-US" sz="4000" dirty="0" smtClean="0"/>
              <a:t>II. THE WILLS OF GOD.</a:t>
            </a:r>
            <a:endParaRPr lang="en-US" sz="4000" dirty="0"/>
          </a:p>
        </p:txBody>
      </p:sp>
      <p:sp>
        <p:nvSpPr>
          <p:cNvPr id="3" name="Subtitle 2"/>
          <p:cNvSpPr>
            <a:spLocks noGrp="1"/>
          </p:cNvSpPr>
          <p:nvPr>
            <p:ph type="subTitle" idx="1"/>
          </p:nvPr>
        </p:nvSpPr>
        <p:spPr>
          <a:xfrm>
            <a:off x="533400" y="1600200"/>
            <a:ext cx="8077200" cy="4648200"/>
          </a:xfrm>
        </p:spPr>
        <p:txBody>
          <a:bodyPr>
            <a:normAutofit/>
          </a:bodyPr>
          <a:lstStyle/>
          <a:p>
            <a:pPr marL="514350" indent="-514350" algn="l">
              <a:buAutoNum type="arabicPeriod"/>
            </a:pPr>
            <a:r>
              <a:rPr lang="en-US" dirty="0" smtClean="0"/>
              <a:t>God’s Decretive/Secret Will.</a:t>
            </a:r>
          </a:p>
          <a:p>
            <a:pPr marL="514350" indent="-514350" algn="l">
              <a:buAutoNum type="arabicPeriod"/>
            </a:pPr>
            <a:r>
              <a:rPr lang="en-US" dirty="0" smtClean="0"/>
              <a:t>God’s Preceptive/Revealed Will.</a:t>
            </a:r>
          </a:p>
          <a:p>
            <a:pPr marL="514350" indent="-514350" algn="l"/>
            <a:endParaRPr lang="en-US" i="1" dirty="0" smtClean="0"/>
          </a:p>
          <a:p>
            <a:pPr marL="514350" indent="-514350" algn="l"/>
            <a:endParaRPr lang="en-US"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Theme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Theme6</Template>
  <TotalTime>774</TotalTime>
  <Words>1993</Words>
  <Application>Microsoft Office PowerPoint</Application>
  <PresentationFormat>On-screen Show (4:3)</PresentationFormat>
  <Paragraphs>171</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Theme6</vt:lpstr>
      <vt:lpstr>God’s Guidance:</vt:lpstr>
      <vt:lpstr>Why Summer Seminars?</vt:lpstr>
      <vt:lpstr>Introduction: Three Stories</vt:lpstr>
      <vt:lpstr>I. CONFUSION ABOUT GOD’S GUIDANCE.</vt:lpstr>
      <vt:lpstr>FOR FURTHER READING…</vt:lpstr>
      <vt:lpstr>II. THE WILLS OF GOD.</vt:lpstr>
      <vt:lpstr>Slide 7</vt:lpstr>
      <vt:lpstr>Slide 8</vt:lpstr>
      <vt:lpstr>II. THE WILLS OF GOD.</vt:lpstr>
      <vt:lpstr>Slide 10</vt:lpstr>
      <vt:lpstr>Slide 11</vt:lpstr>
      <vt:lpstr>II. THE WILLS OF GOD.</vt:lpstr>
      <vt:lpstr>III. GOD’S INDIVIDUAL WILL?</vt:lpstr>
      <vt:lpstr>“Signposts” for Discerning God’s Individual Will? </vt:lpstr>
      <vt:lpstr>IV. THE ORIGIN OF THE INDIVIDUAL WILL.</vt:lpstr>
      <vt:lpstr>Slide 16</vt:lpstr>
      <vt:lpstr>IV. THE ORIGIN OF THE INDIVIDUAL WILL.</vt:lpstr>
      <vt:lpstr>Slide 18</vt:lpstr>
      <vt:lpstr>Slide 19</vt:lpstr>
      <vt:lpstr>Slide 20</vt:lpstr>
      <vt:lpstr>Slide 21</vt:lpstr>
      <vt:lpstr>V. EXPLAINING THE CLAMOR FOR DIRECT, DIVINE GUIDANCE.</vt:lpstr>
      <vt:lpstr>V. EXPLAINING THE CLAMOR FOR DIRECT, DIVINE GUIDANCE.</vt:lpstr>
      <vt:lpstr>V. EXPLAINING THE CLAMOR FOR DIRECT, DIVINE GUIDANCE.</vt:lpstr>
      <vt:lpstr>V. EXPLAINING THE CLAMOR FOR DIRECT, DIVINE GUIDANCE.</vt:lpstr>
      <vt:lpstr>FUTURE SUMMER SEMINARS FOR 2016</vt:lpstr>
      <vt:lpstr>VI. THE WAY OF WISDOM.</vt:lpstr>
      <vt:lpstr>Slide 28</vt:lpstr>
      <vt:lpstr>Slide 29</vt:lpstr>
      <vt:lpstr>VI. THE WAY OF WISDOM.</vt:lpstr>
      <vt:lpstr>Slide 31</vt:lpstr>
      <vt:lpstr>Slide 32</vt:lpstr>
      <vt:lpstr>Slide 33</vt:lpstr>
      <vt:lpstr>Slide 34</vt:lpstr>
      <vt:lpstr>VI. THE WAY OF WISDOM.</vt:lpstr>
      <vt:lpstr>Slide 36</vt:lpstr>
      <vt:lpstr>VI. THE WAY OF WISDOM.</vt:lpstr>
      <vt:lpstr>Slide 38</vt:lpstr>
      <vt:lpstr>VI. THE WAY OF WISDOM.</vt:lpstr>
      <vt:lpstr>VI. THE WAY OF WISDOM.</vt:lpstr>
      <vt:lpstr>VI. THE WAY OF WISDOM.</vt:lpstr>
      <vt:lpstr>VII. A TEST CASE: MARRIAGE.</vt:lpstr>
      <vt:lpstr>VII. A TEST CASE: MARRIAGE.</vt:lpstr>
      <vt:lpstr>Slide 44</vt:lpstr>
      <vt:lpstr>FUTURE SUMMER SEMINARS FOR 2016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Guidance:</dc:title>
  <dc:creator>Brian</dc:creator>
  <cp:lastModifiedBy>Brian</cp:lastModifiedBy>
  <cp:revision>35</cp:revision>
  <dcterms:created xsi:type="dcterms:W3CDTF">2016-06-14T14:07:11Z</dcterms:created>
  <dcterms:modified xsi:type="dcterms:W3CDTF">2016-06-15T03:02:01Z</dcterms:modified>
</cp:coreProperties>
</file>