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5"/>
  </p:notesMasterIdLst>
  <p:sldIdLst>
    <p:sldId id="674" r:id="rId2"/>
    <p:sldId id="256" r:id="rId3"/>
    <p:sldId id="258" r:id="rId4"/>
    <p:sldId id="587" r:id="rId5"/>
    <p:sldId id="588" r:id="rId6"/>
    <p:sldId id="589" r:id="rId7"/>
    <p:sldId id="259" r:id="rId8"/>
    <p:sldId id="591" r:id="rId9"/>
    <p:sldId id="592" r:id="rId10"/>
    <p:sldId id="593" r:id="rId11"/>
    <p:sldId id="677" r:id="rId12"/>
    <p:sldId id="678" r:id="rId13"/>
    <p:sldId id="594" r:id="rId14"/>
    <p:sldId id="595" r:id="rId15"/>
    <p:sldId id="596" r:id="rId16"/>
    <p:sldId id="597" r:id="rId17"/>
    <p:sldId id="598" r:id="rId18"/>
    <p:sldId id="610" r:id="rId19"/>
    <p:sldId id="611" r:id="rId20"/>
    <p:sldId id="613" r:id="rId21"/>
    <p:sldId id="612" r:id="rId22"/>
    <p:sldId id="614" r:id="rId23"/>
    <p:sldId id="616" r:id="rId24"/>
    <p:sldId id="617" r:id="rId25"/>
    <p:sldId id="619" r:id="rId26"/>
    <p:sldId id="618" r:id="rId27"/>
    <p:sldId id="620" r:id="rId28"/>
    <p:sldId id="621" r:id="rId29"/>
    <p:sldId id="599" r:id="rId30"/>
    <p:sldId id="623" r:id="rId31"/>
    <p:sldId id="624" r:id="rId32"/>
    <p:sldId id="625" r:id="rId33"/>
    <p:sldId id="622" r:id="rId34"/>
    <p:sldId id="601" r:id="rId35"/>
    <p:sldId id="627" r:id="rId36"/>
    <p:sldId id="628" r:id="rId37"/>
    <p:sldId id="631" r:id="rId38"/>
    <p:sldId id="629" r:id="rId39"/>
    <p:sldId id="630" r:id="rId40"/>
    <p:sldId id="632" r:id="rId41"/>
    <p:sldId id="636" r:id="rId42"/>
    <p:sldId id="637" r:id="rId43"/>
    <p:sldId id="639" r:id="rId44"/>
    <p:sldId id="642" r:id="rId45"/>
    <p:sldId id="643" r:id="rId46"/>
    <p:sldId id="644" r:id="rId47"/>
    <p:sldId id="645" r:id="rId48"/>
    <p:sldId id="646" r:id="rId49"/>
    <p:sldId id="649" r:id="rId50"/>
    <p:sldId id="650" r:id="rId51"/>
    <p:sldId id="652" r:id="rId52"/>
    <p:sldId id="653" r:id="rId53"/>
    <p:sldId id="655" r:id="rId54"/>
    <p:sldId id="654" r:id="rId55"/>
    <p:sldId id="656" r:id="rId56"/>
    <p:sldId id="657" r:id="rId57"/>
    <p:sldId id="658" r:id="rId58"/>
    <p:sldId id="638" r:id="rId59"/>
    <p:sldId id="659" r:id="rId60"/>
    <p:sldId id="661" r:id="rId61"/>
    <p:sldId id="664" r:id="rId62"/>
    <p:sldId id="663" r:id="rId63"/>
    <p:sldId id="665" r:id="rId64"/>
    <p:sldId id="662" r:id="rId65"/>
    <p:sldId id="675" r:id="rId66"/>
    <p:sldId id="660" r:id="rId67"/>
    <p:sldId id="666" r:id="rId68"/>
    <p:sldId id="667" r:id="rId69"/>
    <p:sldId id="668" r:id="rId70"/>
    <p:sldId id="669" r:id="rId71"/>
    <p:sldId id="672" r:id="rId72"/>
    <p:sldId id="673" r:id="rId73"/>
    <p:sldId id="676"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67881-A46C-4ED6-AF1A-75A9217AF1E1}" type="datetimeFigureOut">
              <a:rPr lang="en-US" smtClean="0"/>
              <a:t>7/6/2019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CC0F5-CB70-4024-B095-828752020A34}" type="slidenum">
              <a:rPr lang="en-US" smtClean="0"/>
              <a:t>‹#›</a:t>
            </a:fld>
            <a:endParaRPr lang="en-US"/>
          </a:p>
        </p:txBody>
      </p:sp>
    </p:spTree>
    <p:extLst>
      <p:ext uri="{BB962C8B-B14F-4D97-AF65-F5344CB8AC3E}">
        <p14:creationId xmlns:p14="http://schemas.microsoft.com/office/powerpoint/2010/main" val="228387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7/6/2019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7/6/2019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7/6/2019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7/6/2019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7/6/2019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7/6/2019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7/6/2019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7/6/2019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7/6/2019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3200" dirty="0"/>
              <a:t>	Additional seminar titles for 2019: </a:t>
            </a:r>
            <a:endParaRPr lang="en-US" sz="3200" dirty="0" smtClean="0"/>
          </a:p>
          <a:p>
            <a:endParaRPr lang="en-US" sz="3200" dirty="0"/>
          </a:p>
          <a:p>
            <a:r>
              <a:rPr lang="en-US" sz="3200" dirty="0"/>
              <a:t>Tuesday, July 9    “Ethical Systems and Ethical Anarchy”         </a:t>
            </a:r>
          </a:p>
          <a:p>
            <a:endParaRPr lang="en-US" sz="3200" dirty="0" smtClean="0"/>
          </a:p>
          <a:p>
            <a:r>
              <a:rPr lang="en-US" sz="3200" dirty="0" smtClean="0"/>
              <a:t>Tuesday</a:t>
            </a:r>
            <a:r>
              <a:rPr lang="en-US" sz="3200" dirty="0"/>
              <a:t>, July 23  “Moral Reasoning: Thinking Clearly and </a:t>
            </a:r>
            <a:r>
              <a:rPr lang="en-US" sz="3200" dirty="0" smtClean="0"/>
              <a:t>										Virtuously</a:t>
            </a:r>
            <a:r>
              <a:rPr lang="en-US" sz="3200" dirty="0"/>
              <a:t>” </a:t>
            </a:r>
            <a:r>
              <a:rPr lang="en-US" sz="2400" dirty="0"/>
              <a:t> </a:t>
            </a:r>
          </a:p>
        </p:txBody>
      </p:sp>
    </p:spTree>
    <p:extLst>
      <p:ext uri="{BB962C8B-B14F-4D97-AF65-F5344CB8AC3E}">
        <p14:creationId xmlns:p14="http://schemas.microsoft.com/office/powerpoint/2010/main" val="144030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dirty="0"/>
              <a:t> </a:t>
            </a:r>
          </a:p>
          <a:p>
            <a:r>
              <a:rPr lang="en-US" sz="2400" dirty="0" smtClean="0"/>
              <a:t>Postmodernism (1960s-present)</a:t>
            </a:r>
            <a:endParaRPr lang="en-US" sz="2400" dirty="0"/>
          </a:p>
          <a:p>
            <a:r>
              <a:rPr lang="en-US" sz="2400" dirty="0"/>
              <a:t> 	In the mid-1900s, some would date this shift on the death of JFK, widespread pessimism gripped the Western world. Thinkers lost the bright optimism that modernists held about attaining a universal truth that would lead to global utopia. </a:t>
            </a:r>
            <a:endParaRPr lang="en-US" sz="2400" dirty="0" smtClean="0"/>
          </a:p>
          <a:p>
            <a:r>
              <a:rPr lang="en-US" sz="2400" dirty="0" smtClean="0"/>
              <a:t>	What’s </a:t>
            </a:r>
            <a:r>
              <a:rPr lang="en-US" sz="2400" dirty="0"/>
              <a:t>more, any universal truth claims became suspect. Truth claims were used by the powerful to exploit the weak. Any universal truth claim was considered exploitative, and so was rejected. </a:t>
            </a:r>
          </a:p>
          <a:p>
            <a:r>
              <a:rPr lang="en-US" sz="2400" dirty="0"/>
              <a:t>	</a:t>
            </a:r>
          </a:p>
        </p:txBody>
      </p:sp>
    </p:spTree>
    <p:extLst>
      <p:ext uri="{BB962C8B-B14F-4D97-AF65-F5344CB8AC3E}">
        <p14:creationId xmlns:p14="http://schemas.microsoft.com/office/powerpoint/2010/main" val="305881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370975"/>
          </a:xfrm>
          <a:prstGeom prst="rect">
            <a:avLst/>
          </a:prstGeom>
          <a:noFill/>
        </p:spPr>
        <p:txBody>
          <a:bodyPr wrap="square" rtlCol="0">
            <a:spAutoFit/>
          </a:bodyPr>
          <a:lstStyle/>
          <a:p>
            <a:r>
              <a:rPr lang="en-US" sz="2400" dirty="0"/>
              <a:t> </a:t>
            </a:r>
          </a:p>
          <a:p>
            <a:r>
              <a:rPr lang="en-US" sz="2400" dirty="0" smtClean="0"/>
              <a:t>Postmodernism (1960s-present)</a:t>
            </a:r>
            <a:endParaRPr lang="en-US" sz="2400" dirty="0"/>
          </a:p>
          <a:p>
            <a:r>
              <a:rPr lang="en-US" sz="2400" dirty="0"/>
              <a:t> </a:t>
            </a:r>
            <a:r>
              <a:rPr lang="en-US" sz="2400" dirty="0"/>
              <a:t>	Not long ago a group of students from Pomona College in California sent a letter of protest to the college president David Oxtoby declaring that objective truth is a myth espoused by white supremacists. </a:t>
            </a:r>
            <a:endParaRPr lang="en-US" sz="2400" dirty="0" smtClean="0"/>
          </a:p>
          <a:p>
            <a:r>
              <a:rPr lang="en-US" sz="2400" dirty="0"/>
              <a:t>	</a:t>
            </a:r>
            <a:r>
              <a:rPr lang="en-US" sz="2400" dirty="0" smtClean="0"/>
              <a:t>“</a:t>
            </a:r>
            <a:r>
              <a:rPr lang="en-US" sz="2400" dirty="0"/>
              <a:t>The idea that there is a single truth—‘the Truth’—is a construct of the Euro-West that is deeply rooted in the Enlightenment…. This construction is a myth and white supremacy, imperialism, colonization, capitalism, and the United States of America are all of its progeny. The idea that the truth is an entity for which we must search, in matters that endanger our abilities to exist in open spaces, is an attempt to silence oppressed people.” </a:t>
            </a:r>
          </a:p>
          <a:p>
            <a:r>
              <a:rPr lang="en-US" sz="2400" dirty="0"/>
              <a:t>	That’s pretty amazing. In response, I would like to ask the authors of that letter whether they believe their assertion is actually, objectively true. Of course, they would have no answer. They would be forced to say: “It is true that nothing is true,” which is pure nonsense.  </a:t>
            </a:r>
          </a:p>
          <a:p>
            <a:endParaRPr lang="en-US" sz="2400" dirty="0" smtClean="0"/>
          </a:p>
          <a:p>
            <a:r>
              <a:rPr lang="en-US" sz="2400" dirty="0"/>
              <a:t>	</a:t>
            </a:r>
          </a:p>
        </p:txBody>
      </p:sp>
    </p:spTree>
    <p:extLst>
      <p:ext uri="{BB962C8B-B14F-4D97-AF65-F5344CB8AC3E}">
        <p14:creationId xmlns:p14="http://schemas.microsoft.com/office/powerpoint/2010/main" val="34482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dirty="0"/>
              <a:t> </a:t>
            </a:r>
          </a:p>
          <a:p>
            <a:r>
              <a:rPr lang="en-US" sz="2400" dirty="0" smtClean="0"/>
              <a:t>Postmodernism (1960s-present)</a:t>
            </a:r>
            <a:endParaRPr lang="en-US" sz="2400" dirty="0"/>
          </a:p>
          <a:p>
            <a:r>
              <a:rPr lang="en-US" sz="2400" dirty="0"/>
              <a:t> 	So there was no longer any Truth, only truths, individual truths. Truth became personal. There was no longer any objective reality. There is no “true truth” any longer, only “</a:t>
            </a:r>
            <a:r>
              <a:rPr lang="en-US" sz="2400" dirty="0" smtClean="0"/>
              <a:t>truths” or “beliefs” or “preferences.” </a:t>
            </a:r>
            <a:r>
              <a:rPr lang="en-US" sz="2400" dirty="0"/>
              <a:t>Now if nothing is really true, then nothing can really be false. And if nothing is false, then it is impossible to lie. Anything we say may be true for us, so it cannot be a lie. Reality is what you decide it to be. </a:t>
            </a:r>
            <a:r>
              <a:rPr lang="en-US" sz="2400" dirty="0" smtClean="0"/>
              <a:t>One can “self-identify” as whatever they choose to be.</a:t>
            </a:r>
          </a:p>
          <a:p>
            <a:r>
              <a:rPr lang="en-US" sz="2400" dirty="0"/>
              <a:t>	</a:t>
            </a:r>
          </a:p>
        </p:txBody>
      </p:sp>
    </p:spTree>
    <p:extLst>
      <p:ext uri="{BB962C8B-B14F-4D97-AF65-F5344CB8AC3E}">
        <p14:creationId xmlns:p14="http://schemas.microsoft.com/office/powerpoint/2010/main" val="328454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200329"/>
          </a:xfrm>
          <a:prstGeom prst="rect">
            <a:avLst/>
          </a:prstGeom>
          <a:noFill/>
        </p:spPr>
        <p:txBody>
          <a:bodyPr wrap="square" rtlCol="0">
            <a:spAutoFit/>
          </a:bodyPr>
          <a:lstStyle/>
          <a:p>
            <a:r>
              <a:rPr lang="en-US" sz="2400" dirty="0" smtClean="0"/>
              <a:t>Postmodernism </a:t>
            </a:r>
            <a:r>
              <a:rPr lang="en-US" sz="2400" dirty="0" smtClean="0"/>
              <a:t>(1960s-present)</a:t>
            </a:r>
            <a:endParaRPr lang="en-US" sz="2400" dirty="0"/>
          </a:p>
          <a:p>
            <a:r>
              <a:rPr lang="en-US" sz="2400" dirty="0"/>
              <a:t>	</a:t>
            </a:r>
            <a:r>
              <a:rPr lang="en-US" sz="2400" dirty="0" smtClean="0"/>
              <a:t>This </a:t>
            </a:r>
            <a:r>
              <a:rPr lang="en-US" sz="2400" dirty="0"/>
              <a:t>has led to extreme relativism and individualism. The only thing I can now rely on in a postmodern context is my self. </a:t>
            </a:r>
          </a:p>
        </p:txBody>
      </p:sp>
    </p:spTree>
    <p:extLst>
      <p:ext uri="{BB962C8B-B14F-4D97-AF65-F5344CB8AC3E}">
        <p14:creationId xmlns:p14="http://schemas.microsoft.com/office/powerpoint/2010/main" val="283060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smtClean="0"/>
              <a:t>Postmodernism </a:t>
            </a:r>
            <a:r>
              <a:rPr lang="en-US" sz="2400" dirty="0"/>
              <a:t>(1960s-present)</a:t>
            </a:r>
          </a:p>
          <a:p>
            <a:r>
              <a:rPr lang="en-US" sz="2400" dirty="0"/>
              <a:t> 	So now we are left with only individual </a:t>
            </a:r>
            <a:r>
              <a:rPr lang="en-US" sz="2400" dirty="0" err="1" smtClean="0"/>
              <a:t>selfs</a:t>
            </a:r>
            <a:r>
              <a:rPr lang="en-US" sz="2400" dirty="0" smtClean="0"/>
              <a:t> </a:t>
            </a:r>
            <a:r>
              <a:rPr lang="en-US" sz="2400" dirty="0"/>
              <a:t>living in and acknowledging only their own truth and their own reality. And the result, according to one observer is that the self is now </a:t>
            </a:r>
            <a:endParaRPr lang="en-US" sz="2400" dirty="0" smtClean="0"/>
          </a:p>
          <a:p>
            <a:r>
              <a:rPr lang="en-US" sz="2400" dirty="0"/>
              <a:t>	</a:t>
            </a:r>
            <a:r>
              <a:rPr lang="en-US" sz="2400" dirty="0" smtClean="0"/>
              <a:t>“</a:t>
            </a:r>
            <a:r>
              <a:rPr lang="en-US" sz="2400" dirty="0"/>
              <a:t>shallow, </a:t>
            </a:r>
            <a:endParaRPr lang="en-US" sz="2400" dirty="0" smtClean="0"/>
          </a:p>
          <a:p>
            <a:r>
              <a:rPr lang="en-US" sz="2400" dirty="0"/>
              <a:t>	</a:t>
            </a:r>
            <a:r>
              <a:rPr lang="en-US" sz="2400" dirty="0" smtClean="0"/>
              <a:t>self-absorbed</a:t>
            </a:r>
            <a:r>
              <a:rPr lang="en-US" sz="2400" dirty="0"/>
              <a:t>, </a:t>
            </a:r>
            <a:endParaRPr lang="en-US" sz="2400" dirty="0" smtClean="0"/>
          </a:p>
          <a:p>
            <a:r>
              <a:rPr lang="en-US" sz="2400" dirty="0"/>
              <a:t>	</a:t>
            </a:r>
            <a:r>
              <a:rPr lang="en-US" sz="2400" dirty="0" smtClean="0"/>
              <a:t>elusive</a:t>
            </a:r>
            <a:r>
              <a:rPr lang="en-US" sz="2400" dirty="0"/>
              <a:t>, </a:t>
            </a:r>
            <a:endParaRPr lang="en-US" sz="2400" dirty="0" smtClean="0"/>
          </a:p>
          <a:p>
            <a:r>
              <a:rPr lang="en-US" sz="2400" dirty="0"/>
              <a:t>	</a:t>
            </a:r>
            <a:r>
              <a:rPr lang="en-US" sz="2400" dirty="0" smtClean="0"/>
              <a:t>leery </a:t>
            </a:r>
            <a:r>
              <a:rPr lang="en-US" sz="2400" dirty="0"/>
              <a:t>of commitments, </a:t>
            </a:r>
            <a:endParaRPr lang="en-US" sz="2400" dirty="0" smtClean="0"/>
          </a:p>
          <a:p>
            <a:r>
              <a:rPr lang="en-US" sz="2400" dirty="0"/>
              <a:t>	</a:t>
            </a:r>
            <a:r>
              <a:rPr lang="en-US" sz="2400" dirty="0" smtClean="0"/>
              <a:t>unattached </a:t>
            </a:r>
            <a:r>
              <a:rPr lang="en-US" sz="2400" dirty="0"/>
              <a:t>to people or place, </a:t>
            </a:r>
            <a:endParaRPr lang="en-US" sz="2400" dirty="0" smtClean="0"/>
          </a:p>
          <a:p>
            <a:r>
              <a:rPr lang="en-US" sz="2400" dirty="0"/>
              <a:t>	</a:t>
            </a:r>
            <a:r>
              <a:rPr lang="en-US" sz="2400" dirty="0" smtClean="0"/>
              <a:t>dedicated </a:t>
            </a:r>
            <a:r>
              <a:rPr lang="en-US" sz="2400" dirty="0"/>
              <a:t>to keeping all options open, </a:t>
            </a:r>
            <a:endParaRPr lang="en-US" sz="2400" dirty="0" smtClean="0"/>
          </a:p>
          <a:p>
            <a:r>
              <a:rPr lang="en-US" sz="2400" dirty="0"/>
              <a:t>	</a:t>
            </a:r>
            <a:r>
              <a:rPr lang="en-US" sz="2400" dirty="0" smtClean="0"/>
              <a:t>frequently </a:t>
            </a:r>
            <a:r>
              <a:rPr lang="en-US" sz="2400" dirty="0"/>
              <a:t>incapable of loyalty or gratitude.”</a:t>
            </a:r>
          </a:p>
          <a:p>
            <a:r>
              <a:rPr lang="en-US" sz="2400" dirty="0"/>
              <a:t>  </a:t>
            </a:r>
          </a:p>
        </p:txBody>
      </p:sp>
    </p:spTree>
    <p:extLst>
      <p:ext uri="{BB962C8B-B14F-4D97-AF65-F5344CB8AC3E}">
        <p14:creationId xmlns:p14="http://schemas.microsoft.com/office/powerpoint/2010/main" val="76747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a:ln>
            <a:solidFill>
              <a:schemeClr val="accent1"/>
            </a:solidFill>
          </a:ln>
        </p:spPr>
        <p:txBody>
          <a:bodyPr wrap="square" rtlCol="0">
            <a:spAutoFit/>
          </a:bodyPr>
          <a:lstStyle/>
          <a:p>
            <a:r>
              <a:rPr lang="en-US" sz="2400" dirty="0" smtClean="0"/>
              <a:t>Postmodernism </a:t>
            </a:r>
            <a:r>
              <a:rPr lang="en-US" sz="2400" dirty="0"/>
              <a:t>(1960s-present)</a:t>
            </a:r>
          </a:p>
          <a:p>
            <a:r>
              <a:rPr lang="en-US" sz="2400" dirty="0"/>
              <a:t> </a:t>
            </a:r>
            <a:endParaRPr lang="en-US" sz="2400" dirty="0" smtClean="0"/>
          </a:p>
          <a:p>
            <a:endParaRPr lang="en-US" sz="2400" dirty="0"/>
          </a:p>
          <a:p>
            <a:endParaRPr lang="en-US" sz="2400" dirty="0"/>
          </a:p>
          <a:p>
            <a:pPr algn="ctr"/>
            <a:r>
              <a:rPr lang="en-US" sz="2400" strike="sngStrike" dirty="0" smtClean="0"/>
              <a:t>GOD</a:t>
            </a:r>
            <a:endParaRPr lang="en-US" sz="2400" dirty="0"/>
          </a:p>
          <a:p>
            <a:pPr algn="ctr"/>
            <a:r>
              <a:rPr lang="en-US" sz="2400" strike="sngStrike" dirty="0"/>
              <a:t>|</a:t>
            </a:r>
            <a:endParaRPr lang="en-US" sz="2400" dirty="0"/>
          </a:p>
          <a:p>
            <a:pPr algn="ctr"/>
            <a:r>
              <a:rPr lang="en-US" sz="2400" strike="sngStrike" dirty="0"/>
              <a:t>TRUTH</a:t>
            </a:r>
            <a:endParaRPr lang="en-US" sz="2400" dirty="0"/>
          </a:p>
          <a:p>
            <a:pPr algn="ctr"/>
            <a:r>
              <a:rPr lang="en-US" sz="2400" strike="sngStrike" dirty="0"/>
              <a:t>/             \          </a:t>
            </a:r>
            <a:endParaRPr lang="en-US" sz="2400" dirty="0"/>
          </a:p>
          <a:p>
            <a:pPr algn="ctr"/>
            <a:r>
              <a:rPr lang="en-US" sz="2400" strike="sngStrike" dirty="0"/>
              <a:t>NATURE	  SCRIPTURE</a:t>
            </a:r>
            <a:endParaRPr lang="en-US" sz="2400" dirty="0"/>
          </a:p>
          <a:p>
            <a:pPr algn="ctr"/>
            <a:r>
              <a:rPr lang="en-US" sz="2400" strike="sngStrike" dirty="0"/>
              <a:t>\            /</a:t>
            </a:r>
            <a:endParaRPr lang="en-US" sz="2400" dirty="0"/>
          </a:p>
          <a:p>
            <a:pPr algn="ctr"/>
            <a:r>
              <a:rPr lang="en-US" sz="2400" strike="sngStrike" dirty="0" smtClean="0"/>
              <a:t>HUMANITY</a:t>
            </a:r>
            <a:endParaRPr lang="en-US" sz="2400" dirty="0"/>
          </a:p>
          <a:p>
            <a:pPr algn="ctr"/>
            <a:r>
              <a:rPr lang="en-US" sz="2400" dirty="0"/>
              <a:t> </a:t>
            </a:r>
          </a:p>
          <a:p>
            <a:pPr algn="ctr"/>
            <a:r>
              <a:rPr lang="en-US" sz="2400" dirty="0"/>
              <a:t>the self			the self 		the self</a:t>
            </a:r>
          </a:p>
          <a:p>
            <a:pPr algn="ctr"/>
            <a:r>
              <a:rPr lang="en-US" sz="2400" dirty="0"/>
              <a:t> </a:t>
            </a:r>
          </a:p>
        </p:txBody>
      </p:sp>
      <p:sp>
        <p:nvSpPr>
          <p:cNvPr id="5" name="Oval 4"/>
          <p:cNvSpPr/>
          <p:nvPr/>
        </p:nvSpPr>
        <p:spPr>
          <a:xfrm>
            <a:off x="5640946" y="4945487"/>
            <a:ext cx="1442434" cy="69331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7454721" y="4945486"/>
            <a:ext cx="1442434" cy="69331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3476223" y="4945486"/>
            <a:ext cx="1442434" cy="69331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6640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dirty="0"/>
              <a:t>	Now if morality is merely personal, if something is not right for all but only right for me, if something can be right for me but not right for you, then everything may be right which means that nothing may be wrong. </a:t>
            </a:r>
            <a:endParaRPr lang="en-US" sz="2400" dirty="0" smtClean="0"/>
          </a:p>
          <a:p>
            <a:r>
              <a:rPr lang="en-US" sz="2400" dirty="0"/>
              <a:t>	Morality is now personal. You have your own moral code, I have mine, and there is no universal right or wrong to arbitrate between us. Right and wrong are only what I choose them to be. </a:t>
            </a:r>
            <a:endParaRPr lang="en-US" sz="2400" dirty="0" smtClean="0"/>
          </a:p>
          <a:p>
            <a:r>
              <a:rPr lang="en-US" sz="2400" dirty="0"/>
              <a:t>	</a:t>
            </a:r>
            <a:r>
              <a:rPr lang="en-US" sz="2400" dirty="0" smtClean="0"/>
              <a:t>This </a:t>
            </a:r>
            <a:r>
              <a:rPr lang="en-US" sz="2400" dirty="0"/>
              <a:t>is what the author of the textbook did not anticipate, and when he deals with it, it’s clear that he doesn’t know how to handle it. He tries to be </a:t>
            </a:r>
            <a:r>
              <a:rPr lang="en-US" sz="2400" dirty="0" smtClean="0"/>
              <a:t>rational, but  </a:t>
            </a:r>
            <a:r>
              <a:rPr lang="en-US" sz="2400" dirty="0"/>
              <a:t>it doesn’t work because postmodernism is irrational.</a:t>
            </a:r>
          </a:p>
          <a:p>
            <a:endParaRPr lang="en-US" sz="2400" dirty="0"/>
          </a:p>
        </p:txBody>
      </p:sp>
    </p:spTree>
    <p:extLst>
      <p:ext uri="{BB962C8B-B14F-4D97-AF65-F5344CB8AC3E}">
        <p14:creationId xmlns:p14="http://schemas.microsoft.com/office/powerpoint/2010/main" val="326003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	Here’s why this is important. In a </a:t>
            </a:r>
            <a:r>
              <a:rPr lang="en-US" sz="2400" b="1" i="1" dirty="0"/>
              <a:t>premodern</a:t>
            </a:r>
            <a:r>
              <a:rPr lang="en-US" sz="2400" dirty="0"/>
              <a:t> worldview, we already have a morality divinely delivered by God’s Word. Of course we still have to apply biblical morality in the difficult or unusual cases, but we can all agree on the basics of what is right and wrong and why that is so.</a:t>
            </a:r>
          </a:p>
          <a:p>
            <a:r>
              <a:rPr lang="en-US" sz="2400" dirty="0"/>
              <a:t>	But with these shifts, first away from God and Scripture, and then away from any kind of objective truth itself, we now have no foundation for truth or morality</a:t>
            </a:r>
            <a:r>
              <a:rPr lang="en-US" sz="2400" dirty="0" smtClean="0"/>
              <a:t>.</a:t>
            </a:r>
          </a:p>
          <a:p>
            <a:r>
              <a:rPr lang="en-US" sz="2400" dirty="0"/>
              <a:t>	</a:t>
            </a:r>
            <a:r>
              <a:rPr lang="en-US" sz="2400" dirty="0" smtClean="0"/>
              <a:t>What </a:t>
            </a:r>
            <a:r>
              <a:rPr lang="en-US" sz="2400" dirty="0"/>
              <a:t>is right and wrong? Ask ten people you will get twenty answers. What we now have are mere moral theories. </a:t>
            </a:r>
            <a:endParaRPr lang="en-US" sz="2400" dirty="0" smtClean="0"/>
          </a:p>
          <a:p>
            <a:r>
              <a:rPr lang="en-US" sz="2400" dirty="0"/>
              <a:t>	</a:t>
            </a:r>
            <a:r>
              <a:rPr lang="en-US" sz="2400" dirty="0" smtClean="0"/>
              <a:t>The </a:t>
            </a:r>
            <a:r>
              <a:rPr lang="en-US" sz="2400" dirty="0"/>
              <a:t>textbook I use lists no less than eight moral theories, many of which would lead to conflicting and contradictory conclusions in deciding moral issues. </a:t>
            </a:r>
            <a:endParaRPr lang="en-US" sz="2400" dirty="0" smtClean="0"/>
          </a:p>
          <a:p>
            <a:r>
              <a:rPr lang="en-US" sz="2400" dirty="0"/>
              <a:t>	</a:t>
            </a:r>
            <a:r>
              <a:rPr lang="en-US" sz="2400" dirty="0" smtClean="0"/>
              <a:t>And </a:t>
            </a:r>
            <a:r>
              <a:rPr lang="en-US" sz="2400" dirty="0"/>
              <a:t>then the student is informed that none of these is completely satisfying, so they have to choose a moral theory for themselves or perhaps construct their own. In other words, we are left with complete and irreconcilable moral anarchy. </a:t>
            </a:r>
            <a:endParaRPr lang="en-US" sz="2400" dirty="0" smtClean="0"/>
          </a:p>
          <a:p>
            <a:r>
              <a:rPr lang="en-US" sz="2400" dirty="0"/>
              <a:t>	</a:t>
            </a:r>
            <a:r>
              <a:rPr lang="en-US" sz="2400" dirty="0" smtClean="0"/>
              <a:t>And </a:t>
            </a:r>
            <a:r>
              <a:rPr lang="en-US" sz="2400" dirty="0"/>
              <a:t>this is what’s being taught to college students today. </a:t>
            </a:r>
          </a:p>
        </p:txBody>
      </p:sp>
    </p:spTree>
    <p:extLst>
      <p:ext uri="{BB962C8B-B14F-4D97-AF65-F5344CB8AC3E}">
        <p14:creationId xmlns:p14="http://schemas.microsoft.com/office/powerpoint/2010/main" val="216030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dirty="0"/>
              <a:t>	</a:t>
            </a:r>
            <a:r>
              <a:rPr lang="en-US" sz="2400" dirty="0" smtClean="0"/>
              <a:t>In </a:t>
            </a:r>
            <a:r>
              <a:rPr lang="en-US" sz="2400" dirty="0"/>
              <a:t>the remaining time </a:t>
            </a:r>
            <a:r>
              <a:rPr lang="en-US" sz="2400" dirty="0" smtClean="0"/>
              <a:t>we will </a:t>
            </a:r>
            <a:r>
              <a:rPr lang="en-US" sz="2400" dirty="0"/>
              <a:t>breeze through these eight most common moral theories introducing them to you. </a:t>
            </a:r>
            <a:endParaRPr lang="en-US" sz="2400" dirty="0" smtClean="0"/>
          </a:p>
          <a:p>
            <a:r>
              <a:rPr lang="en-US" sz="2400" dirty="0"/>
              <a:t>	</a:t>
            </a:r>
            <a:r>
              <a:rPr lang="en-US" sz="2400" dirty="0" smtClean="0"/>
              <a:t>At </a:t>
            </a:r>
            <a:r>
              <a:rPr lang="en-US" sz="2400" dirty="0"/>
              <a:t>the end you may be able to identify the moral arguments you hear as people appeal to them: utilitarianism, natural law, virtue ethics, or cultural relativism, for example. You may already know something about each. </a:t>
            </a:r>
            <a:endParaRPr lang="en-US" sz="2400" dirty="0" smtClean="0"/>
          </a:p>
          <a:p>
            <a:r>
              <a:rPr lang="en-US" sz="2400" dirty="0"/>
              <a:t>	</a:t>
            </a:r>
            <a:r>
              <a:rPr lang="en-US" sz="2400" dirty="0" smtClean="0"/>
              <a:t>And </a:t>
            </a:r>
            <a:r>
              <a:rPr lang="en-US" sz="2400" dirty="0"/>
              <a:t>then, after the break, I want to show you how, remarkably, biblical morality actually satisfies the goals of almost all of these moral theories. </a:t>
            </a:r>
            <a:endParaRPr lang="en-US" sz="2400" dirty="0" smtClean="0"/>
          </a:p>
          <a:p>
            <a:r>
              <a:rPr lang="en-US" sz="2400" dirty="0"/>
              <a:t>	</a:t>
            </a:r>
            <a:r>
              <a:rPr lang="en-US" sz="2400" dirty="0" smtClean="0"/>
              <a:t>Too </a:t>
            </a:r>
            <a:r>
              <a:rPr lang="en-US" sz="2400" dirty="0"/>
              <a:t>bad we long ago left the </a:t>
            </a:r>
            <a:r>
              <a:rPr lang="en-US" sz="2400" dirty="0" smtClean="0"/>
              <a:t>“gold standard” </a:t>
            </a:r>
            <a:r>
              <a:rPr lang="en-US" sz="2400" dirty="0"/>
              <a:t>of God’s Word.</a:t>
            </a:r>
          </a:p>
        </p:txBody>
      </p:sp>
    </p:spTree>
    <p:extLst>
      <p:ext uri="{BB962C8B-B14F-4D97-AF65-F5344CB8AC3E}">
        <p14:creationId xmlns:p14="http://schemas.microsoft.com/office/powerpoint/2010/main" val="260733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b="1" dirty="0"/>
              <a:t>I. MODERN ETHICAL SYSTEMS </a:t>
            </a:r>
            <a:endParaRPr lang="en-US" sz="2400" dirty="0"/>
          </a:p>
          <a:p>
            <a:r>
              <a:rPr lang="en-US" sz="2400" dirty="0"/>
              <a:t> </a:t>
            </a:r>
          </a:p>
          <a:p>
            <a:r>
              <a:rPr lang="en-US" sz="2400" dirty="0"/>
              <a:t>	By “modern” ethical systems, we do not mean ethics that are up to date, ethics that use indoor plumbing and have cell phones. Rather modern ethical systems have been developed from a modern worldview. </a:t>
            </a:r>
            <a:endParaRPr lang="en-US" sz="2400" dirty="0" smtClean="0"/>
          </a:p>
          <a:p>
            <a:r>
              <a:rPr lang="en-US" sz="2400" dirty="0"/>
              <a:t>	</a:t>
            </a:r>
            <a:r>
              <a:rPr lang="en-US" sz="2400" dirty="0" smtClean="0"/>
              <a:t>In </a:t>
            </a:r>
            <a:r>
              <a:rPr lang="en-US" sz="2400" dirty="0"/>
              <a:t>this view, there is real, objective </a:t>
            </a:r>
            <a:r>
              <a:rPr lang="en-US" sz="2400" dirty="0" smtClean="0"/>
              <a:t>truth and morality, </a:t>
            </a:r>
            <a:r>
              <a:rPr lang="en-US" sz="2400" dirty="0"/>
              <a:t>right and wrong, but we can learn these from nature and from reason. We don’t need God, and we don’t need the Bible to tell us. </a:t>
            </a:r>
            <a:endParaRPr lang="en-US" sz="2400" dirty="0" smtClean="0"/>
          </a:p>
          <a:p>
            <a:r>
              <a:rPr lang="en-US" sz="2400" dirty="0"/>
              <a:t>	</a:t>
            </a:r>
            <a:r>
              <a:rPr lang="en-US" sz="2400" dirty="0" smtClean="0"/>
              <a:t>Because </a:t>
            </a:r>
            <a:r>
              <a:rPr lang="en-US" sz="2400" dirty="0"/>
              <a:t>these moral truths can be gleaned from nature and not from religion, everyone will agree, and we can all come together and live according to this new, rational, natural system of ethics. Or so they had hoped. </a:t>
            </a:r>
          </a:p>
        </p:txBody>
      </p:sp>
    </p:spTree>
    <p:extLst>
      <p:ext uri="{BB962C8B-B14F-4D97-AF65-F5344CB8AC3E}">
        <p14:creationId xmlns:p14="http://schemas.microsoft.com/office/powerpoint/2010/main" val="239697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7225" y="1901132"/>
            <a:ext cx="9144000" cy="1641490"/>
          </a:xfrm>
        </p:spPr>
        <p:txBody>
          <a:bodyPr>
            <a:normAutofit fontScale="90000"/>
          </a:bodyPr>
          <a:lstStyle/>
          <a:p>
            <a:r>
              <a:rPr lang="en-US" dirty="0" smtClean="0"/>
              <a:t>Ethical Systems and </a:t>
            </a:r>
            <a:br>
              <a:rPr lang="en-US" dirty="0" smtClean="0"/>
            </a:br>
            <a:r>
              <a:rPr lang="en-US" dirty="0" smtClean="0"/>
              <a:t>Ethical Anarchy</a:t>
            </a:r>
            <a:endParaRPr lang="en-US" dirty="0"/>
          </a:p>
        </p:txBody>
      </p:sp>
      <p:sp>
        <p:nvSpPr>
          <p:cNvPr id="3" name="Subtitle 2"/>
          <p:cNvSpPr>
            <a:spLocks noGrp="1"/>
          </p:cNvSpPr>
          <p:nvPr>
            <p:ph type="subTitle" idx="1"/>
          </p:nvPr>
        </p:nvSpPr>
        <p:spPr>
          <a:xfrm>
            <a:off x="2261315" y="4441350"/>
            <a:ext cx="9144000" cy="754025"/>
          </a:xfrm>
        </p:spPr>
        <p:txBody>
          <a:bodyPr/>
          <a:lstStyle/>
          <a:p>
            <a:r>
              <a:rPr lang="en-US" dirty="0" smtClean="0"/>
              <a:t>Dr. Brian Janssen</a:t>
            </a:r>
            <a:endParaRPr lang="en-US" dirty="0"/>
          </a:p>
        </p:txBody>
      </p:sp>
    </p:spTree>
    <p:extLst>
      <p:ext uri="{BB962C8B-B14F-4D97-AF65-F5344CB8AC3E}">
        <p14:creationId xmlns:p14="http://schemas.microsoft.com/office/powerpoint/2010/main" val="92436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b="1" dirty="0"/>
              <a:t>I. MODERN ETHICAL SYSTEMS </a:t>
            </a:r>
            <a:endParaRPr lang="en-US" sz="2400" dirty="0"/>
          </a:p>
          <a:p>
            <a:r>
              <a:rPr lang="en-US" sz="2400" dirty="0"/>
              <a:t> </a:t>
            </a:r>
          </a:p>
          <a:p>
            <a:r>
              <a:rPr lang="en-US" sz="2400" dirty="0"/>
              <a:t>	But how do you look to nature and discover what nature teaches us about ethics? This is much harder than they first thought. </a:t>
            </a:r>
            <a:endParaRPr lang="en-US" sz="2400" dirty="0" smtClean="0"/>
          </a:p>
          <a:p>
            <a:r>
              <a:rPr lang="en-US" sz="2400" dirty="0"/>
              <a:t>	</a:t>
            </a:r>
            <a:r>
              <a:rPr lang="en-US" sz="2400" dirty="0" smtClean="0"/>
              <a:t>And </a:t>
            </a:r>
            <a:r>
              <a:rPr lang="en-US" sz="2400" dirty="0"/>
              <a:t>there are two main views on how nature and reason teach what is right and wrong. One is called the </a:t>
            </a:r>
            <a:r>
              <a:rPr lang="en-US" sz="2400" u="sng" dirty="0"/>
              <a:t>consequentialist</a:t>
            </a:r>
            <a:r>
              <a:rPr lang="en-US" sz="2400" dirty="0"/>
              <a:t> method and the other is called the </a:t>
            </a:r>
            <a:r>
              <a:rPr lang="en-US" sz="2400" u="sng" dirty="0" err="1"/>
              <a:t>nonconsequentialist</a:t>
            </a:r>
            <a:r>
              <a:rPr lang="en-US" sz="2400" dirty="0"/>
              <a:t> method. </a:t>
            </a:r>
            <a:endParaRPr lang="en-US" sz="2400" dirty="0" smtClean="0"/>
          </a:p>
          <a:p>
            <a:r>
              <a:rPr lang="en-US" sz="2400" dirty="0"/>
              <a:t>	</a:t>
            </a:r>
            <a:r>
              <a:rPr lang="en-US" sz="2400" dirty="0" smtClean="0"/>
              <a:t>In </a:t>
            </a:r>
            <a:r>
              <a:rPr lang="en-US" sz="2400" dirty="0"/>
              <a:t>other words, one focuses on the impact of our moral decisions, what will happen if we choose this or that, and the other seeks to find universal rules which teach us right and wrong, no matter what the impact might be in particular instances. </a:t>
            </a:r>
          </a:p>
          <a:p>
            <a:r>
              <a:rPr lang="en-US" sz="2400" dirty="0"/>
              <a:t>	And, alas, there are divisions in the consequentialist and </a:t>
            </a:r>
            <a:r>
              <a:rPr lang="en-US" sz="2400" dirty="0" err="1"/>
              <a:t>nonconsequentialist</a:t>
            </a:r>
            <a:r>
              <a:rPr lang="en-US" sz="2400" dirty="0"/>
              <a:t> camps as well. The two main consequentialist views ask </a:t>
            </a:r>
            <a:r>
              <a:rPr lang="en-US" sz="2400" dirty="0" smtClean="0"/>
              <a:t>whether </a:t>
            </a:r>
            <a:r>
              <a:rPr lang="en-US" sz="2400" dirty="0"/>
              <a:t>to focus on the individual or to focus on the group. </a:t>
            </a:r>
          </a:p>
        </p:txBody>
      </p:sp>
    </p:spTree>
    <p:extLst>
      <p:ext uri="{BB962C8B-B14F-4D97-AF65-F5344CB8AC3E}">
        <p14:creationId xmlns:p14="http://schemas.microsoft.com/office/powerpoint/2010/main" val="200875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	A. Consequentialists ethics.</a:t>
            </a:r>
          </a:p>
          <a:p>
            <a:r>
              <a:rPr lang="en-US" sz="2400" dirty="0"/>
              <a:t> </a:t>
            </a:r>
          </a:p>
          <a:p>
            <a:r>
              <a:rPr lang="en-US" sz="2400" dirty="0"/>
              <a:t>	1. The first consequentialist ethic is called “ethical egoism.” In other words, you sit down and decide which course of action is best for you, which will lead to the greatest positive impact on yourself. And whatever you decide, that is right. That is what is moral. I am not making this up. </a:t>
            </a:r>
            <a:endParaRPr lang="en-US" sz="2400" dirty="0" smtClean="0"/>
          </a:p>
          <a:p>
            <a:r>
              <a:rPr lang="en-US" sz="2400" dirty="0"/>
              <a:t>	</a:t>
            </a:r>
            <a:r>
              <a:rPr lang="en-US" sz="2400" dirty="0" smtClean="0"/>
              <a:t>Whatever </a:t>
            </a:r>
            <a:r>
              <a:rPr lang="en-US" sz="2400" dirty="0"/>
              <a:t>you think will bring the greatest good into your life is right, </a:t>
            </a:r>
            <a:r>
              <a:rPr lang="en-US" sz="2400" dirty="0" smtClean="0"/>
              <a:t>that </a:t>
            </a:r>
            <a:r>
              <a:rPr lang="en-US" sz="2400" dirty="0"/>
              <a:t>is objectively good and right, and you must do it. It would be immoral to choose anything else. Your moral duty is to do what’s best for yourself, and that’s the moral duty of everyone else as well. </a:t>
            </a:r>
            <a:endParaRPr lang="en-US" sz="2400" dirty="0" smtClean="0"/>
          </a:p>
          <a:p>
            <a:r>
              <a:rPr lang="en-US" sz="2400" dirty="0"/>
              <a:t>	</a:t>
            </a:r>
            <a:r>
              <a:rPr lang="en-US" sz="2400" dirty="0" smtClean="0"/>
              <a:t>The </a:t>
            </a:r>
            <a:r>
              <a:rPr lang="en-US" sz="2400" dirty="0"/>
              <a:t>main flaw in this theory becomes evident the first time two people meet in the middle of a one-lane bridge. “What is best for you” means that somebody is going to back up or go over the edge, not best for them. </a:t>
            </a:r>
            <a:endParaRPr lang="en-US" sz="2400" dirty="0" smtClean="0"/>
          </a:p>
          <a:p>
            <a:r>
              <a:rPr lang="en-US" sz="2400" dirty="0"/>
              <a:t>	</a:t>
            </a:r>
            <a:r>
              <a:rPr lang="en-US" sz="2400" dirty="0" smtClean="0"/>
              <a:t>However</a:t>
            </a:r>
            <a:r>
              <a:rPr lang="en-US" sz="2400" dirty="0"/>
              <a:t>, I would argue that biblical ethics is very close to ethical egoism, rightly understood. Decide and choose what is best for you.</a:t>
            </a:r>
          </a:p>
        </p:txBody>
      </p:sp>
    </p:spTree>
    <p:extLst>
      <p:ext uri="{BB962C8B-B14F-4D97-AF65-F5344CB8AC3E}">
        <p14:creationId xmlns:p14="http://schemas.microsoft.com/office/powerpoint/2010/main" val="88657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677656"/>
          </a:xfrm>
          <a:prstGeom prst="rect">
            <a:avLst/>
          </a:prstGeom>
          <a:noFill/>
        </p:spPr>
        <p:txBody>
          <a:bodyPr wrap="square" rtlCol="0">
            <a:spAutoFit/>
          </a:bodyPr>
          <a:lstStyle/>
          <a:p>
            <a:r>
              <a:rPr lang="en-US" sz="2400" dirty="0"/>
              <a:t>	A. Consequentialists ethics.</a:t>
            </a:r>
          </a:p>
          <a:p>
            <a:r>
              <a:rPr lang="en-US" sz="2400" dirty="0"/>
              <a:t> </a:t>
            </a:r>
          </a:p>
          <a:p>
            <a:r>
              <a:rPr lang="en-US" sz="2400" dirty="0"/>
              <a:t>	2. The second consequentialist view is known as utilitarianism. The classic slogan of utilitarianism is “the greatest good for the greatest number.” It is associated with the modern philosophers </a:t>
            </a:r>
            <a:endParaRPr lang="en-US" sz="2400" dirty="0" smtClean="0"/>
          </a:p>
          <a:p>
            <a:r>
              <a:rPr lang="en-US" sz="2400" dirty="0"/>
              <a:t>	Jeremy Bentham (1748-1832)</a:t>
            </a:r>
          </a:p>
          <a:p>
            <a:r>
              <a:rPr lang="en-US" sz="2400" dirty="0"/>
              <a:t>	John Stuart Mill (1806-1873</a:t>
            </a:r>
            <a:r>
              <a:rPr lang="en-US" sz="2400" dirty="0" smtClean="0"/>
              <a:t>)</a:t>
            </a:r>
            <a:endParaRPr lang="en-US" sz="2400" dirty="0"/>
          </a:p>
        </p:txBody>
      </p:sp>
    </p:spTree>
    <p:extLst>
      <p:ext uri="{BB962C8B-B14F-4D97-AF65-F5344CB8AC3E}">
        <p14:creationId xmlns:p14="http://schemas.microsoft.com/office/powerpoint/2010/main" val="17624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7829" y="561222"/>
            <a:ext cx="4278974" cy="5815515"/>
          </a:xfrm>
          <a:prstGeom prst="rect">
            <a:avLst/>
          </a:prstGeom>
        </p:spPr>
      </p:pic>
      <p:pic>
        <p:nvPicPr>
          <p:cNvPr id="3" name="Picture 2"/>
          <p:cNvPicPr>
            <a:picLocks noChangeAspect="1"/>
          </p:cNvPicPr>
          <p:nvPr/>
        </p:nvPicPr>
        <p:blipFill>
          <a:blip r:embed="rId3"/>
          <a:stretch>
            <a:fillRect/>
          </a:stretch>
        </p:blipFill>
        <p:spPr>
          <a:xfrm>
            <a:off x="6215975" y="561222"/>
            <a:ext cx="5150197" cy="5815515"/>
          </a:xfrm>
          <a:prstGeom prst="rect">
            <a:avLst/>
          </a:prstGeom>
        </p:spPr>
      </p:pic>
    </p:spTree>
    <p:extLst>
      <p:ext uri="{BB962C8B-B14F-4D97-AF65-F5344CB8AC3E}">
        <p14:creationId xmlns:p14="http://schemas.microsoft.com/office/powerpoint/2010/main" val="287067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137" y="264695"/>
            <a:ext cx="11148367" cy="6274938"/>
          </a:xfrm>
          <a:prstGeom prst="rect">
            <a:avLst/>
          </a:prstGeom>
        </p:spPr>
      </p:pic>
    </p:spTree>
    <p:extLst>
      <p:ext uri="{BB962C8B-B14F-4D97-AF65-F5344CB8AC3E}">
        <p14:creationId xmlns:p14="http://schemas.microsoft.com/office/powerpoint/2010/main" val="1808857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	A. Consequentialists ethics.</a:t>
            </a:r>
          </a:p>
          <a:p>
            <a:r>
              <a:rPr lang="en-US" sz="2400" dirty="0"/>
              <a:t> </a:t>
            </a:r>
          </a:p>
          <a:p>
            <a:r>
              <a:rPr lang="en-US" sz="2400" dirty="0"/>
              <a:t>	2. The second consequentialist view is known as utilitarianism. The classic slogan of utilitarianism is “the greatest good for the greatest number.” It is associated with the modern philosophers </a:t>
            </a:r>
            <a:endParaRPr lang="en-US" sz="2400" dirty="0" smtClean="0"/>
          </a:p>
          <a:p>
            <a:r>
              <a:rPr lang="en-US" sz="2400" dirty="0"/>
              <a:t>	Jeremy Bentham (1748-1832)</a:t>
            </a:r>
          </a:p>
          <a:p>
            <a:r>
              <a:rPr lang="en-US" sz="2400" dirty="0"/>
              <a:t>	John Stuart Mill (1806-1873)</a:t>
            </a:r>
          </a:p>
          <a:p>
            <a:r>
              <a:rPr lang="en-US" sz="2400" dirty="0"/>
              <a:t>	</a:t>
            </a:r>
            <a:r>
              <a:rPr lang="en-US" sz="2400" dirty="0" smtClean="0"/>
              <a:t>It </a:t>
            </a:r>
            <a:r>
              <a:rPr lang="en-US" sz="2400" dirty="0"/>
              <a:t>sounds so reasonable, “the greatest good for the greatest number.” That is until you find yourself in the minority, one who is not in the greatest number. Then it doesn’t work so well. </a:t>
            </a:r>
          </a:p>
          <a:p>
            <a:r>
              <a:rPr lang="en-US" sz="2400" dirty="0"/>
              <a:t>	How is this different from ethical egoism?</a:t>
            </a:r>
          </a:p>
          <a:p>
            <a:r>
              <a:rPr lang="en-US" sz="2400" dirty="0"/>
              <a:t>	Ethical egoism—“My happiness is most important.”</a:t>
            </a:r>
          </a:p>
          <a:p>
            <a:r>
              <a:rPr lang="en-US" sz="2400" dirty="0"/>
              <a:t>	</a:t>
            </a:r>
            <a:r>
              <a:rPr lang="en-US" sz="2400" dirty="0" err="1"/>
              <a:t>Utilitiarianism</a:t>
            </a:r>
            <a:r>
              <a:rPr lang="en-US" sz="2400" dirty="0"/>
              <a:t>—“All are equal. Everyone’s happiness is important.” Total happiness for all is taken into consideration</a:t>
            </a:r>
            <a:r>
              <a:rPr lang="en-US" sz="2400" dirty="0" smtClean="0"/>
              <a:t>.</a:t>
            </a:r>
            <a:r>
              <a:rPr lang="en-US" sz="2400" dirty="0"/>
              <a:t>	</a:t>
            </a:r>
          </a:p>
        </p:txBody>
      </p:sp>
    </p:spTree>
    <p:extLst>
      <p:ext uri="{BB962C8B-B14F-4D97-AF65-F5344CB8AC3E}">
        <p14:creationId xmlns:p14="http://schemas.microsoft.com/office/powerpoint/2010/main" val="345910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	How to calculate “happiness”? Bentham devised what he called the “hedonic calculus.” </a:t>
            </a:r>
          </a:p>
          <a:p>
            <a:r>
              <a:rPr lang="en-US" sz="2400" dirty="0"/>
              <a:t>	“His approach is straightforward in conception but complicated in details: For each possible action in a particular situation, determine the total amount of happiness or unhappiness produced by it for one individual (that is, the </a:t>
            </a:r>
            <a:r>
              <a:rPr lang="en-US" sz="2400" i="1" dirty="0"/>
              <a:t>net</a:t>
            </a:r>
            <a:r>
              <a:rPr lang="en-US" sz="2400" dirty="0"/>
              <a:t> happiness—happiness minus unhappiness). Gauge the level of happiness with seven basic characteristics such as intensity, duration, and fecundity (how likely the pleasure or pain is to be followed by more pleasure or pain). Repeat this process for all individuals involved and sum their happiness or unhappiness to arrive at an overall net happiness for that particular action. Repeat for each possible action. The action with the best score (the most happiness or least unhappiness) is the morally right one.” (86</a:t>
            </a:r>
            <a:r>
              <a:rPr lang="en-US" sz="2400" dirty="0" smtClean="0"/>
              <a:t>)</a:t>
            </a:r>
            <a:endParaRPr lang="en-US" sz="2400" dirty="0"/>
          </a:p>
        </p:txBody>
      </p:sp>
    </p:spTree>
    <p:extLst>
      <p:ext uri="{BB962C8B-B14F-4D97-AF65-F5344CB8AC3E}">
        <p14:creationId xmlns:p14="http://schemas.microsoft.com/office/powerpoint/2010/main" val="17800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dirty="0"/>
              <a:t>	This includes only the total units of happiness, not necessarily the distribution. </a:t>
            </a:r>
          </a:p>
          <a:p>
            <a:r>
              <a:rPr lang="en-US" sz="2400" dirty="0"/>
              <a:t> </a:t>
            </a:r>
          </a:p>
          <a:p>
            <a:r>
              <a:rPr lang="en-US" sz="2400" dirty="0" smtClean="0"/>
              <a:t>Which is better? Out </a:t>
            </a:r>
            <a:r>
              <a:rPr lang="en-US" sz="2400" dirty="0"/>
              <a:t>of ten people…</a:t>
            </a:r>
          </a:p>
          <a:p>
            <a:r>
              <a:rPr lang="en-US" sz="2400" dirty="0"/>
              <a:t>	A. One receives 91 units and nine receive 1 unit = a score of </a:t>
            </a:r>
            <a:r>
              <a:rPr lang="en-US" sz="2400" dirty="0" smtClean="0"/>
              <a:t>100 or</a:t>
            </a:r>
            <a:endParaRPr lang="en-US" sz="2400" dirty="0"/>
          </a:p>
          <a:p>
            <a:r>
              <a:rPr lang="en-US" sz="2400" dirty="0"/>
              <a:t>	B. Ten receive 8 units each = a score of only 80 </a:t>
            </a:r>
          </a:p>
          <a:p>
            <a:r>
              <a:rPr lang="en-US" sz="2400" dirty="0"/>
              <a:t>	“A” is </a:t>
            </a:r>
            <a:r>
              <a:rPr lang="en-US" sz="2400" dirty="0" smtClean="0"/>
              <a:t>preferred because it creates a greater total of happiness units. </a:t>
            </a:r>
            <a:endParaRPr lang="en-US" sz="2400" dirty="0"/>
          </a:p>
          <a:p>
            <a:r>
              <a:rPr lang="en-US" sz="2400" dirty="0"/>
              <a:t> </a:t>
            </a:r>
          </a:p>
          <a:p>
            <a:r>
              <a:rPr lang="en-US" sz="2400" dirty="0" smtClean="0"/>
              <a:t>Like playing </a:t>
            </a:r>
            <a:r>
              <a:rPr lang="en-US" sz="2400" dirty="0"/>
              <a:t>the lottery: </a:t>
            </a:r>
          </a:p>
          <a:p>
            <a:r>
              <a:rPr lang="en-US" sz="2400" dirty="0"/>
              <a:t> 	100 million people mildly disappointed and one person wildly happy: (is that a net gain or </a:t>
            </a:r>
            <a:r>
              <a:rPr lang="en-US" sz="2400" dirty="0" smtClean="0"/>
              <a:t>net loss </a:t>
            </a:r>
            <a:r>
              <a:rPr lang="en-US" sz="2400" dirty="0"/>
              <a:t>of happiness units?)</a:t>
            </a:r>
          </a:p>
          <a:p>
            <a:r>
              <a:rPr lang="en-US" sz="2400" dirty="0"/>
              <a:t> </a:t>
            </a:r>
          </a:p>
        </p:txBody>
      </p:sp>
    </p:spTree>
    <p:extLst>
      <p:ext uri="{BB962C8B-B14F-4D97-AF65-F5344CB8AC3E}">
        <p14:creationId xmlns:p14="http://schemas.microsoft.com/office/powerpoint/2010/main" val="33004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a:t>What Is “Happiness”?</a:t>
            </a:r>
          </a:p>
          <a:p>
            <a:r>
              <a:rPr lang="en-US" sz="2400" dirty="0"/>
              <a:t> </a:t>
            </a:r>
            <a:r>
              <a:rPr lang="en-US" sz="2400" dirty="0" smtClean="0"/>
              <a:t>	Bentham </a:t>
            </a:r>
            <a:r>
              <a:rPr lang="en-US" sz="2400" dirty="0"/>
              <a:t>and Mill define happiness as “pleasure.” </a:t>
            </a:r>
          </a:p>
          <a:p>
            <a:r>
              <a:rPr lang="en-US" sz="2400" dirty="0"/>
              <a:t> </a:t>
            </a:r>
          </a:p>
          <a:p>
            <a:r>
              <a:rPr lang="en-US" sz="2400" dirty="0"/>
              <a:t>	Bentham considers only quantity.</a:t>
            </a:r>
          </a:p>
          <a:p>
            <a:r>
              <a:rPr lang="en-US" sz="2400" dirty="0"/>
              <a:t>	Mill considers both quantity and quality.</a:t>
            </a:r>
          </a:p>
          <a:p>
            <a:r>
              <a:rPr lang="en-US" sz="2400" dirty="0"/>
              <a:t>Lower pleasures—eating, drinking, sexual pleasure</a:t>
            </a:r>
          </a:p>
          <a:p>
            <a:r>
              <a:rPr lang="en-US" sz="2400" dirty="0"/>
              <a:t>Higher pleasures—“pursuing knowledge, appreciating beauty, and creating art.” </a:t>
            </a:r>
          </a:p>
          <a:p>
            <a:r>
              <a:rPr lang="en-US" sz="2400" dirty="0"/>
              <a:t> </a:t>
            </a:r>
          </a:p>
          <a:p>
            <a:r>
              <a:rPr lang="en-US" sz="2400" u="sng" dirty="0"/>
              <a:t>Pleasure vs. Happiness vs. Joy</a:t>
            </a:r>
          </a:p>
          <a:p>
            <a:r>
              <a:rPr lang="en-US" sz="2400" dirty="0" smtClean="0"/>
              <a:t>	Pleasure</a:t>
            </a:r>
            <a:r>
              <a:rPr lang="en-US" sz="2400" dirty="0"/>
              <a:t>: Eating ice cream!</a:t>
            </a:r>
          </a:p>
          <a:p>
            <a:r>
              <a:rPr lang="en-US" sz="2400" dirty="0" smtClean="0"/>
              <a:t>	Happiness</a:t>
            </a:r>
            <a:r>
              <a:rPr lang="en-US" sz="2400" dirty="0"/>
              <a:t>: At Disneyworld with family!</a:t>
            </a:r>
          </a:p>
          <a:p>
            <a:r>
              <a:rPr lang="en-US" sz="2400" dirty="0" smtClean="0"/>
              <a:t>	Joy</a:t>
            </a:r>
            <a:r>
              <a:rPr lang="en-US" sz="2400" dirty="0"/>
              <a:t>: A “make a wish” day because child is dying</a:t>
            </a:r>
          </a:p>
          <a:p>
            <a:r>
              <a:rPr lang="en-US" sz="2400" dirty="0"/>
              <a:t>	</a:t>
            </a:r>
            <a:r>
              <a:rPr lang="en-US" sz="2400" dirty="0" smtClean="0"/>
              <a:t>	Is </a:t>
            </a:r>
            <a:r>
              <a:rPr lang="en-US" sz="2400" dirty="0"/>
              <a:t>that “happiness”? </a:t>
            </a:r>
          </a:p>
          <a:p>
            <a:r>
              <a:rPr lang="en-US" sz="2400" dirty="0"/>
              <a:t> </a:t>
            </a:r>
            <a:r>
              <a:rPr lang="en-US" sz="2400" dirty="0" smtClean="0"/>
              <a:t>Would </a:t>
            </a:r>
            <a:r>
              <a:rPr lang="en-US" sz="2400" dirty="0"/>
              <a:t>a majority agree with Mill’s hierarchy of higher and lower pleasures? </a:t>
            </a:r>
          </a:p>
          <a:p>
            <a:r>
              <a:rPr lang="en-US" sz="2400" dirty="0"/>
              <a:t>	</a:t>
            </a:r>
            <a:r>
              <a:rPr lang="en-US" sz="2400" dirty="0" smtClean="0"/>
              <a:t>(Remember</a:t>
            </a:r>
            <a:r>
              <a:rPr lang="en-US" sz="2400" dirty="0"/>
              <a:t>, this ethical system must be objective so that all can see its truthfulness and all would agree with and abide by it</a:t>
            </a:r>
            <a:r>
              <a:rPr lang="en-US" sz="2400" dirty="0" smtClean="0"/>
              <a:t>. Does it actually work?) </a:t>
            </a:r>
            <a:endParaRPr lang="en-US" sz="2400" dirty="0"/>
          </a:p>
        </p:txBody>
      </p:sp>
    </p:spTree>
    <p:extLst>
      <p:ext uri="{BB962C8B-B14F-4D97-AF65-F5344CB8AC3E}">
        <p14:creationId xmlns:p14="http://schemas.microsoft.com/office/powerpoint/2010/main" val="236104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dirty="0"/>
              <a:t>B. </a:t>
            </a:r>
            <a:r>
              <a:rPr lang="en-US" sz="2400" dirty="0" err="1"/>
              <a:t>Nonconsequentialist</a:t>
            </a:r>
            <a:r>
              <a:rPr lang="en-US" sz="2400" dirty="0"/>
              <a:t> Ethical Systems</a:t>
            </a:r>
          </a:p>
          <a:p>
            <a:r>
              <a:rPr lang="en-US" sz="2400" dirty="0"/>
              <a:t> </a:t>
            </a:r>
          </a:p>
          <a:p>
            <a:r>
              <a:rPr lang="en-US" sz="2400" dirty="0"/>
              <a:t>	</a:t>
            </a:r>
            <a:r>
              <a:rPr lang="en-US" sz="2400" dirty="0" err="1"/>
              <a:t>Nonconsequentialist</a:t>
            </a:r>
            <a:r>
              <a:rPr lang="en-US" sz="2400" dirty="0"/>
              <a:t> ethical systems do not ignore the impact of moral decisions, but it is not the first consideration. Rather, </a:t>
            </a:r>
            <a:r>
              <a:rPr lang="en-US" sz="2400" dirty="0" err="1"/>
              <a:t>nonconsequentialist</a:t>
            </a:r>
            <a:r>
              <a:rPr lang="en-US" sz="2400" dirty="0"/>
              <a:t> ethics seeks to find broad principles to follow, principles which are objectively true, which all will agree with and gladly follow. </a:t>
            </a:r>
          </a:p>
          <a:p>
            <a:r>
              <a:rPr lang="en-US" sz="2400" dirty="0"/>
              <a:t>	One </a:t>
            </a:r>
            <a:r>
              <a:rPr lang="en-US" sz="2400" dirty="0" err="1"/>
              <a:t>nonconsequentialist</a:t>
            </a:r>
            <a:r>
              <a:rPr lang="en-US" sz="2400" dirty="0"/>
              <a:t> view was pioneered by German philosopher Immanuel Kant (1724-1804). </a:t>
            </a:r>
            <a:endParaRPr lang="en-US" sz="2400" dirty="0" smtClean="0"/>
          </a:p>
        </p:txBody>
      </p:sp>
    </p:spTree>
    <p:extLst>
      <p:ext uri="{BB962C8B-B14F-4D97-AF65-F5344CB8AC3E}">
        <p14:creationId xmlns:p14="http://schemas.microsoft.com/office/powerpoint/2010/main" val="335936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8956298"/>
          </a:xfrm>
          <a:prstGeom prst="rect">
            <a:avLst/>
          </a:prstGeom>
          <a:noFill/>
        </p:spPr>
        <p:txBody>
          <a:bodyPr wrap="square" rtlCol="0">
            <a:spAutoFit/>
          </a:bodyPr>
          <a:lstStyle/>
          <a:p>
            <a:r>
              <a:rPr lang="en-US" sz="2400" b="1" dirty="0" smtClean="0"/>
              <a:t>The NEW MORALITY…</a:t>
            </a:r>
          </a:p>
          <a:p>
            <a:r>
              <a:rPr lang="en-US" sz="2400" b="1" dirty="0"/>
              <a:t>	</a:t>
            </a:r>
            <a:r>
              <a:rPr lang="en-US" sz="2400" b="1" dirty="0" smtClean="0"/>
              <a:t>is a MORALITY!</a:t>
            </a:r>
          </a:p>
          <a:p>
            <a:r>
              <a:rPr lang="en-US" sz="2400" b="1" dirty="0" smtClean="0"/>
              <a:t>Anything that disagrees with it…</a:t>
            </a:r>
          </a:p>
          <a:p>
            <a:r>
              <a:rPr lang="en-US" sz="2400" b="1" dirty="0"/>
              <a:t>	</a:t>
            </a:r>
            <a:r>
              <a:rPr lang="en-US" sz="2400" b="1" dirty="0" smtClean="0"/>
              <a:t>is IMMORAL!</a:t>
            </a:r>
          </a:p>
          <a:p>
            <a:endParaRPr lang="en-US" sz="2400" b="1" dirty="0"/>
          </a:p>
          <a:p>
            <a:r>
              <a:rPr lang="en-US" sz="2400" dirty="0" smtClean="0"/>
              <a:t>1. If you oppose a woman’s right to choose abortion at any time </a:t>
            </a:r>
            <a:r>
              <a:rPr lang="en-US" sz="2400" dirty="0" smtClean="0"/>
              <a:t>and </a:t>
            </a:r>
            <a:r>
              <a:rPr lang="en-US" sz="2400" dirty="0" smtClean="0"/>
              <a:t>for any</a:t>
            </a:r>
          </a:p>
          <a:p>
            <a:r>
              <a:rPr lang="en-US" sz="2400" dirty="0" smtClean="0"/>
              <a:t>		reason or no reason…</a:t>
            </a:r>
          </a:p>
          <a:p>
            <a:r>
              <a:rPr lang="en-US" sz="2400" dirty="0"/>
              <a:t>	</a:t>
            </a:r>
            <a:r>
              <a:rPr lang="en-US" sz="2400" dirty="0" smtClean="0"/>
              <a:t>YOU are immoral.</a:t>
            </a:r>
          </a:p>
          <a:p>
            <a:r>
              <a:rPr lang="en-US" sz="2400" dirty="0" smtClean="0"/>
              <a:t>2. If you think that marriage is between one man and one woman for life…</a:t>
            </a:r>
          </a:p>
          <a:p>
            <a:r>
              <a:rPr lang="en-US" sz="2400" dirty="0" smtClean="0"/>
              <a:t>	YOU are immoral.</a:t>
            </a:r>
          </a:p>
          <a:p>
            <a:r>
              <a:rPr lang="en-US" sz="2400" dirty="0" smtClean="0"/>
              <a:t>3. If you do not agree with open borders and free everything for everyone…</a:t>
            </a:r>
          </a:p>
          <a:p>
            <a:r>
              <a:rPr lang="en-US" sz="2400" dirty="0"/>
              <a:t>	</a:t>
            </a:r>
            <a:r>
              <a:rPr lang="en-US" sz="2400" dirty="0" smtClean="0"/>
              <a:t>YOU are immoral.</a:t>
            </a:r>
          </a:p>
          <a:p>
            <a:r>
              <a:rPr lang="en-US" sz="2400" dirty="0" smtClean="0"/>
              <a:t>4. If you do not agree that people can choose their gender at will…</a:t>
            </a:r>
          </a:p>
          <a:p>
            <a:r>
              <a:rPr lang="en-US" sz="2400" dirty="0"/>
              <a:t>	</a:t>
            </a:r>
            <a:r>
              <a:rPr lang="en-US" sz="2400" dirty="0" smtClean="0"/>
              <a:t>YOU are immoral. </a:t>
            </a:r>
          </a:p>
          <a:p>
            <a:r>
              <a:rPr lang="en-US" sz="2400" dirty="0" smtClean="0"/>
              <a:t>5. If you make any moral judgments at all…</a:t>
            </a:r>
          </a:p>
          <a:p>
            <a:r>
              <a:rPr lang="en-US" sz="2400" dirty="0" smtClean="0"/>
              <a:t>	YOU are immora</a:t>
            </a:r>
            <a:r>
              <a:rPr lang="en-US" sz="2400" dirty="0" smtClean="0"/>
              <a:t>l.</a:t>
            </a:r>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p:txBody>
      </p:sp>
    </p:spTree>
    <p:extLst>
      <p:ext uri="{BB962C8B-B14F-4D97-AF65-F5344CB8AC3E}">
        <p14:creationId xmlns:p14="http://schemas.microsoft.com/office/powerpoint/2010/main" val="20235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1777167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B. </a:t>
            </a:r>
            <a:r>
              <a:rPr lang="en-US" sz="2400" dirty="0" err="1"/>
              <a:t>Nonconsequentialist</a:t>
            </a:r>
            <a:r>
              <a:rPr lang="en-US" sz="2400" dirty="0"/>
              <a:t> Ethical Systems</a:t>
            </a:r>
          </a:p>
          <a:p>
            <a:r>
              <a:rPr lang="en-US" sz="2400" dirty="0"/>
              <a:t> </a:t>
            </a:r>
          </a:p>
          <a:p>
            <a:r>
              <a:rPr lang="en-US" sz="2400" dirty="0"/>
              <a:t>	</a:t>
            </a:r>
            <a:r>
              <a:rPr lang="en-US" sz="2400" dirty="0" err="1"/>
              <a:t>Nonconsequentialist</a:t>
            </a:r>
            <a:r>
              <a:rPr lang="en-US" sz="2400" dirty="0"/>
              <a:t> ethical systems do not ignore the impact of moral decisions, but it is not the first consideration. Rather, </a:t>
            </a:r>
            <a:r>
              <a:rPr lang="en-US" sz="2400" dirty="0" err="1"/>
              <a:t>nonconsequentialist</a:t>
            </a:r>
            <a:r>
              <a:rPr lang="en-US" sz="2400" dirty="0"/>
              <a:t> ethics seeks to find broad principles to follow, principles which are objectively true, which all will agree with and gladly follow. </a:t>
            </a:r>
          </a:p>
          <a:p>
            <a:r>
              <a:rPr lang="en-US" sz="2400" dirty="0"/>
              <a:t>	One </a:t>
            </a:r>
            <a:r>
              <a:rPr lang="en-US" sz="2400" dirty="0" err="1"/>
              <a:t>nonconsequentialist</a:t>
            </a:r>
            <a:r>
              <a:rPr lang="en-US" sz="2400" dirty="0"/>
              <a:t> view was pioneered by German philosopher Immanuel Kant (1724-1804). </a:t>
            </a:r>
            <a:endParaRPr lang="en-US" sz="2400" dirty="0" smtClean="0"/>
          </a:p>
          <a:p>
            <a:r>
              <a:rPr lang="en-US" sz="2400" dirty="0"/>
              <a:t>	</a:t>
            </a:r>
            <a:r>
              <a:rPr lang="en-US" sz="2400" dirty="0" smtClean="0"/>
              <a:t>His </a:t>
            </a:r>
            <a:r>
              <a:rPr lang="en-US" sz="2400" dirty="0"/>
              <a:t>ethical system became known as “the categorical imperative.” A categorical imperative is a rule that is always </a:t>
            </a:r>
            <a:r>
              <a:rPr lang="en-US" sz="2400" dirty="0" smtClean="0"/>
              <a:t>true and which you must always follow </a:t>
            </a:r>
            <a:r>
              <a:rPr lang="en-US" sz="2400" dirty="0"/>
              <a:t>in every situation. He described his view in three different ways. Many think that he was really describing three different ethical systems or principles. </a:t>
            </a:r>
          </a:p>
        </p:txBody>
      </p:sp>
    </p:spTree>
    <p:extLst>
      <p:ext uri="{BB962C8B-B14F-4D97-AF65-F5344CB8AC3E}">
        <p14:creationId xmlns:p14="http://schemas.microsoft.com/office/powerpoint/2010/main" val="904079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smtClean="0"/>
              <a:t>The </a:t>
            </a:r>
            <a:r>
              <a:rPr lang="en-US" sz="2400" dirty="0"/>
              <a:t>two most important forms </a:t>
            </a:r>
            <a:r>
              <a:rPr lang="en-US" sz="2400" dirty="0" smtClean="0"/>
              <a:t>of Kant’s “categorical imperative” are: </a:t>
            </a:r>
            <a:endParaRPr lang="en-US" sz="2400" dirty="0"/>
          </a:p>
          <a:p>
            <a:r>
              <a:rPr lang="en-US" sz="2400" dirty="0"/>
              <a:t> </a:t>
            </a:r>
          </a:p>
          <a:p>
            <a:r>
              <a:rPr lang="en-US" sz="2400" dirty="0"/>
              <a:t>	First, THE categorical imperative is this: “In every moral choice, do that which you would want to become a universal law that all must follow.” </a:t>
            </a:r>
            <a:r>
              <a:rPr lang="en-US" sz="2400" dirty="0" smtClean="0"/>
              <a:t>For example, if </a:t>
            </a:r>
            <a:r>
              <a:rPr lang="en-US" sz="2400" dirty="0"/>
              <a:t>you are hungry and are tempted to steal bread, would you want that to become a universal law: “It is a moral good to steal bread if you are hungry.”? </a:t>
            </a:r>
            <a:endParaRPr lang="en-US" sz="2400" dirty="0" smtClean="0"/>
          </a:p>
          <a:p>
            <a:r>
              <a:rPr lang="en-US" sz="2400" dirty="0"/>
              <a:t>	</a:t>
            </a:r>
            <a:r>
              <a:rPr lang="en-US" sz="2400" dirty="0" smtClean="0"/>
              <a:t>You </a:t>
            </a:r>
            <a:r>
              <a:rPr lang="en-US" sz="2400" dirty="0"/>
              <a:t>should be willing to allow people to steal bread from you if they are hungry.</a:t>
            </a:r>
          </a:p>
          <a:p>
            <a:r>
              <a:rPr lang="en-US" sz="2400" dirty="0"/>
              <a:t>	Kant: “Act on that maxim which you can at the same time will that it should become a universal law.”  This is your duty, and you must do it.</a:t>
            </a:r>
          </a:p>
          <a:p>
            <a:r>
              <a:rPr lang="en-US" sz="2400" dirty="0"/>
              <a:t>	Another of Kant’s versions of THE categorical imperative principle is “the means-end principle.” Always treat people as ends, not as mere means to something else. People are the goal, not merely the tools to be used to accomplish another purpose. </a:t>
            </a:r>
          </a:p>
        </p:txBody>
      </p:sp>
    </p:spTree>
    <p:extLst>
      <p:ext uri="{BB962C8B-B14F-4D97-AF65-F5344CB8AC3E}">
        <p14:creationId xmlns:p14="http://schemas.microsoft.com/office/powerpoint/2010/main" val="364435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2308324"/>
          </a:xfrm>
          <a:prstGeom prst="rect">
            <a:avLst/>
          </a:prstGeom>
          <a:noFill/>
        </p:spPr>
        <p:txBody>
          <a:bodyPr wrap="square" rtlCol="0">
            <a:spAutoFit/>
          </a:bodyPr>
          <a:lstStyle/>
          <a:p>
            <a:r>
              <a:rPr lang="en-US" sz="2400" dirty="0"/>
              <a:t>	Kant bases this on the fact that people are rational creatures. </a:t>
            </a:r>
          </a:p>
          <a:p>
            <a:r>
              <a:rPr lang="en-US" sz="2400" dirty="0"/>
              <a:t>	“Persons alone have intrinsic value and dignity because they, unlike the rest of creation, are rational agents who are free to choose their own ends, legislate their own moral laws, and assign value to things in the world. People are the givers of value, so they must have ultimate value. They therefore must always be treated as ultimate ends and never merely as means.” </a:t>
            </a:r>
          </a:p>
        </p:txBody>
      </p:sp>
    </p:spTree>
    <p:extLst>
      <p:ext uri="{BB962C8B-B14F-4D97-AF65-F5344CB8AC3E}">
        <p14:creationId xmlns:p14="http://schemas.microsoft.com/office/powerpoint/2010/main" val="2136862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200329"/>
          </a:xfrm>
          <a:prstGeom prst="rect">
            <a:avLst/>
          </a:prstGeom>
          <a:noFill/>
        </p:spPr>
        <p:txBody>
          <a:bodyPr wrap="square" rtlCol="0">
            <a:spAutoFit/>
          </a:bodyPr>
          <a:lstStyle/>
          <a:p>
            <a:r>
              <a:rPr lang="en-US" sz="2400" dirty="0"/>
              <a:t>	The other main form of </a:t>
            </a:r>
            <a:r>
              <a:rPr lang="en-US" sz="2400" dirty="0" err="1"/>
              <a:t>nonconsequentialist</a:t>
            </a:r>
            <a:r>
              <a:rPr lang="en-US" sz="2400" dirty="0"/>
              <a:t> ethics is the natural law theory pioneered by theologian and philosopher Thomas Aquinas (1225-1274), having its roots in ancient Greek and Roman philosophy. </a:t>
            </a:r>
            <a:endParaRPr lang="en-US" sz="2400" dirty="0"/>
          </a:p>
        </p:txBody>
      </p:sp>
    </p:spTree>
    <p:extLst>
      <p:ext uri="{BB962C8B-B14F-4D97-AF65-F5344CB8AC3E}">
        <p14:creationId xmlns:p14="http://schemas.microsoft.com/office/powerpoint/2010/main" val="136067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2885" y="490979"/>
            <a:ext cx="10534918" cy="5914604"/>
          </a:xfrm>
          <a:prstGeom prst="rect">
            <a:avLst/>
          </a:prstGeom>
        </p:spPr>
      </p:pic>
    </p:spTree>
    <p:extLst>
      <p:ext uri="{BB962C8B-B14F-4D97-AF65-F5344CB8AC3E}">
        <p14:creationId xmlns:p14="http://schemas.microsoft.com/office/powerpoint/2010/main" val="1502664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a:t>	The other main form of </a:t>
            </a:r>
            <a:r>
              <a:rPr lang="en-US" sz="2400" dirty="0" err="1"/>
              <a:t>nonconsequentialist</a:t>
            </a:r>
            <a:r>
              <a:rPr lang="en-US" sz="2400" dirty="0"/>
              <a:t> ethics is the natural law theory pioneered by theologian and philosopher Thomas Aquinas (1225-1274), having its roots in ancient Greek and Roman philosophy. </a:t>
            </a:r>
            <a:endParaRPr lang="en-US" sz="2400" dirty="0" smtClean="0"/>
          </a:p>
          <a:p>
            <a:r>
              <a:rPr lang="en-US" sz="2400" dirty="0"/>
              <a:t>	</a:t>
            </a:r>
            <a:r>
              <a:rPr lang="en-US" sz="2400" dirty="0" smtClean="0"/>
              <a:t>We </a:t>
            </a:r>
            <a:r>
              <a:rPr lang="en-US" sz="2400" dirty="0"/>
              <a:t>cannot really say that this is a “modern” ethical system because it does not fit the time frame. However, it purports to be an objective basis for morality derived not from God or Scripture, but from nature and reason. This has become the standard ethical system of the Roman Catholic Church. </a:t>
            </a:r>
          </a:p>
          <a:p>
            <a:r>
              <a:rPr lang="en-US" sz="2400" dirty="0"/>
              <a:t>	“Natural law” is that which we can determine from nature itself, including human nature. </a:t>
            </a:r>
          </a:p>
          <a:p>
            <a:r>
              <a:rPr lang="en-US" sz="2400" dirty="0"/>
              <a:t>	Nature itself is rationally ordered and aims at certain purposes.</a:t>
            </a:r>
          </a:p>
          <a:p>
            <a:r>
              <a:rPr lang="en-US" sz="2400" dirty="0"/>
              <a:t>	“How nature </a:t>
            </a:r>
            <a:r>
              <a:rPr lang="en-US" sz="2400" i="1" dirty="0"/>
              <a:t>is </a:t>
            </a:r>
            <a:r>
              <a:rPr lang="en-US" sz="2400" dirty="0"/>
              <a:t>reveals how it </a:t>
            </a:r>
            <a:r>
              <a:rPr lang="en-US" sz="2400" i="1" dirty="0"/>
              <a:t>should </a:t>
            </a:r>
            <a:r>
              <a:rPr lang="en-US" sz="2400" dirty="0"/>
              <a:t>be.” </a:t>
            </a:r>
          </a:p>
          <a:p>
            <a:r>
              <a:rPr lang="en-US" sz="2400" dirty="0"/>
              <a:t>	An acorn steadily grows into a tall and sturdy oak. If that does not happen, if it dies early or is weak or deformed, that is not natural and hence, not good. </a:t>
            </a:r>
          </a:p>
          <a:p>
            <a:r>
              <a:rPr lang="en-US" sz="2400" dirty="0"/>
              <a:t>	For humans the natural and good is that toward which humans naturally strive. If we consider the natural, what is, we can determine the moral, what should be. </a:t>
            </a:r>
          </a:p>
        </p:txBody>
      </p:sp>
    </p:spTree>
    <p:extLst>
      <p:ext uri="{BB962C8B-B14F-4D97-AF65-F5344CB8AC3E}">
        <p14:creationId xmlns:p14="http://schemas.microsoft.com/office/powerpoint/2010/main" val="154249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	What does human nature rightly aim for?</a:t>
            </a:r>
            <a:br>
              <a:rPr lang="en-US" sz="2400" dirty="0"/>
            </a:br>
            <a:endParaRPr lang="en-US" sz="2400" dirty="0" smtClean="0"/>
          </a:p>
          <a:p>
            <a:r>
              <a:rPr lang="en-US" sz="2400" dirty="0" smtClean="0"/>
              <a:t>Aquinas:</a:t>
            </a:r>
            <a:endParaRPr lang="en-US" sz="2400" dirty="0"/>
          </a:p>
          <a:p>
            <a:r>
              <a:rPr lang="en-US" sz="2400" dirty="0"/>
              <a:t>	Preservation of human life</a:t>
            </a:r>
          </a:p>
          <a:p>
            <a:r>
              <a:rPr lang="en-US" sz="2400" dirty="0"/>
              <a:t>	Avoidance of harm</a:t>
            </a:r>
          </a:p>
          <a:p>
            <a:r>
              <a:rPr lang="en-US" sz="2400" dirty="0"/>
              <a:t>	Basic functions that humans and animals share (reproduction, raising offspring, etc.)</a:t>
            </a:r>
          </a:p>
          <a:p>
            <a:r>
              <a:rPr lang="en-US" sz="2400" dirty="0"/>
              <a:t>	Searching for truth</a:t>
            </a:r>
          </a:p>
          <a:p>
            <a:r>
              <a:rPr lang="en-US" sz="2400" dirty="0"/>
              <a:t>	Nurturing social ties</a:t>
            </a:r>
          </a:p>
          <a:p>
            <a:r>
              <a:rPr lang="en-US" sz="2400" dirty="0"/>
              <a:t>	Behavior that is benign and reasonable</a:t>
            </a:r>
          </a:p>
          <a:p>
            <a:r>
              <a:rPr lang="en-US" sz="2400" dirty="0"/>
              <a:t> </a:t>
            </a:r>
          </a:p>
          <a:p>
            <a:r>
              <a:rPr lang="en-US" sz="2400" dirty="0"/>
              <a:t>How do we learn this?</a:t>
            </a:r>
          </a:p>
          <a:p>
            <a:r>
              <a:rPr lang="en-US" sz="2400" dirty="0"/>
              <a:t>	Nature is ordered and rational. </a:t>
            </a:r>
          </a:p>
          <a:p>
            <a:r>
              <a:rPr lang="en-US" sz="2400" dirty="0"/>
              <a:t>	Humans have the gift of reason.</a:t>
            </a:r>
          </a:p>
          <a:p>
            <a:r>
              <a:rPr lang="en-US" sz="2400" dirty="0"/>
              <a:t>	So humans can discern the inclinations of nature</a:t>
            </a:r>
            <a:r>
              <a:rPr lang="en-US" sz="2400" dirty="0" smtClean="0"/>
              <a:t>.</a:t>
            </a:r>
            <a:endParaRPr lang="en-US" sz="2400" dirty="0"/>
          </a:p>
        </p:txBody>
      </p:sp>
    </p:spTree>
    <p:extLst>
      <p:ext uri="{BB962C8B-B14F-4D97-AF65-F5344CB8AC3E}">
        <p14:creationId xmlns:p14="http://schemas.microsoft.com/office/powerpoint/2010/main" val="13222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a:t>	Natural law is both objective and absolute: true for all and under all circumstances. Since pregnancy is the natural result of sex, natural law would forbid both contraception and elective abortion, which is the Roman Catholic position.  </a:t>
            </a:r>
          </a:p>
          <a:p>
            <a:r>
              <a:rPr lang="en-US" sz="2400" dirty="0"/>
              <a:t> </a:t>
            </a:r>
          </a:p>
          <a:p>
            <a:r>
              <a:rPr lang="en-US" sz="2400" dirty="0"/>
              <a:t>	What about inconsistencies? </a:t>
            </a:r>
          </a:p>
          <a:p>
            <a:r>
              <a:rPr lang="en-US" sz="2400" dirty="0"/>
              <a:t>	A pregnant woman needs chemotherapy to live, but that will kill the unborn child. </a:t>
            </a:r>
          </a:p>
          <a:p>
            <a:r>
              <a:rPr lang="en-US" sz="2400" dirty="0"/>
              <a:t> </a:t>
            </a:r>
          </a:p>
          <a:p>
            <a:r>
              <a:rPr lang="en-US" sz="2400" dirty="0"/>
              <a:t>Aquinas devised the </a:t>
            </a:r>
            <a:r>
              <a:rPr lang="en-US" sz="2400" dirty="0" smtClean="0"/>
              <a:t>“doctrine </a:t>
            </a:r>
            <a:r>
              <a:rPr lang="en-US" sz="2400" dirty="0"/>
              <a:t>of the double effect</a:t>
            </a:r>
            <a:r>
              <a:rPr lang="en-US" sz="2400" dirty="0" smtClean="0"/>
              <a:t>:” </a:t>
            </a:r>
            <a:endParaRPr lang="en-US" sz="2400" dirty="0"/>
          </a:p>
          <a:p>
            <a:r>
              <a:rPr lang="en-US" sz="2400" dirty="0"/>
              <a:t>	Performing a good action may be permissible even if it has bad effects, but performing a bad action for the purpose of achieving good effects is never permissible, and any bad effects must be unintended.</a:t>
            </a:r>
          </a:p>
          <a:p>
            <a:r>
              <a:rPr lang="en-US" sz="2400" dirty="0"/>
              <a:t>	So attempting to do the good, chemotherapy, would be permitted, even if it had the bad side effect of killing the unborn child. However, deliberately doing the bad, aborting the child to save the mother, would not be permitted. </a:t>
            </a:r>
            <a:endParaRPr lang="en-US" sz="2400" dirty="0"/>
          </a:p>
        </p:txBody>
      </p:sp>
    </p:spTree>
    <p:extLst>
      <p:ext uri="{BB962C8B-B14F-4D97-AF65-F5344CB8AC3E}">
        <p14:creationId xmlns:p14="http://schemas.microsoft.com/office/powerpoint/2010/main" val="48208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Problems with “Modern” Ethical Systems </a:t>
            </a:r>
          </a:p>
          <a:p>
            <a:r>
              <a:rPr lang="en-US" sz="2400" dirty="0"/>
              <a:t>	</a:t>
            </a:r>
            <a:r>
              <a:rPr lang="en-US" sz="2400" dirty="0" smtClean="0"/>
              <a:t>1</a:t>
            </a:r>
            <a:r>
              <a:rPr lang="en-US" sz="2400" dirty="0"/>
              <a:t>. These supposedly objective moral systems lead to conflicting </a:t>
            </a:r>
            <a:r>
              <a:rPr lang="en-US" sz="2400" dirty="0" smtClean="0"/>
              <a:t>conclusions. Therefore, they </a:t>
            </a:r>
            <a:r>
              <a:rPr lang="en-US" sz="2400" dirty="0"/>
              <a:t>cannot all be right. </a:t>
            </a:r>
          </a:p>
          <a:p>
            <a:r>
              <a:rPr lang="en-US" sz="2400" dirty="0"/>
              <a:t>	2. They all assume that </a:t>
            </a:r>
            <a:r>
              <a:rPr lang="en-US" sz="2400" b="1" i="1" dirty="0"/>
              <a:t>HUMAN</a:t>
            </a:r>
            <a:r>
              <a:rPr lang="en-US" sz="2400" dirty="0"/>
              <a:t> good is most important. They are all based on the philosophy of secular </a:t>
            </a:r>
            <a:r>
              <a:rPr lang="en-US" sz="2400" b="1" i="1" dirty="0"/>
              <a:t>HUMANISM</a:t>
            </a:r>
            <a:r>
              <a:rPr lang="en-US" sz="2400" dirty="0"/>
              <a:t>. </a:t>
            </a:r>
            <a:endParaRPr lang="en-US" sz="2400" dirty="0" smtClean="0"/>
          </a:p>
          <a:p>
            <a:r>
              <a:rPr lang="en-US" sz="2400" dirty="0"/>
              <a:t>	</a:t>
            </a:r>
            <a:r>
              <a:rPr lang="en-US" sz="2400" dirty="0" smtClean="0"/>
              <a:t>But </a:t>
            </a:r>
            <a:r>
              <a:rPr lang="en-US" sz="2400" dirty="0"/>
              <a:t>many critics object: “Who says that humans are better than any other species?” </a:t>
            </a:r>
            <a:r>
              <a:rPr lang="en-US" sz="2400" dirty="0" smtClean="0"/>
              <a:t>This view is “speciesism.” </a:t>
            </a:r>
          </a:p>
          <a:p>
            <a:r>
              <a:rPr lang="en-US" sz="2400" dirty="0"/>
              <a:t>	</a:t>
            </a:r>
            <a:r>
              <a:rPr lang="en-US" sz="2400" dirty="0" smtClean="0"/>
              <a:t>Princeton </a:t>
            </a:r>
            <a:r>
              <a:rPr lang="en-US" sz="2400" dirty="0"/>
              <a:t>ethicist Peter Singer argues that an adult cat has more moral worth than a human infant, because an adult cat is more self-aware. </a:t>
            </a:r>
            <a:endParaRPr lang="en-US" sz="2400" dirty="0" smtClean="0"/>
          </a:p>
          <a:p>
            <a:r>
              <a:rPr lang="en-US" sz="2400" dirty="0"/>
              <a:t>	</a:t>
            </a:r>
            <a:r>
              <a:rPr lang="en-US" sz="2400" dirty="0" smtClean="0"/>
              <a:t>So </a:t>
            </a:r>
            <a:r>
              <a:rPr lang="en-US" sz="2400" dirty="0"/>
              <a:t>if you are in the median of a superhighway and notice an adult cat in a cage in the middle of one lane and a human infant in a stroller in the other lane, which direction do you run first? </a:t>
            </a:r>
            <a:endParaRPr lang="en-US" sz="2400" dirty="0" smtClean="0"/>
          </a:p>
          <a:p>
            <a:r>
              <a:rPr lang="en-US" sz="2400" dirty="0"/>
              <a:t>	</a:t>
            </a:r>
            <a:r>
              <a:rPr lang="en-US" sz="2400" dirty="0" smtClean="0"/>
              <a:t>Save </a:t>
            </a:r>
            <a:r>
              <a:rPr lang="en-US" sz="2400" dirty="0"/>
              <a:t>the cat! It has more moral worth. </a:t>
            </a:r>
            <a:endParaRPr lang="en-US" sz="2400" dirty="0" smtClean="0"/>
          </a:p>
          <a:p>
            <a:r>
              <a:rPr lang="en-US" sz="2400" dirty="0"/>
              <a:t>	</a:t>
            </a:r>
            <a:r>
              <a:rPr lang="en-US" sz="2400" dirty="0" smtClean="0"/>
              <a:t>(</a:t>
            </a:r>
            <a:r>
              <a:rPr lang="en-US" sz="2400" dirty="0"/>
              <a:t>Humans have no right to eat non-human animals, either.) </a:t>
            </a:r>
          </a:p>
          <a:p>
            <a:r>
              <a:rPr lang="en-US" sz="2400" dirty="0"/>
              <a:t> </a:t>
            </a:r>
          </a:p>
        </p:txBody>
      </p:sp>
    </p:spTree>
    <p:extLst>
      <p:ext uri="{BB962C8B-B14F-4D97-AF65-F5344CB8AC3E}">
        <p14:creationId xmlns:p14="http://schemas.microsoft.com/office/powerpoint/2010/main" val="299098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smtClean="0"/>
              <a:t>If you are a Christian who subscribes to traditional, biblical morality…</a:t>
            </a:r>
          </a:p>
          <a:p>
            <a:r>
              <a:rPr lang="en-US" sz="2400" dirty="0"/>
              <a:t>	</a:t>
            </a:r>
            <a:r>
              <a:rPr lang="en-US" sz="2400" dirty="0" smtClean="0"/>
              <a:t>YOU are immoral, and you should ashamed of yourself. </a:t>
            </a:r>
          </a:p>
          <a:p>
            <a:r>
              <a:rPr lang="en-US" sz="2400" dirty="0"/>
              <a:t>	</a:t>
            </a:r>
            <a:r>
              <a:rPr lang="en-US" sz="2400" dirty="0" smtClean="0"/>
              <a:t>Your view and your voice has no place in this world any longer. </a:t>
            </a:r>
          </a:p>
          <a:p>
            <a:endParaRPr lang="en-US" sz="2400" dirty="0"/>
          </a:p>
          <a:p>
            <a:r>
              <a:rPr lang="en-US" sz="2400" dirty="0" smtClean="0"/>
              <a:t>Liberal British theologian, Theo Hobson: </a:t>
            </a:r>
          </a:p>
          <a:p>
            <a:r>
              <a:rPr lang="en-US" sz="2400" dirty="0"/>
              <a:t>	</a:t>
            </a:r>
            <a:r>
              <a:rPr lang="en-US" sz="2400" dirty="0" smtClean="0"/>
              <a:t>“For a cultural revolution to take place:</a:t>
            </a:r>
          </a:p>
          <a:p>
            <a:r>
              <a:rPr lang="en-US" sz="2400" dirty="0"/>
              <a:t>	1. What was condemned must be celebrated.</a:t>
            </a:r>
          </a:p>
          <a:p>
            <a:r>
              <a:rPr lang="en-US" sz="2400" dirty="0"/>
              <a:t>	2. What was celebrated must be condemned.</a:t>
            </a:r>
          </a:p>
          <a:p>
            <a:r>
              <a:rPr lang="en-US" sz="2400" dirty="0"/>
              <a:t>	3. Those who will not now celebrate must be condemned</a:t>
            </a:r>
            <a:r>
              <a:rPr lang="en-US" sz="2400" dirty="0" smtClean="0"/>
              <a:t>.”  </a:t>
            </a:r>
            <a:endParaRPr lang="en-US" sz="2400" dirty="0"/>
          </a:p>
          <a:p>
            <a:endParaRPr lang="en-US" sz="2400" dirty="0" smtClean="0"/>
          </a:p>
          <a:p>
            <a:r>
              <a:rPr lang="en-US" sz="2400" dirty="0" smtClean="0"/>
              <a:t>How </a:t>
            </a:r>
            <a:r>
              <a:rPr lang="en-US" sz="2400" dirty="0"/>
              <a:t>did it come to this? </a:t>
            </a:r>
            <a:endParaRPr lang="en-US" sz="2400" dirty="0" smtClean="0"/>
          </a:p>
          <a:p>
            <a:r>
              <a:rPr lang="en-US" sz="2400" dirty="0"/>
              <a:t>	</a:t>
            </a:r>
            <a:r>
              <a:rPr lang="en-US" sz="2400" dirty="0" smtClean="0"/>
              <a:t>What </a:t>
            </a:r>
            <a:r>
              <a:rPr lang="en-US" sz="2400" dirty="0"/>
              <a:t>is the rationale for such a surprising twist of events? </a:t>
            </a:r>
            <a:endParaRPr lang="en-US" sz="2400" dirty="0" smtClean="0"/>
          </a:p>
          <a:p>
            <a:r>
              <a:rPr lang="en-US" sz="2400" dirty="0"/>
              <a:t>	</a:t>
            </a:r>
            <a:r>
              <a:rPr lang="en-US" sz="2400" dirty="0" smtClean="0"/>
              <a:t>What </a:t>
            </a:r>
            <a:r>
              <a:rPr lang="en-US" sz="2400" dirty="0"/>
              <a:t>are the moral and rational underpinnings of what we are seeing take place in our land with a breathtaking and head-spinning rapidity? </a:t>
            </a:r>
          </a:p>
        </p:txBody>
      </p:sp>
    </p:spTree>
    <p:extLst>
      <p:ext uri="{BB962C8B-B14F-4D97-AF65-F5344CB8AC3E}">
        <p14:creationId xmlns:p14="http://schemas.microsoft.com/office/powerpoint/2010/main" val="145569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C. Virtue Ethics.</a:t>
            </a:r>
          </a:p>
          <a:p>
            <a:r>
              <a:rPr lang="en-US" sz="2400" dirty="0"/>
              <a:t> </a:t>
            </a:r>
          </a:p>
          <a:p>
            <a:r>
              <a:rPr lang="en-US" sz="2400" dirty="0"/>
              <a:t>	A third category of modern ethics is called “virtue ethics.” It doesn’t fit neatly under the consequentialist or </a:t>
            </a:r>
            <a:r>
              <a:rPr lang="en-US" sz="2400" dirty="0" err="1"/>
              <a:t>nonconsequentialist</a:t>
            </a:r>
            <a:r>
              <a:rPr lang="en-US" sz="2400" dirty="0"/>
              <a:t> banner. </a:t>
            </a:r>
            <a:endParaRPr lang="en-US" sz="2400" dirty="0" smtClean="0"/>
          </a:p>
          <a:p>
            <a:endParaRPr lang="en-US" sz="2400" dirty="0" smtClean="0"/>
          </a:p>
          <a:p>
            <a:r>
              <a:rPr lang="en-US" sz="2400" dirty="0" smtClean="0"/>
              <a:t>Def</a:t>
            </a:r>
            <a:r>
              <a:rPr lang="en-US" sz="2400" dirty="0"/>
              <a:t>. “A theory of morality that makes virtue its central concern</a:t>
            </a:r>
            <a:r>
              <a:rPr lang="en-US" sz="2400" dirty="0" smtClean="0"/>
              <a:t>.”</a:t>
            </a:r>
          </a:p>
          <a:p>
            <a:endParaRPr lang="en-US" sz="2400" dirty="0"/>
          </a:p>
          <a:p>
            <a:r>
              <a:rPr lang="en-US" sz="2400" dirty="0" smtClean="0"/>
              <a:t>	Consequentialist </a:t>
            </a:r>
            <a:r>
              <a:rPr lang="en-US" sz="2400" dirty="0"/>
              <a:t>Ethics: “Maximize the good.”</a:t>
            </a:r>
          </a:p>
          <a:p>
            <a:r>
              <a:rPr lang="en-US" sz="2400" dirty="0" smtClean="0"/>
              <a:t>	</a:t>
            </a:r>
            <a:r>
              <a:rPr lang="en-US" sz="2400" dirty="0" err="1" smtClean="0"/>
              <a:t>Nonconsequentialist</a:t>
            </a:r>
            <a:r>
              <a:rPr lang="en-US" sz="2400" dirty="0" smtClean="0"/>
              <a:t> </a:t>
            </a:r>
            <a:r>
              <a:rPr lang="en-US" sz="2400" dirty="0"/>
              <a:t>Ethics: “Do your duty</a:t>
            </a:r>
            <a:r>
              <a:rPr lang="en-US" sz="2400" dirty="0" smtClean="0"/>
              <a:t>.”</a:t>
            </a:r>
          </a:p>
          <a:p>
            <a:r>
              <a:rPr lang="en-US" sz="2400" dirty="0" smtClean="0"/>
              <a:t>	Virtue </a:t>
            </a:r>
            <a:r>
              <a:rPr lang="en-US" sz="2400" dirty="0"/>
              <a:t>Ethics: “Be a good person.” </a:t>
            </a:r>
          </a:p>
          <a:p>
            <a:r>
              <a:rPr lang="en-US" sz="2400" dirty="0"/>
              <a:t> </a:t>
            </a:r>
          </a:p>
          <a:p>
            <a:r>
              <a:rPr lang="en-US" sz="2400" dirty="0"/>
              <a:t>	Morality does not depend on the outcome, nor on the rule, but on a person’s moral virtues or character. So cultivate moral virtues.</a:t>
            </a:r>
          </a:p>
          <a:p>
            <a:r>
              <a:rPr lang="en-US" sz="2400" dirty="0"/>
              <a:t>	Most trace virtue ethics back to the great Greek philosopher Aristotle (384-322 B.C</a:t>
            </a:r>
            <a:r>
              <a:rPr lang="en-US" sz="2400" dirty="0" smtClean="0"/>
              <a:t>.)</a:t>
            </a:r>
            <a:endParaRPr lang="en-US" sz="2400" dirty="0"/>
          </a:p>
        </p:txBody>
      </p:sp>
    </p:spTree>
    <p:extLst>
      <p:ext uri="{BB962C8B-B14F-4D97-AF65-F5344CB8AC3E}">
        <p14:creationId xmlns:p14="http://schemas.microsoft.com/office/powerpoint/2010/main" val="418343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020" y="463639"/>
            <a:ext cx="11519438" cy="5924282"/>
          </a:xfrm>
          <a:prstGeom prst="rect">
            <a:avLst/>
          </a:prstGeom>
        </p:spPr>
      </p:pic>
    </p:spTree>
    <p:extLst>
      <p:ext uri="{BB962C8B-B14F-4D97-AF65-F5344CB8AC3E}">
        <p14:creationId xmlns:p14="http://schemas.microsoft.com/office/powerpoint/2010/main" val="1693093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dirty="0"/>
              <a:t>C. Virtue Ethics.</a:t>
            </a:r>
          </a:p>
          <a:p>
            <a:r>
              <a:rPr lang="en-US" sz="2400" dirty="0"/>
              <a:t> </a:t>
            </a:r>
          </a:p>
          <a:p>
            <a:r>
              <a:rPr lang="en-US" sz="2400" dirty="0"/>
              <a:t>	Aristotle explored subjects like causation and determining and distinguishing means and ends. Living beings naturally have a certain end for which they strive</a:t>
            </a:r>
            <a:r>
              <a:rPr lang="en-US" sz="2400" dirty="0" smtClean="0"/>
              <a:t>.</a:t>
            </a:r>
          </a:p>
          <a:p>
            <a:r>
              <a:rPr lang="en-US" sz="2400" dirty="0" smtClean="0"/>
              <a:t> </a:t>
            </a:r>
            <a:r>
              <a:rPr lang="en-US" sz="2400" dirty="0"/>
              <a:t>	According to Aristotle, human beings strive for the end he called </a:t>
            </a:r>
            <a:r>
              <a:rPr lang="en-US" sz="2400" b="1" i="1" dirty="0" err="1"/>
              <a:t>eudaimonia</a:t>
            </a:r>
            <a:r>
              <a:rPr lang="en-US" sz="2400" dirty="0"/>
              <a:t>: happiness or flourishing—the full realization of the good life. </a:t>
            </a:r>
          </a:p>
          <a:p>
            <a:r>
              <a:rPr lang="en-US" sz="2400" dirty="0"/>
              <a:t>	Humans were uniquely gifted with reason, and so to achieve our end of </a:t>
            </a:r>
            <a:r>
              <a:rPr lang="en-US" sz="2400" b="1" i="1" dirty="0" err="1"/>
              <a:t>eudaimonia</a:t>
            </a:r>
            <a:r>
              <a:rPr lang="en-US" sz="2400" dirty="0"/>
              <a:t> we must live fully in accord with reason. </a:t>
            </a:r>
          </a:p>
          <a:p>
            <a:r>
              <a:rPr lang="en-US" sz="2400" dirty="0"/>
              <a:t>	Virtues are “rational modes of behaving.” So to achieve our end of happiness or flourishing, we must cultivate these virtues.</a:t>
            </a:r>
          </a:p>
          <a:p>
            <a:r>
              <a:rPr lang="en-US" sz="2400" dirty="0"/>
              <a:t>	A virtue is “a stable disposition to act and feel according to some ideal or model of excellence.” It is a character trait that is deeply engrained in us so that we naturally act according to this form of excellence. </a:t>
            </a:r>
          </a:p>
        </p:txBody>
      </p:sp>
    </p:spTree>
    <p:extLst>
      <p:ext uri="{BB962C8B-B14F-4D97-AF65-F5344CB8AC3E}">
        <p14:creationId xmlns:p14="http://schemas.microsoft.com/office/powerpoint/2010/main" val="326899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dirty="0"/>
              <a:t>C. Virtue Ethics.</a:t>
            </a:r>
          </a:p>
          <a:p>
            <a:r>
              <a:rPr lang="en-US" sz="2400" dirty="0"/>
              <a:t> </a:t>
            </a:r>
          </a:p>
          <a:p>
            <a:r>
              <a:rPr lang="en-US" sz="2400" dirty="0" smtClean="0"/>
              <a:t>Aristotle </a:t>
            </a:r>
            <a:r>
              <a:rPr lang="en-US" sz="2400" dirty="0"/>
              <a:t>distinguished between intellectual virtues and moral virtues. </a:t>
            </a:r>
          </a:p>
          <a:p>
            <a:r>
              <a:rPr lang="en-US" sz="2400" dirty="0"/>
              <a:t>	What would be examples of intellectual virtues? </a:t>
            </a:r>
          </a:p>
          <a:p>
            <a:r>
              <a:rPr lang="en-US" sz="2400" dirty="0"/>
              <a:t>	Wisdom, rationality, clear thinking logic.</a:t>
            </a:r>
          </a:p>
          <a:p>
            <a:r>
              <a:rPr lang="en-US" sz="2400" dirty="0"/>
              <a:t>	What would be examples of moral virtues? </a:t>
            </a:r>
          </a:p>
          <a:p>
            <a:r>
              <a:rPr lang="en-US" sz="2400" dirty="0"/>
              <a:t>	Classic “cardinal” virtues justice, temperance, prudence, and fortitude, but also </a:t>
            </a:r>
            <a:r>
              <a:rPr lang="en-US" sz="2400" dirty="0" smtClean="0"/>
              <a:t>mercy, </a:t>
            </a:r>
            <a:r>
              <a:rPr lang="en-US" sz="2400" dirty="0"/>
              <a:t>honesty, loyalty. </a:t>
            </a:r>
          </a:p>
          <a:p>
            <a:r>
              <a:rPr lang="en-US" sz="2400" dirty="0"/>
              <a:t>	Intellectual virtues can be taught, according to Aristotle, but moral virtues must be learned through practice. Habit shapes our character to act and react according to moral virtue. </a:t>
            </a:r>
          </a:p>
        </p:txBody>
      </p:sp>
    </p:spTree>
    <p:extLst>
      <p:ext uri="{BB962C8B-B14F-4D97-AF65-F5344CB8AC3E}">
        <p14:creationId xmlns:p14="http://schemas.microsoft.com/office/powerpoint/2010/main" val="16846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893647"/>
          </a:xfrm>
          <a:prstGeom prst="rect">
            <a:avLst/>
          </a:prstGeom>
          <a:noFill/>
        </p:spPr>
        <p:txBody>
          <a:bodyPr wrap="square" rtlCol="0">
            <a:spAutoFit/>
          </a:bodyPr>
          <a:lstStyle/>
          <a:p>
            <a:r>
              <a:rPr lang="en-US" sz="2400" dirty="0"/>
              <a:t>	Aristotle taught that virtue is what we find at what he called “the Golden Mean.” </a:t>
            </a:r>
          </a:p>
          <a:p>
            <a:r>
              <a:rPr lang="en-US" sz="2400" dirty="0"/>
              <a:t>	Perhaps you’ve heard the principle “moderation in all things,” and this is similar. The Golden Mean is the midpoint between two extremes. For example, </a:t>
            </a:r>
          </a:p>
          <a:p>
            <a:r>
              <a:rPr lang="en-US" sz="2400" dirty="0"/>
              <a:t> </a:t>
            </a:r>
          </a:p>
          <a:p>
            <a:pPr algn="ctr"/>
            <a:r>
              <a:rPr lang="en-US" sz="2400" dirty="0"/>
              <a:t>cowardice	</a:t>
            </a:r>
            <a:r>
              <a:rPr lang="en-US" sz="2400" dirty="0" smtClean="0"/>
              <a:t>	</a:t>
            </a:r>
            <a:r>
              <a:rPr lang="en-US" sz="2400" dirty="0" smtClean="0"/>
              <a:t>	COURAGE</a:t>
            </a:r>
            <a:r>
              <a:rPr lang="en-US" sz="2400" dirty="0"/>
              <a:t>	 	</a:t>
            </a:r>
            <a:r>
              <a:rPr lang="en-US" sz="2400" dirty="0" smtClean="0"/>
              <a:t>	recklessness</a:t>
            </a:r>
            <a:endParaRPr lang="en-US" sz="2400" dirty="0"/>
          </a:p>
          <a:p>
            <a:pPr algn="ctr"/>
            <a:r>
              <a:rPr lang="en-US" sz="2400" dirty="0"/>
              <a:t> </a:t>
            </a:r>
          </a:p>
          <a:p>
            <a:pPr algn="ctr"/>
            <a:r>
              <a:rPr lang="en-US" sz="2400" dirty="0"/>
              <a:t>asceticism </a:t>
            </a:r>
            <a:r>
              <a:rPr lang="en-US" sz="2400" dirty="0" smtClean="0"/>
              <a:t>	</a:t>
            </a:r>
            <a:r>
              <a:rPr lang="en-US" sz="2400" dirty="0"/>
              <a:t>	MODERATION	</a:t>
            </a:r>
            <a:r>
              <a:rPr lang="en-US" sz="2400" dirty="0" smtClean="0"/>
              <a:t>	gluttony</a:t>
            </a:r>
            <a:endParaRPr lang="en-US" sz="2400" dirty="0"/>
          </a:p>
          <a:p>
            <a:pPr algn="ctr"/>
            <a:r>
              <a:rPr lang="en-US" sz="2400" dirty="0"/>
              <a:t> </a:t>
            </a:r>
          </a:p>
          <a:p>
            <a:pPr algn="ctr"/>
            <a:r>
              <a:rPr lang="en-US" sz="2400" dirty="0" smtClean="0"/>
              <a:t>justice	</a:t>
            </a:r>
            <a:r>
              <a:rPr lang="en-US" sz="2400" dirty="0"/>
              <a:t>		MERCY		</a:t>
            </a:r>
            <a:r>
              <a:rPr lang="en-US" sz="2400" dirty="0" smtClean="0"/>
              <a:t>	injustice</a:t>
            </a:r>
            <a:endParaRPr lang="en-US" sz="2400" dirty="0"/>
          </a:p>
          <a:p>
            <a:pPr algn="ctr"/>
            <a:r>
              <a:rPr lang="en-US" sz="2400" dirty="0"/>
              <a:t> </a:t>
            </a:r>
          </a:p>
          <a:p>
            <a:pPr algn="ctr"/>
            <a:r>
              <a:rPr lang="en-US" sz="2400" dirty="0" smtClean="0"/>
              <a:t>dictatorship	</a:t>
            </a:r>
            <a:r>
              <a:rPr lang="en-US" sz="2400" dirty="0"/>
              <a:t>	DEMOCRACY	</a:t>
            </a:r>
            <a:r>
              <a:rPr lang="en-US" sz="2400" dirty="0" smtClean="0"/>
              <a:t>	</a:t>
            </a:r>
            <a:r>
              <a:rPr lang="en-US" sz="2400" dirty="0" smtClean="0"/>
              <a:t>	anarchy</a:t>
            </a:r>
            <a:endParaRPr lang="en-US" sz="2400" dirty="0"/>
          </a:p>
          <a:p>
            <a:r>
              <a:rPr lang="en-US" sz="2400" dirty="0"/>
              <a:t> </a:t>
            </a:r>
          </a:p>
        </p:txBody>
      </p:sp>
    </p:spTree>
    <p:extLst>
      <p:ext uri="{BB962C8B-B14F-4D97-AF65-F5344CB8AC3E}">
        <p14:creationId xmlns:p14="http://schemas.microsoft.com/office/powerpoint/2010/main" val="256444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	Today virtue ethicists pick and choose among Aristotle’s teachings. </a:t>
            </a:r>
          </a:p>
          <a:p>
            <a:r>
              <a:rPr lang="en-US" sz="2400" dirty="0"/>
              <a:t> </a:t>
            </a:r>
            <a:endParaRPr lang="en-US" sz="2400" dirty="0" smtClean="0"/>
          </a:p>
          <a:p>
            <a:r>
              <a:rPr lang="en-US" sz="2400" dirty="0" smtClean="0"/>
              <a:t>Today’s virtue ethicists o</a:t>
            </a:r>
            <a:r>
              <a:rPr lang="en-US" sz="2400" dirty="0" smtClean="0"/>
              <a:t>ften </a:t>
            </a:r>
            <a:r>
              <a:rPr lang="en-US" sz="2400" dirty="0"/>
              <a:t>reject: </a:t>
            </a:r>
          </a:p>
          <a:p>
            <a:r>
              <a:rPr lang="en-US" sz="2400" dirty="0"/>
              <a:t>	1. teleological view of humans as having a pre-programmed “end” such as “flourishing”</a:t>
            </a:r>
          </a:p>
          <a:p>
            <a:r>
              <a:rPr lang="en-US" sz="2400" dirty="0"/>
              <a:t>	2. “Golden Mean” as a measure of virtue. </a:t>
            </a:r>
          </a:p>
          <a:p>
            <a:r>
              <a:rPr lang="en-US" sz="2400" dirty="0"/>
              <a:t> </a:t>
            </a:r>
          </a:p>
          <a:p>
            <a:r>
              <a:rPr lang="en-US" sz="2400" dirty="0" smtClean="0"/>
              <a:t>Today’s </a:t>
            </a:r>
            <a:r>
              <a:rPr lang="en-US" sz="2400" dirty="0" smtClean="0"/>
              <a:t>virtue ethicists o</a:t>
            </a:r>
            <a:r>
              <a:rPr lang="en-US" sz="2400" dirty="0" smtClean="0"/>
              <a:t>ften </a:t>
            </a:r>
            <a:r>
              <a:rPr lang="en-US" sz="2400" dirty="0"/>
              <a:t>embrace:</a:t>
            </a:r>
          </a:p>
          <a:p>
            <a:r>
              <a:rPr lang="en-US" sz="2400" dirty="0"/>
              <a:t>	1. emphasis on character vs. rules</a:t>
            </a:r>
          </a:p>
          <a:p>
            <a:r>
              <a:rPr lang="en-US" sz="2400" dirty="0"/>
              <a:t>	2. duty-based morality is “barren” and “one-dimensional.” 	</a:t>
            </a:r>
          </a:p>
          <a:p>
            <a:r>
              <a:rPr lang="en-US" sz="2400" dirty="0"/>
              <a:t>	</a:t>
            </a:r>
            <a:r>
              <a:rPr lang="en-US" sz="2400" dirty="0" smtClean="0"/>
              <a:t>	a</a:t>
            </a:r>
            <a:r>
              <a:rPr lang="en-US" sz="2400" dirty="0"/>
              <a:t>. Cultivation of virtue is the way to human happiness.</a:t>
            </a:r>
          </a:p>
          <a:p>
            <a:r>
              <a:rPr lang="en-US" sz="2400" dirty="0"/>
              <a:t>	</a:t>
            </a:r>
            <a:r>
              <a:rPr lang="en-US" sz="2400" dirty="0" smtClean="0"/>
              <a:t>	b</a:t>
            </a:r>
            <a:r>
              <a:rPr lang="en-US" sz="2400" dirty="0"/>
              <a:t>. True ethics must take into account human feelings, motives, intentions, etc. Acting only out of duty seems empty, while acting out of compassion is more robust and genuine.</a:t>
            </a:r>
          </a:p>
        </p:txBody>
      </p:sp>
    </p:spTree>
    <p:extLst>
      <p:ext uri="{BB962C8B-B14F-4D97-AF65-F5344CB8AC3E}">
        <p14:creationId xmlns:p14="http://schemas.microsoft.com/office/powerpoint/2010/main" val="315793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dirty="0"/>
              <a:t>	In marriage, would you want to be treated well only out of duty? Or would you want to be treated well out of affection? </a:t>
            </a:r>
            <a:endParaRPr lang="en-US" sz="2400" dirty="0" smtClean="0"/>
          </a:p>
          <a:p>
            <a:endParaRPr lang="en-US" sz="2400" dirty="0"/>
          </a:p>
          <a:p>
            <a:r>
              <a:rPr lang="en-US" sz="2400" dirty="0"/>
              <a:t>	Is there anything incompatible </a:t>
            </a:r>
            <a:r>
              <a:rPr lang="en-US" sz="2400" dirty="0" smtClean="0"/>
              <a:t>between </a:t>
            </a:r>
            <a:r>
              <a:rPr lang="en-US" sz="2400" dirty="0"/>
              <a:t>duty ethics and virtue ethics? </a:t>
            </a:r>
            <a:endParaRPr lang="en-US" sz="2400" dirty="0" smtClean="0"/>
          </a:p>
          <a:p>
            <a:r>
              <a:rPr lang="en-US" sz="2400" dirty="0"/>
              <a:t>	</a:t>
            </a:r>
            <a:r>
              <a:rPr lang="en-US" sz="2400" dirty="0" smtClean="0"/>
              <a:t>Only </a:t>
            </a:r>
            <a:r>
              <a:rPr lang="en-US" sz="2400" dirty="0"/>
              <a:t>if you insert the word “only.” If one performs an act ONLY out of duty, it may lack virtue. If one performs an act ONLY out of virtue, it may lack morality (duty). </a:t>
            </a:r>
            <a:endParaRPr lang="en-US" sz="2400" dirty="0" smtClean="0"/>
          </a:p>
          <a:p>
            <a:r>
              <a:rPr lang="en-US" sz="2400" dirty="0"/>
              <a:t>	</a:t>
            </a:r>
            <a:r>
              <a:rPr lang="en-US" sz="2400" dirty="0" smtClean="0"/>
              <a:t>Why </a:t>
            </a:r>
            <a:r>
              <a:rPr lang="en-US" sz="2400" dirty="0"/>
              <a:t>can’t an act be both a duty (morally right) and done out of virtue, because it is in the best interest of others for whom you care? </a:t>
            </a:r>
          </a:p>
          <a:p>
            <a:r>
              <a:rPr lang="en-US" sz="2400" dirty="0"/>
              <a:t>	Virtue ethics can recognize certain actions as wrong because they lack a certain virtue, such as honesty. </a:t>
            </a:r>
            <a:endParaRPr lang="en-US" sz="2400" dirty="0" smtClean="0"/>
          </a:p>
        </p:txBody>
      </p:sp>
    </p:spTree>
    <p:extLst>
      <p:ext uri="{BB962C8B-B14F-4D97-AF65-F5344CB8AC3E}">
        <p14:creationId xmlns:p14="http://schemas.microsoft.com/office/powerpoint/2010/main" val="30462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a:t>	John does not lie to get out of trouble because he has cultivated the virtue of honesty all his life. He would not even think of lying to protect himself. </a:t>
            </a:r>
          </a:p>
          <a:p>
            <a:r>
              <a:rPr lang="en-US" sz="2400" dirty="0"/>
              <a:t>	But the reason he does not lie is not because lying is morally wrong and he must do his duty of telling the truth. Rather, honesty is a virtue he prizes. </a:t>
            </a:r>
            <a:endParaRPr lang="en-US" sz="2400" dirty="0" smtClean="0"/>
          </a:p>
          <a:p>
            <a:r>
              <a:rPr lang="en-US" sz="2400" dirty="0"/>
              <a:t>	</a:t>
            </a:r>
            <a:r>
              <a:rPr lang="en-US" sz="2400" dirty="0" smtClean="0"/>
              <a:t>He </a:t>
            </a:r>
            <a:r>
              <a:rPr lang="en-US" sz="2400" dirty="0"/>
              <a:t>wants to be an honest person because he thinks it is the best way of life, that being honest will produce the </a:t>
            </a:r>
            <a:r>
              <a:rPr lang="en-US" sz="2400" i="1" dirty="0" err="1"/>
              <a:t>eudaimonia</a:t>
            </a:r>
            <a:r>
              <a:rPr lang="en-US" sz="2400" dirty="0"/>
              <a:t> (happiness, flourishing) he desires for himself. </a:t>
            </a:r>
            <a:endParaRPr lang="en-US" sz="2400" dirty="0" smtClean="0"/>
          </a:p>
          <a:p>
            <a:r>
              <a:rPr lang="en-US" sz="2400" dirty="0"/>
              <a:t>	</a:t>
            </a:r>
            <a:r>
              <a:rPr lang="en-US" sz="2400" dirty="0" smtClean="0"/>
              <a:t>So </a:t>
            </a:r>
            <a:r>
              <a:rPr lang="en-US" sz="2400" dirty="0"/>
              <a:t>even though honesty in </a:t>
            </a:r>
            <a:r>
              <a:rPr lang="en-US" sz="2400" dirty="0" smtClean="0"/>
              <a:t>some </a:t>
            </a:r>
            <a:r>
              <a:rPr lang="en-US" sz="2400" dirty="0"/>
              <a:t>particular situation may cause inconvenience or pain in the moment, he is aiming for a larger goal: flourishing. And this, he believes, will be best for him in the long run</a:t>
            </a:r>
            <a:r>
              <a:rPr lang="en-US" sz="2400" dirty="0" smtClean="0"/>
              <a:t>.</a:t>
            </a:r>
          </a:p>
          <a:p>
            <a:endParaRPr lang="en-US" sz="2400" dirty="0"/>
          </a:p>
          <a:p>
            <a:r>
              <a:rPr lang="en-US" sz="2400" dirty="0" smtClean="0"/>
              <a:t>What </a:t>
            </a:r>
            <a:r>
              <a:rPr lang="en-US" sz="2400" dirty="0"/>
              <a:t>consequentialist moral theory is this similar to? </a:t>
            </a:r>
          </a:p>
          <a:p>
            <a:r>
              <a:rPr lang="en-US" sz="2400" dirty="0"/>
              <a:t>	Ethical egoism says that something is right because it is in my best interest. Virtue ethics says that something is right because it flows from cultivated virtue WHICH WILL BE BEST FOR ME IN THE LONG RUN.	</a:t>
            </a:r>
          </a:p>
          <a:p>
            <a:endParaRPr lang="en-US" sz="2400" dirty="0"/>
          </a:p>
        </p:txBody>
      </p:sp>
    </p:spTree>
    <p:extLst>
      <p:ext uri="{BB962C8B-B14F-4D97-AF65-F5344CB8AC3E}">
        <p14:creationId xmlns:p14="http://schemas.microsoft.com/office/powerpoint/2010/main" val="119052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EVALUATION OF VIRTUE ETHICS</a:t>
            </a:r>
          </a:p>
          <a:p>
            <a:r>
              <a:rPr lang="en-US" sz="2400" dirty="0"/>
              <a:t>	</a:t>
            </a:r>
          </a:p>
          <a:p>
            <a:r>
              <a:rPr lang="en-US" sz="2400" dirty="0"/>
              <a:t>	Many duty ethicists will concede that doing the right thing from the right motive is superior. </a:t>
            </a:r>
            <a:endParaRPr lang="en-US" sz="2400" dirty="0" smtClean="0"/>
          </a:p>
          <a:p>
            <a:r>
              <a:rPr lang="en-US" sz="2400" dirty="0"/>
              <a:t>	</a:t>
            </a:r>
            <a:r>
              <a:rPr lang="en-US" sz="2400" dirty="0" smtClean="0"/>
              <a:t>Duty </a:t>
            </a:r>
            <a:r>
              <a:rPr lang="en-US" sz="2400" dirty="0"/>
              <a:t>alone may lead to right actions, but actions that are bereft of compassion (unless one sees “compassion” as a part of one’s “duty”). </a:t>
            </a:r>
          </a:p>
          <a:p>
            <a:r>
              <a:rPr lang="en-US" sz="2400" dirty="0"/>
              <a:t>	The problem is in the sense of “alone.” Duty alone or virtue alone. </a:t>
            </a:r>
          </a:p>
          <a:p>
            <a:r>
              <a:rPr lang="en-US" sz="2400" dirty="0"/>
              <a:t>	Virtue alone may not be the best guide to moral acts. </a:t>
            </a:r>
          </a:p>
          <a:p>
            <a:r>
              <a:rPr lang="en-US" sz="2400" dirty="0"/>
              <a:t>	Duty alone may not be the best way of performing moral acts.</a:t>
            </a:r>
          </a:p>
          <a:p>
            <a:r>
              <a:rPr lang="en-US" sz="2400" dirty="0"/>
              <a:t>	“Do the right thing for the right reason and with the right motive.”</a:t>
            </a:r>
          </a:p>
          <a:p>
            <a:r>
              <a:rPr lang="en-US" sz="2400" dirty="0"/>
              <a:t> </a:t>
            </a:r>
          </a:p>
          <a:p>
            <a:endParaRPr lang="en-US" sz="2400" dirty="0"/>
          </a:p>
        </p:txBody>
      </p:sp>
    </p:spTree>
    <p:extLst>
      <p:ext uri="{BB962C8B-B14F-4D97-AF65-F5344CB8AC3E}">
        <p14:creationId xmlns:p14="http://schemas.microsoft.com/office/powerpoint/2010/main" val="282182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dirty="0" smtClean="0"/>
              <a:t>Problems with Virtue Ethics</a:t>
            </a:r>
          </a:p>
          <a:p>
            <a:r>
              <a:rPr lang="en-US" sz="2400" dirty="0" smtClean="0"/>
              <a:t>1. Circular </a:t>
            </a:r>
            <a:r>
              <a:rPr lang="en-US" sz="2400" dirty="0"/>
              <a:t>reasoning:</a:t>
            </a:r>
          </a:p>
          <a:p>
            <a:r>
              <a:rPr lang="en-US" sz="2400" dirty="0"/>
              <a:t>	A right action is what a virtuous person does, and </a:t>
            </a:r>
          </a:p>
          <a:p>
            <a:r>
              <a:rPr lang="en-US" sz="2400" dirty="0"/>
              <a:t>	A virtuous person does a right action. </a:t>
            </a:r>
          </a:p>
          <a:p>
            <a:r>
              <a:rPr lang="en-US" sz="2400" dirty="0"/>
              <a:t> </a:t>
            </a:r>
            <a:r>
              <a:rPr lang="en-US" sz="2400" dirty="0" smtClean="0"/>
              <a:t>		But </a:t>
            </a:r>
            <a:r>
              <a:rPr lang="en-US" sz="2400" dirty="0"/>
              <a:t>what specifically is a “right” action? </a:t>
            </a:r>
            <a:r>
              <a:rPr lang="en-US" sz="2400" dirty="0" smtClean="0"/>
              <a:t>(The content is undefined)</a:t>
            </a:r>
            <a:endParaRPr lang="en-US" sz="2400" dirty="0"/>
          </a:p>
          <a:p>
            <a:r>
              <a:rPr lang="en-US" sz="2400" dirty="0" smtClean="0"/>
              <a:t>		And </a:t>
            </a:r>
            <a:r>
              <a:rPr lang="en-US" sz="2400" dirty="0"/>
              <a:t>what is “virtue” or “moral excellence”? </a:t>
            </a:r>
            <a:endParaRPr lang="en-US" sz="2400" dirty="0" smtClean="0"/>
          </a:p>
          <a:p>
            <a:r>
              <a:rPr lang="en-US" sz="2400" dirty="0" smtClean="0"/>
              <a:t>It s</a:t>
            </a:r>
            <a:r>
              <a:rPr lang="en-US" sz="2400" dirty="0" smtClean="0"/>
              <a:t>eems </a:t>
            </a:r>
            <a:r>
              <a:rPr lang="en-US" sz="2400" dirty="0"/>
              <a:t>to require some outside standard. </a:t>
            </a:r>
            <a:endParaRPr lang="en-US" sz="2400" dirty="0" smtClean="0"/>
          </a:p>
          <a:p>
            <a:r>
              <a:rPr lang="en-US" sz="2400" dirty="0" smtClean="0"/>
              <a:t>And if it does, then do </a:t>
            </a:r>
            <a:r>
              <a:rPr lang="en-US" sz="2400" dirty="0"/>
              <a:t>all agree on what is “virtue” or “moral excellence”?</a:t>
            </a:r>
          </a:p>
          <a:p>
            <a:endParaRPr lang="en-US" sz="2400" dirty="0"/>
          </a:p>
        </p:txBody>
      </p:sp>
    </p:spTree>
    <p:extLst>
      <p:ext uri="{BB962C8B-B14F-4D97-AF65-F5344CB8AC3E}">
        <p14:creationId xmlns:p14="http://schemas.microsoft.com/office/powerpoint/2010/main" val="15884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REVIEW</a:t>
            </a:r>
          </a:p>
          <a:p>
            <a:r>
              <a:rPr lang="en-US" sz="2400" dirty="0"/>
              <a:t> </a:t>
            </a:r>
          </a:p>
          <a:p>
            <a:r>
              <a:rPr lang="en-US" sz="2400" dirty="0"/>
              <a:t>	</a:t>
            </a:r>
            <a:r>
              <a:rPr lang="en-US" sz="2400" dirty="0" smtClean="0"/>
              <a:t>Last </a:t>
            </a:r>
            <a:r>
              <a:rPr lang="en-US" sz="2400" dirty="0"/>
              <a:t>month in our first summer seminar we asked the question of whether or not God could serve as a basis for morality. </a:t>
            </a:r>
            <a:endParaRPr lang="en-US" sz="2400" dirty="0" smtClean="0"/>
          </a:p>
          <a:p>
            <a:r>
              <a:rPr lang="en-US" sz="2400" dirty="0"/>
              <a:t>	</a:t>
            </a:r>
            <a:r>
              <a:rPr lang="en-US" sz="2400" dirty="0" smtClean="0"/>
              <a:t>The </a:t>
            </a:r>
            <a:r>
              <a:rPr lang="en-US" sz="2400" dirty="0"/>
              <a:t>surprising answer we heard from the author of a standard, college textbook on ethics was “No, God cannot be the basis for morality, for right and wrong.” Why not? </a:t>
            </a:r>
            <a:endParaRPr lang="en-US" sz="2400" dirty="0" smtClean="0"/>
          </a:p>
          <a:p>
            <a:r>
              <a:rPr lang="en-US" sz="2400" dirty="0"/>
              <a:t>	</a:t>
            </a:r>
            <a:r>
              <a:rPr lang="en-US" sz="2400" dirty="0" smtClean="0"/>
              <a:t>Because </a:t>
            </a:r>
            <a:r>
              <a:rPr lang="en-US" sz="2400" dirty="0"/>
              <a:t>of a logical conundrum, we were told. </a:t>
            </a:r>
            <a:endParaRPr lang="en-US" sz="2400" dirty="0" smtClean="0"/>
          </a:p>
          <a:p>
            <a:r>
              <a:rPr lang="en-US" sz="2400" dirty="0"/>
              <a:t>	</a:t>
            </a:r>
            <a:r>
              <a:rPr lang="en-US" sz="2400" dirty="0" smtClean="0"/>
              <a:t>If </a:t>
            </a:r>
            <a:r>
              <a:rPr lang="en-US" sz="2400" dirty="0"/>
              <a:t>something is right or wrong simply because God says it is so, then it is merely arbitrary. </a:t>
            </a:r>
            <a:endParaRPr lang="en-US" sz="2400" dirty="0" smtClean="0"/>
          </a:p>
          <a:p>
            <a:r>
              <a:rPr lang="en-US" sz="2400" dirty="0"/>
              <a:t>	</a:t>
            </a:r>
            <a:r>
              <a:rPr lang="en-US" sz="2400" dirty="0" smtClean="0"/>
              <a:t>And </a:t>
            </a:r>
            <a:r>
              <a:rPr lang="en-US" sz="2400" dirty="0"/>
              <a:t>so what if God says that something evil is right? </a:t>
            </a:r>
            <a:endParaRPr lang="en-US" sz="2400" dirty="0" smtClean="0"/>
          </a:p>
          <a:p>
            <a:r>
              <a:rPr lang="en-US" sz="2400" dirty="0"/>
              <a:t>	</a:t>
            </a:r>
            <a:r>
              <a:rPr lang="en-US" sz="2400" dirty="0" smtClean="0"/>
              <a:t>On </a:t>
            </a:r>
            <a:r>
              <a:rPr lang="en-US" sz="2400" dirty="0"/>
              <a:t>the other hand, if there is such a thing as objective morality, right and wrong, then even God has to submit to it. And so we can just skip God and go find that morality for ourselves. </a:t>
            </a:r>
            <a:endParaRPr lang="en-US" sz="2400" dirty="0" smtClean="0"/>
          </a:p>
          <a:p>
            <a:r>
              <a:rPr lang="en-US" sz="2400" dirty="0"/>
              <a:t>	</a:t>
            </a:r>
            <a:r>
              <a:rPr lang="en-US" sz="2400" dirty="0" smtClean="0"/>
              <a:t>So </a:t>
            </a:r>
            <a:r>
              <a:rPr lang="en-US" sz="2400" dirty="0"/>
              <a:t>which is it? Is the good supreme or is God supreme? </a:t>
            </a:r>
          </a:p>
        </p:txBody>
      </p:sp>
    </p:spTree>
    <p:extLst>
      <p:ext uri="{BB962C8B-B14F-4D97-AF65-F5344CB8AC3E}">
        <p14:creationId xmlns:p14="http://schemas.microsoft.com/office/powerpoint/2010/main" val="94545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smtClean="0"/>
              <a:t>2. Another </a:t>
            </a:r>
            <a:r>
              <a:rPr lang="en-US" sz="2400" dirty="0"/>
              <a:t>problem with virtue ethics arises when virtues seem to be in conflict. What virtues are placed in conflict in the following situation?</a:t>
            </a:r>
          </a:p>
          <a:p>
            <a:r>
              <a:rPr lang="en-US" sz="2400" dirty="0"/>
              <a:t> 	“You know that your friend committed a crime and you are called to testify against her.” </a:t>
            </a:r>
          </a:p>
          <a:p>
            <a:r>
              <a:rPr lang="en-US" sz="2400" dirty="0"/>
              <a:t> </a:t>
            </a:r>
            <a:r>
              <a:rPr lang="en-US" sz="2400" dirty="0" smtClean="0"/>
              <a:t>					</a:t>
            </a:r>
            <a:r>
              <a:rPr lang="en-US" sz="2400" dirty="0" smtClean="0"/>
              <a:t>Honesty (a virtue) </a:t>
            </a:r>
            <a:r>
              <a:rPr lang="en-US" sz="2400" dirty="0"/>
              <a:t>vs. </a:t>
            </a:r>
            <a:r>
              <a:rPr lang="en-US" sz="2400" dirty="0" smtClean="0"/>
              <a:t>Loyalty (a virtue)</a:t>
            </a:r>
            <a:endParaRPr lang="en-US" sz="2400" dirty="0"/>
          </a:p>
          <a:p>
            <a:r>
              <a:rPr lang="en-US" sz="2400" dirty="0"/>
              <a:t> </a:t>
            </a:r>
            <a:endParaRPr lang="en-US" sz="2400" dirty="0" smtClean="0"/>
          </a:p>
          <a:p>
            <a:r>
              <a:rPr lang="en-US" sz="2400" b="1" i="1" u="sng" dirty="0" smtClean="0"/>
              <a:t>What </a:t>
            </a:r>
            <a:r>
              <a:rPr lang="en-US" sz="2400" b="1" i="1" u="sng" dirty="0"/>
              <a:t>would a virtuous person do? </a:t>
            </a:r>
          </a:p>
          <a:p>
            <a:r>
              <a:rPr lang="en-US" sz="2400" dirty="0" smtClean="0"/>
              <a:t>	It </a:t>
            </a:r>
            <a:r>
              <a:rPr lang="en-US" sz="2400" dirty="0"/>
              <a:t>would be virtuous to testify against your friend (honesty) and it would not be virtuous to testify against your friend (loyalty). This </a:t>
            </a:r>
            <a:r>
              <a:rPr lang="en-US" sz="2400" dirty="0" smtClean="0"/>
              <a:t>comes close to violating the </a:t>
            </a:r>
            <a:r>
              <a:rPr lang="en-US" sz="2400" dirty="0"/>
              <a:t>law of non-contradiction!</a:t>
            </a:r>
          </a:p>
          <a:p>
            <a:r>
              <a:rPr lang="en-US" sz="2400" dirty="0"/>
              <a:t>	“To testify is virtuous and not-virtuous at the same time and in the same relation.”</a:t>
            </a:r>
          </a:p>
          <a:p>
            <a:r>
              <a:rPr lang="en-US" sz="2400" dirty="0"/>
              <a:t> 	If that is the case, then virtue ethics lacks coherence, our first criteria for evaluating a moral theory, and so it fails from the start.</a:t>
            </a:r>
          </a:p>
        </p:txBody>
      </p:sp>
    </p:spTree>
    <p:extLst>
      <p:ext uri="{BB962C8B-B14F-4D97-AF65-F5344CB8AC3E}">
        <p14:creationId xmlns:p14="http://schemas.microsoft.com/office/powerpoint/2010/main" val="2392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II. POSTMODERN ETHICAL SYSTEMS</a:t>
            </a:r>
          </a:p>
          <a:p>
            <a:r>
              <a:rPr lang="en-US" sz="2400" dirty="0"/>
              <a:t> </a:t>
            </a:r>
          </a:p>
          <a:p>
            <a:r>
              <a:rPr lang="en-US" sz="2400" dirty="0"/>
              <a:t>	</a:t>
            </a:r>
            <a:r>
              <a:rPr lang="en-US" sz="2400" dirty="0" smtClean="0"/>
              <a:t>A. Subjective </a:t>
            </a:r>
            <a:r>
              <a:rPr lang="en-US" sz="2400" dirty="0"/>
              <a:t>Relativism</a:t>
            </a:r>
          </a:p>
          <a:p>
            <a:r>
              <a:rPr lang="en-US" sz="2400" dirty="0"/>
              <a:t>	</a:t>
            </a:r>
            <a:r>
              <a:rPr lang="en-US" sz="2400" dirty="0" smtClean="0"/>
              <a:t>B. Cultural </a:t>
            </a:r>
            <a:r>
              <a:rPr lang="en-US" sz="2400" dirty="0"/>
              <a:t>Relativism</a:t>
            </a:r>
          </a:p>
          <a:p>
            <a:r>
              <a:rPr lang="en-US" sz="2400" dirty="0"/>
              <a:t>	</a:t>
            </a:r>
            <a:r>
              <a:rPr lang="en-US" sz="2400" dirty="0" smtClean="0"/>
              <a:t>C. Emotivism</a:t>
            </a:r>
            <a:endParaRPr lang="en-US" sz="2400" dirty="0"/>
          </a:p>
          <a:p>
            <a:r>
              <a:rPr lang="en-US" sz="2400" dirty="0"/>
              <a:t> </a:t>
            </a:r>
          </a:p>
          <a:p>
            <a:r>
              <a:rPr lang="en-US" sz="2400" dirty="0"/>
              <a:t>A. Subjective Relativism.</a:t>
            </a:r>
          </a:p>
          <a:p>
            <a:r>
              <a:rPr lang="en-US" sz="2400" dirty="0"/>
              <a:t>	“The view that an action is morally right if one approves of it.” </a:t>
            </a:r>
          </a:p>
          <a:p>
            <a:r>
              <a:rPr lang="en-US" sz="2400" dirty="0"/>
              <a:t>	“Subjective relativism says that action X is right for Ann if she approves of it yet wrong for Greg if he disapproves of it. Thus action X can be both right and wrong—right for Ann but wrong for Greg. A person’s approval of an action </a:t>
            </a:r>
            <a:r>
              <a:rPr lang="en-US" sz="2400" i="1" dirty="0"/>
              <a:t>makes it right</a:t>
            </a:r>
            <a:r>
              <a:rPr lang="en-US" sz="2400" dirty="0"/>
              <a:t> for that person. Action X is not </a:t>
            </a:r>
            <a:r>
              <a:rPr lang="en-US" sz="2400" i="1" dirty="0"/>
              <a:t>objectively</a:t>
            </a:r>
            <a:r>
              <a:rPr lang="en-US" sz="2400" dirty="0"/>
              <a:t> right (or wrong). It is right (or wrong) relative to individuals.” (21) So right or wrong becomes a matter of personal taste. </a:t>
            </a:r>
          </a:p>
        </p:txBody>
      </p:sp>
    </p:spTree>
    <p:extLst>
      <p:ext uri="{BB962C8B-B14F-4D97-AF65-F5344CB8AC3E}">
        <p14:creationId xmlns:p14="http://schemas.microsoft.com/office/powerpoint/2010/main" val="168790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II. POSTMODERN ETHICAL SYSTEMS</a:t>
            </a:r>
          </a:p>
          <a:p>
            <a:r>
              <a:rPr lang="en-US" sz="2400" dirty="0"/>
              <a:t> </a:t>
            </a:r>
          </a:p>
          <a:p>
            <a:r>
              <a:rPr lang="en-US" sz="2400" dirty="0" smtClean="0"/>
              <a:t>A</a:t>
            </a:r>
            <a:r>
              <a:rPr lang="en-US" sz="2400" dirty="0"/>
              <a:t>. Subjective Relativism.</a:t>
            </a:r>
          </a:p>
          <a:p>
            <a:r>
              <a:rPr lang="en-US" sz="2400" dirty="0"/>
              <a:t> </a:t>
            </a:r>
          </a:p>
          <a:p>
            <a:r>
              <a:rPr lang="en-US" sz="2400" dirty="0"/>
              <a:t>	On what basis could a subjective relativist decide something is right or wrong? On any basis except one. </a:t>
            </a:r>
            <a:endParaRPr lang="en-US" sz="2400" dirty="0" smtClean="0"/>
          </a:p>
          <a:p>
            <a:r>
              <a:rPr lang="en-US" sz="2400" dirty="0"/>
              <a:t>	</a:t>
            </a:r>
            <a:r>
              <a:rPr lang="en-US" sz="2400" dirty="0" smtClean="0"/>
              <a:t>	One </a:t>
            </a:r>
            <a:r>
              <a:rPr lang="en-US" sz="2400" dirty="0"/>
              <a:t>could not give objective reasons or objective evidence. </a:t>
            </a:r>
            <a:endParaRPr lang="en-US" sz="2400" dirty="0" smtClean="0"/>
          </a:p>
          <a:p>
            <a:r>
              <a:rPr lang="en-US" sz="2400" dirty="0"/>
              <a:t>	</a:t>
            </a:r>
            <a:r>
              <a:rPr lang="en-US" sz="2400" dirty="0" smtClean="0"/>
              <a:t>Why </a:t>
            </a:r>
            <a:r>
              <a:rPr lang="en-US" sz="2400" dirty="0"/>
              <a:t>not? Because if one argued that something was right or wrong based on objective (always true) evidence, then someone who disagreed with you would be in error, i.e., wrong. </a:t>
            </a:r>
            <a:endParaRPr lang="en-US" sz="2400" dirty="0" smtClean="0"/>
          </a:p>
          <a:p>
            <a:r>
              <a:rPr lang="en-US" sz="2400" dirty="0"/>
              <a:t>	</a:t>
            </a:r>
            <a:r>
              <a:rPr lang="en-US" sz="2400" dirty="0" smtClean="0"/>
              <a:t>So </a:t>
            </a:r>
            <a:r>
              <a:rPr lang="en-US" sz="2400" dirty="0"/>
              <a:t>the only basis for the subjective relativist to decide what is right or wrong could only be personal preference. </a:t>
            </a:r>
          </a:p>
        </p:txBody>
      </p:sp>
    </p:spTree>
    <p:extLst>
      <p:ext uri="{BB962C8B-B14F-4D97-AF65-F5344CB8AC3E}">
        <p14:creationId xmlns:p14="http://schemas.microsoft.com/office/powerpoint/2010/main" val="70086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II. POSTMODERN ETHICAL SYSTEMS</a:t>
            </a:r>
          </a:p>
          <a:p>
            <a:r>
              <a:rPr lang="en-US" sz="2400" dirty="0"/>
              <a:t> </a:t>
            </a:r>
          </a:p>
          <a:p>
            <a:r>
              <a:rPr lang="en-US" sz="2400" dirty="0" smtClean="0"/>
              <a:t>Problems </a:t>
            </a:r>
            <a:r>
              <a:rPr lang="en-US" sz="2400" dirty="0"/>
              <a:t>with Subjective Relativism.</a:t>
            </a:r>
          </a:p>
          <a:p>
            <a:r>
              <a:rPr lang="en-US" sz="2400" dirty="0"/>
              <a:t>	1. It implies that the person rendering the moral judgment is infallible. One cannot be wrong. By definition, one cannot have a wrong “preference.” How would you argue with someone who says, “My favorite food is steak.”? In subjective relativism, our approval </a:t>
            </a:r>
            <a:r>
              <a:rPr lang="en-US" sz="2400" b="1" i="1" dirty="0"/>
              <a:t>makes</a:t>
            </a:r>
            <a:r>
              <a:rPr lang="en-US" sz="2400" dirty="0"/>
              <a:t> an action right or wrong.</a:t>
            </a:r>
          </a:p>
          <a:p>
            <a:r>
              <a:rPr lang="en-US" sz="2400" dirty="0"/>
              <a:t>	2. Moral disagreements are then impossible. One says capital punishment is right, another says it is wrong. </a:t>
            </a:r>
            <a:endParaRPr lang="en-US" sz="2400" dirty="0" smtClean="0"/>
          </a:p>
          <a:p>
            <a:r>
              <a:rPr lang="en-US" sz="2400" dirty="0"/>
              <a:t>	</a:t>
            </a:r>
            <a:r>
              <a:rPr lang="en-US" sz="2400" dirty="0" smtClean="0"/>
              <a:t>But </a:t>
            </a:r>
            <a:r>
              <a:rPr lang="en-US" sz="2400" dirty="0"/>
              <a:t>moral disagreements and discussions occur all the time. And how does one settle an issue? </a:t>
            </a:r>
            <a:endParaRPr lang="en-US" sz="2400" dirty="0" smtClean="0"/>
          </a:p>
          <a:p>
            <a:r>
              <a:rPr lang="en-US" sz="2400" dirty="0"/>
              <a:t>	</a:t>
            </a:r>
            <a:r>
              <a:rPr lang="en-US" sz="2400" dirty="0" smtClean="0"/>
              <a:t>Either </a:t>
            </a:r>
            <a:r>
              <a:rPr lang="en-US" sz="2400" dirty="0"/>
              <a:t>a society permits or does not permit capital punishment. So subjective relativism seems impossible to practice with consistency. </a:t>
            </a:r>
          </a:p>
          <a:p>
            <a:r>
              <a:rPr lang="en-US" sz="2400" dirty="0"/>
              <a:t> </a:t>
            </a:r>
          </a:p>
        </p:txBody>
      </p:sp>
    </p:spTree>
    <p:extLst>
      <p:ext uri="{BB962C8B-B14F-4D97-AF65-F5344CB8AC3E}">
        <p14:creationId xmlns:p14="http://schemas.microsoft.com/office/powerpoint/2010/main" val="171601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1569660"/>
          </a:xfrm>
          <a:prstGeom prst="rect">
            <a:avLst/>
          </a:prstGeom>
          <a:noFill/>
        </p:spPr>
        <p:txBody>
          <a:bodyPr wrap="square" rtlCol="0">
            <a:spAutoFit/>
          </a:bodyPr>
          <a:lstStyle/>
          <a:p>
            <a:r>
              <a:rPr lang="en-US" sz="2400" dirty="0"/>
              <a:t>II. POSTMODERN ETHICAL SYSTEMS</a:t>
            </a:r>
          </a:p>
          <a:p>
            <a:r>
              <a:rPr lang="en-US" sz="2400" dirty="0"/>
              <a:t> </a:t>
            </a:r>
          </a:p>
          <a:p>
            <a:r>
              <a:rPr lang="en-US" sz="2400" dirty="0"/>
              <a:t>B. Cultural Relativism.</a:t>
            </a:r>
          </a:p>
          <a:p>
            <a:r>
              <a:rPr lang="en-US" sz="2400" dirty="0" smtClean="0"/>
              <a:t>“</a:t>
            </a:r>
            <a:r>
              <a:rPr lang="en-US" sz="2400" dirty="0"/>
              <a:t>The view that an action is morally right if one’s culture approves of it</a:t>
            </a:r>
            <a:r>
              <a:rPr lang="en-US" sz="2400" dirty="0" smtClean="0"/>
              <a:t>.” </a:t>
            </a:r>
            <a:endParaRPr lang="en-US" sz="2400" dirty="0"/>
          </a:p>
        </p:txBody>
      </p:sp>
    </p:spTree>
    <p:extLst>
      <p:ext uri="{BB962C8B-B14F-4D97-AF65-F5344CB8AC3E}">
        <p14:creationId xmlns:p14="http://schemas.microsoft.com/office/powerpoint/2010/main" val="154894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524315"/>
          </a:xfrm>
          <a:prstGeom prst="rect">
            <a:avLst/>
          </a:prstGeom>
          <a:noFill/>
        </p:spPr>
        <p:txBody>
          <a:bodyPr wrap="square" rtlCol="0">
            <a:spAutoFit/>
          </a:bodyPr>
          <a:lstStyle/>
          <a:p>
            <a:r>
              <a:rPr lang="en-US" sz="2400" dirty="0"/>
              <a:t>II. POSTMODERN ETHICAL SYSTEMS</a:t>
            </a:r>
          </a:p>
          <a:p>
            <a:r>
              <a:rPr lang="en-US" sz="2400" dirty="0"/>
              <a:t> </a:t>
            </a:r>
          </a:p>
          <a:p>
            <a:r>
              <a:rPr lang="en-US" sz="2400" dirty="0"/>
              <a:t>B. Cultural Relativism.</a:t>
            </a:r>
          </a:p>
          <a:p>
            <a:r>
              <a:rPr lang="en-US" sz="2400" dirty="0"/>
              <a:t> 	Cultural relativism seems to encourage tolerance, but “there is no necessary connection between tolerance and cultural relativism.” (26) </a:t>
            </a:r>
            <a:endParaRPr lang="en-US" sz="2400" dirty="0" smtClean="0"/>
          </a:p>
          <a:p>
            <a:r>
              <a:rPr lang="en-US" sz="2400" dirty="0"/>
              <a:t>	</a:t>
            </a:r>
            <a:r>
              <a:rPr lang="en-US" sz="2400" dirty="0" smtClean="0"/>
              <a:t>Why </a:t>
            </a:r>
            <a:r>
              <a:rPr lang="en-US" sz="2400" dirty="0"/>
              <a:t>not? Because “tolerance” is a moral value. And </a:t>
            </a:r>
            <a:r>
              <a:rPr lang="en-US" sz="2400" dirty="0" smtClean="0"/>
              <a:t>a </a:t>
            </a:r>
            <a:r>
              <a:rPr lang="en-US" sz="2400" dirty="0"/>
              <a:t>moral value is only right or wrong because a culture endorses </a:t>
            </a:r>
            <a:r>
              <a:rPr lang="en-US" sz="2400" dirty="0" smtClean="0"/>
              <a:t>it. </a:t>
            </a:r>
          </a:p>
          <a:p>
            <a:r>
              <a:rPr lang="en-US" sz="2400" dirty="0"/>
              <a:t>	</a:t>
            </a:r>
            <a:r>
              <a:rPr lang="en-US" sz="2400" dirty="0" smtClean="0"/>
              <a:t>What </a:t>
            </a:r>
            <a:r>
              <a:rPr lang="en-US" sz="2400" dirty="0"/>
              <a:t>if a culture does not endorse tolerance? Then, for that culture, that is right. And they may then rightly seek to impose their values on another culture, and that would be right for them. </a:t>
            </a:r>
            <a:endParaRPr lang="en-US" sz="2400" dirty="0" smtClean="0"/>
          </a:p>
          <a:p>
            <a:r>
              <a:rPr lang="en-US" sz="2400" dirty="0"/>
              <a:t>	</a:t>
            </a:r>
            <a:r>
              <a:rPr lang="en-US" sz="2400" dirty="0" smtClean="0"/>
              <a:t>If </a:t>
            </a:r>
            <a:r>
              <a:rPr lang="en-US" sz="2400" dirty="0"/>
              <a:t>one argues that tolerance is a universal moral good that must be practiced by all, then cultural relativism cannot be true. </a:t>
            </a:r>
          </a:p>
        </p:txBody>
      </p:sp>
    </p:spTree>
    <p:extLst>
      <p:ext uri="{BB962C8B-B14F-4D97-AF65-F5344CB8AC3E}">
        <p14:creationId xmlns:p14="http://schemas.microsoft.com/office/powerpoint/2010/main" val="3045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dirty="0"/>
              <a:t>II. POSTMODERN ETHICAL SYSTEMS</a:t>
            </a:r>
          </a:p>
          <a:p>
            <a:r>
              <a:rPr lang="en-US" sz="2400" dirty="0"/>
              <a:t> </a:t>
            </a:r>
          </a:p>
          <a:p>
            <a:r>
              <a:rPr lang="en-US" sz="2400" dirty="0" smtClean="0"/>
              <a:t>Problems </a:t>
            </a:r>
            <a:r>
              <a:rPr lang="en-US" sz="2400" dirty="0"/>
              <a:t>with Cultural Relativism</a:t>
            </a:r>
          </a:p>
          <a:p>
            <a:r>
              <a:rPr lang="en-US" sz="2400" dirty="0"/>
              <a:t>	1. As with subjective relativism, cultural relativism assumes moral infallibility. If whatever a culture says is right, then the culture cannot be wrong. </a:t>
            </a:r>
          </a:p>
          <a:p>
            <a:r>
              <a:rPr lang="en-US" sz="2400" dirty="0"/>
              <a:t>	2. Then social reformers, those who desire to change the cultural norms would always be wrong (because the culture is always right). </a:t>
            </a:r>
          </a:p>
          <a:p>
            <a:r>
              <a:rPr lang="en-US" sz="2400" dirty="0"/>
              <a:t>	3. If the culture is always right and you disagree, you automatically lose. What if two within a culture disagree on a moral issue? If right and wrong = whatever the culture endorses </a:t>
            </a:r>
            <a:r>
              <a:rPr lang="en-US" sz="2400" dirty="0" smtClean="0"/>
              <a:t>as a </a:t>
            </a:r>
            <a:r>
              <a:rPr lang="en-US" sz="2400" dirty="0"/>
              <a:t>particular </a:t>
            </a:r>
            <a:r>
              <a:rPr lang="en-US" sz="2400" dirty="0" smtClean="0"/>
              <a:t>view, a </a:t>
            </a:r>
            <a:r>
              <a:rPr lang="en-US" sz="2400" dirty="0"/>
              <a:t>moral disagreement can only be on whether or not the culture agrees with it. </a:t>
            </a:r>
          </a:p>
        </p:txBody>
      </p:sp>
    </p:spTree>
    <p:extLst>
      <p:ext uri="{BB962C8B-B14F-4D97-AF65-F5344CB8AC3E}">
        <p14:creationId xmlns:p14="http://schemas.microsoft.com/office/powerpoint/2010/main" val="428843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a:t>II. POSTMODERN ETHICAL SYSTEMS</a:t>
            </a:r>
          </a:p>
          <a:p>
            <a:r>
              <a:rPr lang="en-US" sz="2400" dirty="0"/>
              <a:t> </a:t>
            </a:r>
          </a:p>
          <a:p>
            <a:r>
              <a:rPr lang="en-US" sz="2400" dirty="0" smtClean="0"/>
              <a:t>Problems </a:t>
            </a:r>
            <a:r>
              <a:rPr lang="en-US" sz="2400" dirty="0"/>
              <a:t>with Cultural Relativism</a:t>
            </a:r>
          </a:p>
          <a:p>
            <a:r>
              <a:rPr lang="en-US" sz="2400" dirty="0"/>
              <a:t>	4. And just as a culture cannot be criticized from anyone on the inside, so the culture cannot be criticized from the outside. Why? Because whatever the culture declares is right is right. What if the culture is committing great atrocities against minority members of that culture (e.g. Hitler’s “final solution” of killing Jews because they were born Jews)? If the culture approved, then it would be right. </a:t>
            </a:r>
          </a:p>
          <a:p>
            <a:r>
              <a:rPr lang="en-US" sz="2400" dirty="0"/>
              <a:t>	5. The same applies to the matter of tolerance. Tolerance is the right to disagree. As with subjective relativism, in cultural relativism, you may have a right to disagree with the culture, but it’s irrelevant, because you are by definition in the wrong. </a:t>
            </a:r>
          </a:p>
          <a:p>
            <a:r>
              <a:rPr lang="en-US" sz="2400" dirty="0"/>
              <a:t>	6. Cultural relativism suffers from the practical problem of being nearly impossible to implement. What is the “culture” which decides the moral norm? Is it the government, elected by a majority? Is it the subculture that I am a part of ? Is it my small group of friends? My family? My clan? Is it the whole world order? </a:t>
            </a:r>
          </a:p>
        </p:txBody>
      </p:sp>
    </p:spTree>
    <p:extLst>
      <p:ext uri="{BB962C8B-B14F-4D97-AF65-F5344CB8AC3E}">
        <p14:creationId xmlns:p14="http://schemas.microsoft.com/office/powerpoint/2010/main" val="662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a:t>II. POSTMODERN ETHICAL SYSTEMS</a:t>
            </a:r>
          </a:p>
          <a:p>
            <a:endParaRPr lang="en-US" sz="2400" dirty="0" smtClean="0"/>
          </a:p>
          <a:p>
            <a:r>
              <a:rPr lang="en-US" sz="2400" dirty="0" smtClean="0"/>
              <a:t>C</a:t>
            </a:r>
            <a:r>
              <a:rPr lang="en-US" sz="2400" dirty="0"/>
              <a:t>. Emotivism.</a:t>
            </a:r>
          </a:p>
          <a:p>
            <a:r>
              <a:rPr lang="en-US" sz="2400" dirty="0"/>
              <a:t>	“The view that moral utterances are neither true nor false but are expressions of emotions or attitudes.” (21)</a:t>
            </a:r>
          </a:p>
          <a:p>
            <a:r>
              <a:rPr lang="en-US" sz="2400" dirty="0"/>
              <a:t>	“The commonsense view of moral judgments is that they ascribe moral properties to such things as actions and people and that they are therefore statements that can be true or false. This view of moral judgments is known as </a:t>
            </a:r>
            <a:r>
              <a:rPr lang="en-US" sz="2400" i="1" dirty="0"/>
              <a:t>cognitivism. </a:t>
            </a:r>
            <a:r>
              <a:rPr lang="en-US" sz="2400" dirty="0"/>
              <a:t>The opposing view, called </a:t>
            </a:r>
            <a:r>
              <a:rPr lang="en-US" sz="2400" i="1" dirty="0" err="1"/>
              <a:t>noncognitivism</a:t>
            </a:r>
            <a:r>
              <a:rPr lang="en-US" sz="2400" i="1" dirty="0"/>
              <a:t>,</a:t>
            </a:r>
            <a:r>
              <a:rPr lang="en-US" sz="2400" dirty="0"/>
              <a:t> denies that moral judgments are statements that can be true or false; they do not ascribe properties to anything. Probably the most famous </a:t>
            </a:r>
            <a:r>
              <a:rPr lang="en-US" sz="2400" dirty="0" err="1"/>
              <a:t>noncognitivist</a:t>
            </a:r>
            <a:r>
              <a:rPr lang="en-US" sz="2400" dirty="0"/>
              <a:t> view is emotivism, which says that moral judgments cannot be true or false because they do not make any claims—they merely express emotions or attitudes. For the </a:t>
            </a:r>
            <a:r>
              <a:rPr lang="en-US" sz="2400" dirty="0" err="1"/>
              <a:t>emotivist</a:t>
            </a:r>
            <a:r>
              <a:rPr lang="en-US" sz="2400" dirty="0"/>
              <a:t>, moral utterances are something akin to exclamations that simply express approving or disapproving feelings: ‘Violence against women—disgusting!’ or ‘Shoplifting—love it</a:t>
            </a:r>
            <a:r>
              <a:rPr lang="en-US" sz="2400" dirty="0" smtClean="0"/>
              <a:t>!”</a:t>
            </a:r>
            <a:endParaRPr lang="en-US" sz="2400" dirty="0"/>
          </a:p>
        </p:txBody>
      </p:sp>
    </p:spTree>
    <p:extLst>
      <p:ext uri="{BB962C8B-B14F-4D97-AF65-F5344CB8AC3E}">
        <p14:creationId xmlns:p14="http://schemas.microsoft.com/office/powerpoint/2010/main" val="36531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62979"/>
          </a:xfrm>
          <a:prstGeom prst="rect">
            <a:avLst/>
          </a:prstGeom>
          <a:noFill/>
        </p:spPr>
        <p:txBody>
          <a:bodyPr wrap="square" rtlCol="0">
            <a:spAutoFit/>
          </a:bodyPr>
          <a:lstStyle/>
          <a:p>
            <a:r>
              <a:rPr lang="en-US" sz="2400" dirty="0"/>
              <a:t>II. POSTMODERN ETHICAL SYSTEMS</a:t>
            </a:r>
          </a:p>
          <a:p>
            <a:endParaRPr lang="en-US" sz="2400" dirty="0" smtClean="0"/>
          </a:p>
          <a:p>
            <a:r>
              <a:rPr lang="en-US" sz="2400" dirty="0" smtClean="0"/>
              <a:t>C</a:t>
            </a:r>
            <a:r>
              <a:rPr lang="en-US" sz="2400" dirty="0"/>
              <a:t>. Emotivism.</a:t>
            </a:r>
          </a:p>
          <a:p>
            <a:r>
              <a:rPr lang="en-US" sz="2400" dirty="0"/>
              <a:t>	So instead of using a rational basis to determine what is good or bad, one uses an emotional basis. </a:t>
            </a:r>
            <a:endParaRPr lang="en-US" sz="2400" dirty="0" smtClean="0"/>
          </a:p>
          <a:p>
            <a:r>
              <a:rPr lang="en-US" sz="2400" dirty="0"/>
              <a:t>	</a:t>
            </a:r>
            <a:r>
              <a:rPr lang="en-US" sz="2400" dirty="0" smtClean="0"/>
              <a:t>But </a:t>
            </a:r>
            <a:r>
              <a:rPr lang="en-US" sz="2400" dirty="0"/>
              <a:t>this changes the dynamic. When it comes to emotions, nothing is good or bad but rather pleasant or unpleasant, desirable or repulsive. “People can only agree on attitudes, not in beliefs.” (31) </a:t>
            </a:r>
            <a:endParaRPr lang="en-US" sz="2400" dirty="0" smtClean="0"/>
          </a:p>
          <a:p>
            <a:r>
              <a:rPr lang="en-US" sz="2400" dirty="0"/>
              <a:t>	</a:t>
            </a:r>
            <a:r>
              <a:rPr lang="en-US" sz="2400" dirty="0" smtClean="0"/>
              <a:t>So </a:t>
            </a:r>
            <a:r>
              <a:rPr lang="en-US" sz="2400" dirty="0"/>
              <a:t>influencing the moral views of others is not a rational appeal to the mind, only an appeal to the feelings toward an issue. Any facts will do, so long as they impact the emotions. “Perhaps the most far-reaching implication of emotivism is that nothing is actually good or bad. There simply are no properties of goodness or badness. There is only the expression of favorable or unfavorable emotions or attitudes toward something.” (31) </a:t>
            </a:r>
          </a:p>
        </p:txBody>
      </p:sp>
    </p:spTree>
    <p:extLst>
      <p:ext uri="{BB962C8B-B14F-4D97-AF65-F5344CB8AC3E}">
        <p14:creationId xmlns:p14="http://schemas.microsoft.com/office/powerpoint/2010/main" val="208143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	And the surprisingly simple answer is what the Bible everywhere states. God does not simply </a:t>
            </a:r>
            <a:r>
              <a:rPr lang="en-US" sz="2400" b="1" i="1" dirty="0"/>
              <a:t>know</a:t>
            </a:r>
            <a:r>
              <a:rPr lang="en-US" sz="2400" dirty="0"/>
              <a:t> what is good, nor does God simply </a:t>
            </a:r>
            <a:r>
              <a:rPr lang="en-US" sz="2400" b="1" i="1" dirty="0"/>
              <a:t>submit</a:t>
            </a:r>
            <a:r>
              <a:rPr lang="en-US" sz="2400" dirty="0"/>
              <a:t> to what is good</a:t>
            </a:r>
            <a:r>
              <a:rPr lang="en-US" sz="2400" dirty="0" smtClean="0"/>
              <a:t>.</a:t>
            </a:r>
          </a:p>
          <a:p>
            <a:r>
              <a:rPr lang="en-US" sz="2400" dirty="0" smtClean="0"/>
              <a:t> 	Rather</a:t>
            </a:r>
            <a:r>
              <a:rPr lang="en-US" sz="2400" dirty="0"/>
              <a:t>, God </a:t>
            </a:r>
            <a:r>
              <a:rPr lang="en-US" sz="2400" b="1" i="1" dirty="0" smtClean="0"/>
              <a:t>IS</a:t>
            </a:r>
            <a:r>
              <a:rPr lang="en-US" sz="2400" dirty="0" smtClean="0"/>
              <a:t> </a:t>
            </a:r>
            <a:r>
              <a:rPr lang="en-US" sz="2400" dirty="0"/>
              <a:t>good. Goodness is real, but goodness flows from God’s essential character. </a:t>
            </a:r>
            <a:r>
              <a:rPr lang="en-US" sz="2400" dirty="0" smtClean="0"/>
              <a:t>It is </a:t>
            </a:r>
            <a:r>
              <a:rPr lang="en-US" sz="2400" dirty="0"/>
              <a:t>a false dichotomy to suggest that either goodness must be supreme or God must be supreme, one or the other, when goodness is contained within God himself. God is good. A perfectly good God is supreme and there is no incompatibility or division. </a:t>
            </a:r>
          </a:p>
          <a:p>
            <a:r>
              <a:rPr lang="en-US" sz="2400" dirty="0"/>
              <a:t>	That answer is quite simple. And it made me wonder why the very intelligent author of this textbook couldn’t see it, why he had to resort to a logical fallacy, this false dichotomy, in order to dismiss God as the foundation of morality. </a:t>
            </a:r>
            <a:endParaRPr lang="en-US" sz="2400" dirty="0" smtClean="0"/>
          </a:p>
          <a:p>
            <a:r>
              <a:rPr lang="en-US" sz="2400" dirty="0"/>
              <a:t>	</a:t>
            </a:r>
            <a:r>
              <a:rPr lang="en-US" sz="2400" dirty="0" smtClean="0"/>
              <a:t>The </a:t>
            </a:r>
            <a:r>
              <a:rPr lang="en-US" sz="2400" dirty="0"/>
              <a:t>reason is simple: the author is an atheist. He has already decided that there is no God, so, logically speaking, a non-existent God could not tell us right from wrong (cannot tell us anything!). </a:t>
            </a:r>
            <a:endParaRPr lang="en-US" sz="2400" dirty="0" smtClean="0"/>
          </a:p>
          <a:p>
            <a:r>
              <a:rPr lang="en-US" sz="2400" dirty="0"/>
              <a:t>	</a:t>
            </a:r>
            <a:r>
              <a:rPr lang="en-US" sz="2400" dirty="0" smtClean="0"/>
              <a:t>And </a:t>
            </a:r>
            <a:r>
              <a:rPr lang="en-US" sz="2400" dirty="0"/>
              <a:t>then the author had to make the facts fit his beliefs. So he had to fudge on the truth. </a:t>
            </a:r>
          </a:p>
        </p:txBody>
      </p:sp>
    </p:spTree>
    <p:extLst>
      <p:ext uri="{BB962C8B-B14F-4D97-AF65-F5344CB8AC3E}">
        <p14:creationId xmlns:p14="http://schemas.microsoft.com/office/powerpoint/2010/main" val="19593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a:t>II. POSTMODERN ETHICAL SYSTEMS</a:t>
            </a:r>
          </a:p>
          <a:p>
            <a:endParaRPr lang="en-US" sz="2400" dirty="0" smtClean="0"/>
          </a:p>
          <a:p>
            <a:r>
              <a:rPr lang="en-US" sz="2400" dirty="0" smtClean="0"/>
              <a:t>C</a:t>
            </a:r>
            <a:r>
              <a:rPr lang="en-US" sz="2400" dirty="0"/>
              <a:t>. Emotivism.</a:t>
            </a:r>
          </a:p>
          <a:p>
            <a:r>
              <a:rPr lang="en-US" sz="2400" dirty="0"/>
              <a:t>	</a:t>
            </a:r>
            <a:r>
              <a:rPr lang="en-US" sz="2400" dirty="0" smtClean="0"/>
              <a:t>And don’t </a:t>
            </a:r>
            <a:r>
              <a:rPr lang="en-US" sz="2400" dirty="0"/>
              <a:t>forget that </a:t>
            </a:r>
            <a:r>
              <a:rPr lang="en-US" sz="2400" b="1" i="1" dirty="0"/>
              <a:t>shame</a:t>
            </a:r>
            <a:r>
              <a:rPr lang="en-US" sz="2400" dirty="0"/>
              <a:t> is a powerfully motivating feeling. </a:t>
            </a:r>
          </a:p>
          <a:p>
            <a:r>
              <a:rPr lang="en-US" sz="2400" dirty="0" smtClean="0"/>
              <a:t>This </a:t>
            </a:r>
            <a:r>
              <a:rPr lang="en-US" sz="2400" dirty="0"/>
              <a:t>has created what is known as “virtue </a:t>
            </a:r>
            <a:r>
              <a:rPr lang="en-US" sz="2400" dirty="0" smtClean="0"/>
              <a:t>signaling”: </a:t>
            </a:r>
          </a:p>
          <a:p>
            <a:r>
              <a:rPr lang="en-US" sz="2400" dirty="0"/>
              <a:t>	</a:t>
            </a:r>
            <a:r>
              <a:rPr lang="en-US" sz="2400" dirty="0" smtClean="0"/>
              <a:t>“</a:t>
            </a:r>
            <a:r>
              <a:rPr lang="en-US" sz="2400" dirty="0"/>
              <a:t>refers to the public expression of an opinion on a given topic primarily for the purpose of displaying one’s moral superiority before a large audience to solicit their approval. Online, the practice is often associated with various platitudes shared on social media that proclaim one's political affiliation or stance on a variety of hot-button issues related </a:t>
            </a:r>
            <a:r>
              <a:rPr lang="en-US" sz="2400" dirty="0" smtClean="0"/>
              <a:t>to social justice; </a:t>
            </a:r>
            <a:r>
              <a:rPr lang="en-US" sz="2400" dirty="0"/>
              <a:t>it has been criticized by some as a shallow attempt at improving social status within a particular group.”</a:t>
            </a:r>
          </a:p>
          <a:p>
            <a:r>
              <a:rPr lang="en-US" sz="2400" dirty="0" smtClean="0"/>
              <a:t>	So </a:t>
            </a:r>
            <a:r>
              <a:rPr lang="en-US" sz="2400" dirty="0"/>
              <a:t>great is the fear of rejection and shame for not taking the “right” view on moral matters, one wears the ribbon or rainbow patch or puts the “coexist” bumper sticker on their car to show that they are on the right side of things even though they may not lift a finger to offer any practical support or help. People are shamed into agreeing with some issue. </a:t>
            </a:r>
          </a:p>
        </p:txBody>
      </p:sp>
    </p:spTree>
    <p:extLst>
      <p:ext uri="{BB962C8B-B14F-4D97-AF65-F5344CB8AC3E}">
        <p14:creationId xmlns:p14="http://schemas.microsoft.com/office/powerpoint/2010/main" val="246394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3293" y="504149"/>
            <a:ext cx="9264055" cy="2426804"/>
          </a:xfrm>
          <a:prstGeom prst="rect">
            <a:avLst/>
          </a:prstGeom>
        </p:spPr>
      </p:pic>
      <p:pic>
        <p:nvPicPr>
          <p:cNvPr id="3" name="Picture 2"/>
          <p:cNvPicPr>
            <a:picLocks noChangeAspect="1"/>
          </p:cNvPicPr>
          <p:nvPr/>
        </p:nvPicPr>
        <p:blipFill>
          <a:blip r:embed="rId3"/>
          <a:stretch>
            <a:fillRect/>
          </a:stretch>
        </p:blipFill>
        <p:spPr>
          <a:xfrm>
            <a:off x="1351812" y="3445769"/>
            <a:ext cx="9153525" cy="3109578"/>
          </a:xfrm>
          <a:prstGeom prst="rect">
            <a:avLst/>
          </a:prstGeom>
        </p:spPr>
      </p:pic>
    </p:spTree>
    <p:extLst>
      <p:ext uri="{BB962C8B-B14F-4D97-AF65-F5344CB8AC3E}">
        <p14:creationId xmlns:p14="http://schemas.microsoft.com/office/powerpoint/2010/main" val="315582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68957" y="101957"/>
            <a:ext cx="6632619" cy="6632619"/>
          </a:xfrm>
          <a:prstGeom prst="rect">
            <a:avLst/>
          </a:prstGeom>
        </p:spPr>
      </p:pic>
    </p:spTree>
    <p:extLst>
      <p:ext uri="{BB962C8B-B14F-4D97-AF65-F5344CB8AC3E}">
        <p14:creationId xmlns:p14="http://schemas.microsoft.com/office/powerpoint/2010/main" val="18677137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820" y="145059"/>
            <a:ext cx="11719774" cy="6563074"/>
          </a:xfrm>
          <a:prstGeom prst="rect">
            <a:avLst/>
          </a:prstGeom>
        </p:spPr>
      </p:pic>
    </p:spTree>
    <p:extLst>
      <p:ext uri="{BB962C8B-B14F-4D97-AF65-F5344CB8AC3E}">
        <p14:creationId xmlns:p14="http://schemas.microsoft.com/office/powerpoint/2010/main" val="19135366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7351" y="0"/>
            <a:ext cx="10297297" cy="6858000"/>
          </a:xfrm>
          <a:prstGeom prst="rect">
            <a:avLst/>
          </a:prstGeom>
        </p:spPr>
      </p:pic>
    </p:spTree>
    <p:extLst>
      <p:ext uri="{BB962C8B-B14F-4D97-AF65-F5344CB8AC3E}">
        <p14:creationId xmlns:p14="http://schemas.microsoft.com/office/powerpoint/2010/main" val="612941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3200" dirty="0"/>
              <a:t>	Additional seminar titles for 2019: </a:t>
            </a:r>
            <a:endParaRPr lang="en-US" sz="3200" dirty="0" smtClean="0"/>
          </a:p>
          <a:p>
            <a:endParaRPr lang="en-US" sz="3200" dirty="0"/>
          </a:p>
          <a:p>
            <a:r>
              <a:rPr lang="en-US" sz="3200" dirty="0"/>
              <a:t>Tuesday, July 9    “Ethical Systems and Ethical Anarchy”         </a:t>
            </a:r>
          </a:p>
          <a:p>
            <a:endParaRPr lang="en-US" sz="3200" dirty="0" smtClean="0"/>
          </a:p>
          <a:p>
            <a:r>
              <a:rPr lang="en-US" sz="3200" dirty="0" smtClean="0"/>
              <a:t>Tuesday</a:t>
            </a:r>
            <a:r>
              <a:rPr lang="en-US" sz="3200" dirty="0"/>
              <a:t>, July 23  “Moral Reasoning: Thinking Clearly and </a:t>
            </a:r>
            <a:r>
              <a:rPr lang="en-US" sz="3200" dirty="0" smtClean="0"/>
              <a:t>										Virtuously</a:t>
            </a:r>
            <a:r>
              <a:rPr lang="en-US" sz="3200" dirty="0"/>
              <a:t>” </a:t>
            </a:r>
            <a:r>
              <a:rPr lang="en-US" sz="2400" dirty="0"/>
              <a:t> </a:t>
            </a:r>
          </a:p>
        </p:txBody>
      </p:sp>
    </p:spTree>
    <p:extLst>
      <p:ext uri="{BB962C8B-B14F-4D97-AF65-F5344CB8AC3E}">
        <p14:creationId xmlns:p14="http://schemas.microsoft.com/office/powerpoint/2010/main" val="20463491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smtClean="0"/>
              <a:t>Summary</a:t>
            </a:r>
          </a:p>
          <a:p>
            <a:r>
              <a:rPr lang="en-US" sz="2400" dirty="0"/>
              <a:t>	</a:t>
            </a:r>
            <a:r>
              <a:rPr lang="en-US" sz="2400" dirty="0" smtClean="0"/>
              <a:t>To look to God for knowing right from wrong is irrational. </a:t>
            </a:r>
          </a:p>
          <a:p>
            <a:r>
              <a:rPr lang="en-US" sz="2400" dirty="0"/>
              <a:t>	</a:t>
            </a:r>
            <a:r>
              <a:rPr lang="en-US" sz="2400" dirty="0" smtClean="0"/>
              <a:t>So you must find another basis for morality.</a:t>
            </a:r>
          </a:p>
          <a:p>
            <a:r>
              <a:rPr lang="en-US" sz="2400" dirty="0" smtClean="0"/>
              <a:t>Modern Ethics</a:t>
            </a:r>
          </a:p>
          <a:p>
            <a:r>
              <a:rPr lang="en-US" sz="2400" dirty="0" smtClean="0"/>
              <a:t>	Consequentialist</a:t>
            </a:r>
          </a:p>
          <a:p>
            <a:r>
              <a:rPr lang="en-US" sz="2400" dirty="0"/>
              <a:t>	</a:t>
            </a:r>
            <a:r>
              <a:rPr lang="en-US" sz="2400" dirty="0" smtClean="0"/>
              <a:t>	1. Ethical Egoism</a:t>
            </a:r>
          </a:p>
          <a:p>
            <a:r>
              <a:rPr lang="en-US" sz="2400" dirty="0"/>
              <a:t>	</a:t>
            </a:r>
            <a:r>
              <a:rPr lang="en-US" sz="2400" dirty="0" smtClean="0"/>
              <a:t>	2. Utilitarianism</a:t>
            </a:r>
          </a:p>
          <a:p>
            <a:r>
              <a:rPr lang="en-US" sz="2400" dirty="0"/>
              <a:t>	</a:t>
            </a:r>
            <a:r>
              <a:rPr lang="en-US" sz="2400" dirty="0" err="1" smtClean="0"/>
              <a:t>Nonconsequentialist</a:t>
            </a:r>
            <a:endParaRPr lang="en-US" sz="2400" dirty="0" smtClean="0"/>
          </a:p>
          <a:p>
            <a:r>
              <a:rPr lang="en-US" sz="2400" dirty="0"/>
              <a:t>	</a:t>
            </a:r>
            <a:r>
              <a:rPr lang="en-US" sz="2400" dirty="0" smtClean="0"/>
              <a:t>	3. Kant’s Categorical Imperative</a:t>
            </a:r>
          </a:p>
          <a:p>
            <a:r>
              <a:rPr lang="en-US" sz="2400" dirty="0"/>
              <a:t>	</a:t>
            </a:r>
            <a:r>
              <a:rPr lang="en-US" sz="2400" dirty="0" smtClean="0"/>
              <a:t>	4. Natural Law</a:t>
            </a:r>
          </a:p>
          <a:p>
            <a:r>
              <a:rPr lang="en-US" sz="2400" dirty="0" smtClean="0"/>
              <a:t>5. Virtue Ethics</a:t>
            </a:r>
          </a:p>
          <a:p>
            <a:r>
              <a:rPr lang="en-US" sz="2400" dirty="0" smtClean="0"/>
              <a:t>Postmodern Ethics</a:t>
            </a:r>
          </a:p>
          <a:p>
            <a:r>
              <a:rPr lang="en-US" sz="2400" dirty="0"/>
              <a:t>	</a:t>
            </a:r>
            <a:r>
              <a:rPr lang="en-US" sz="2400" dirty="0" smtClean="0"/>
              <a:t>6. Subjective Relativism</a:t>
            </a:r>
          </a:p>
          <a:p>
            <a:r>
              <a:rPr lang="en-US" sz="2400" dirty="0"/>
              <a:t>	</a:t>
            </a:r>
            <a:r>
              <a:rPr lang="en-US" sz="2400" dirty="0" smtClean="0"/>
              <a:t>7. Cultural Relativism</a:t>
            </a:r>
          </a:p>
          <a:p>
            <a:r>
              <a:rPr lang="en-US" sz="2400" dirty="0"/>
              <a:t>	</a:t>
            </a:r>
            <a:r>
              <a:rPr lang="en-US" sz="2400" dirty="0" smtClean="0"/>
              <a:t>8. Emotivism</a:t>
            </a:r>
            <a:endParaRPr lang="en-US" sz="2400" dirty="0"/>
          </a:p>
        </p:txBody>
      </p:sp>
    </p:spTree>
    <p:extLst>
      <p:ext uri="{BB962C8B-B14F-4D97-AF65-F5344CB8AC3E}">
        <p14:creationId xmlns:p14="http://schemas.microsoft.com/office/powerpoint/2010/main" val="363623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201424"/>
          </a:xfrm>
          <a:prstGeom prst="rect">
            <a:avLst/>
          </a:prstGeom>
          <a:noFill/>
        </p:spPr>
        <p:txBody>
          <a:bodyPr wrap="square" rtlCol="0">
            <a:spAutoFit/>
          </a:bodyPr>
          <a:lstStyle/>
          <a:p>
            <a:r>
              <a:rPr lang="en-US" sz="2400" b="1" i="1" dirty="0" smtClean="0"/>
              <a:t>Summary</a:t>
            </a:r>
          </a:p>
          <a:p>
            <a:r>
              <a:rPr lang="en-US" sz="2400" dirty="0"/>
              <a:t>	</a:t>
            </a:r>
            <a:r>
              <a:rPr lang="en-US" sz="2400" dirty="0" smtClean="0"/>
              <a:t>	1. Ethical Egoism</a:t>
            </a:r>
          </a:p>
          <a:p>
            <a:r>
              <a:rPr lang="en-US" sz="2400" dirty="0"/>
              <a:t>	</a:t>
            </a:r>
            <a:r>
              <a:rPr lang="en-US" sz="2400" dirty="0" smtClean="0"/>
              <a:t>	2. Utilitarianism</a:t>
            </a:r>
          </a:p>
          <a:p>
            <a:r>
              <a:rPr lang="en-US" sz="2400" dirty="0"/>
              <a:t>	</a:t>
            </a:r>
            <a:r>
              <a:rPr lang="en-US" sz="2400" dirty="0" smtClean="0"/>
              <a:t>	3. Kant’s Categorical Imperative</a:t>
            </a:r>
          </a:p>
          <a:p>
            <a:r>
              <a:rPr lang="en-US" sz="2400" dirty="0"/>
              <a:t>	</a:t>
            </a:r>
            <a:r>
              <a:rPr lang="en-US" sz="2400" dirty="0" smtClean="0"/>
              <a:t>	4. Natural Law</a:t>
            </a:r>
          </a:p>
          <a:p>
            <a:r>
              <a:rPr lang="en-US" sz="2400" dirty="0" smtClean="0"/>
              <a:t>		5. Virtue Ethics</a:t>
            </a:r>
          </a:p>
          <a:p>
            <a:r>
              <a:rPr lang="en-US" sz="2400" dirty="0" smtClean="0"/>
              <a:t>	</a:t>
            </a:r>
            <a:r>
              <a:rPr lang="en-US" sz="2400" dirty="0"/>
              <a:t>	</a:t>
            </a:r>
            <a:r>
              <a:rPr lang="en-US" sz="2400" dirty="0" smtClean="0"/>
              <a:t>6. Subjective Relativism</a:t>
            </a:r>
          </a:p>
          <a:p>
            <a:r>
              <a:rPr lang="en-US" sz="2400" dirty="0" smtClean="0"/>
              <a:t>	</a:t>
            </a:r>
            <a:r>
              <a:rPr lang="en-US" sz="2400" dirty="0"/>
              <a:t>	</a:t>
            </a:r>
            <a:r>
              <a:rPr lang="en-US" sz="2400" dirty="0" smtClean="0"/>
              <a:t>7. Cultural Relativism</a:t>
            </a:r>
          </a:p>
          <a:p>
            <a:r>
              <a:rPr lang="en-US" sz="2400" dirty="0" smtClean="0"/>
              <a:t>	</a:t>
            </a:r>
            <a:r>
              <a:rPr lang="en-US" sz="2400" dirty="0"/>
              <a:t>	</a:t>
            </a:r>
            <a:r>
              <a:rPr lang="en-US" sz="2400" dirty="0" smtClean="0"/>
              <a:t>8. Emotivism</a:t>
            </a:r>
            <a:endParaRPr lang="en-US" sz="2400" dirty="0"/>
          </a:p>
          <a:p>
            <a:endParaRPr lang="en-US" sz="2400" dirty="0" smtClean="0"/>
          </a:p>
          <a:p>
            <a:r>
              <a:rPr lang="en-US" sz="2400" dirty="0" smtClean="0"/>
              <a:t>	Eight moral theories in conflict with each other, leading to incompatible conclusions: </a:t>
            </a:r>
          </a:p>
          <a:p>
            <a:r>
              <a:rPr lang="en-US" sz="2400" dirty="0"/>
              <a:t>	</a:t>
            </a:r>
            <a:r>
              <a:rPr lang="en-US" sz="2400" dirty="0" smtClean="0"/>
              <a:t>								</a:t>
            </a:r>
            <a:r>
              <a:rPr lang="en-US" sz="4400" dirty="0" smtClean="0"/>
              <a:t>Pick one!</a:t>
            </a:r>
          </a:p>
        </p:txBody>
      </p:sp>
    </p:spTree>
    <p:extLst>
      <p:ext uri="{BB962C8B-B14F-4D97-AF65-F5344CB8AC3E}">
        <p14:creationId xmlns:p14="http://schemas.microsoft.com/office/powerpoint/2010/main" val="422276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2400" dirty="0"/>
              <a:t>HOW TO SPEAK TO A MORALLY CHAOTIC WORLD.</a:t>
            </a:r>
          </a:p>
          <a:p>
            <a:r>
              <a:rPr lang="en-US" sz="2400" dirty="0"/>
              <a:t> </a:t>
            </a:r>
          </a:p>
          <a:p>
            <a:r>
              <a:rPr lang="en-US" sz="2400" dirty="0"/>
              <a:t>	1. We should remember that there is still a residual conscience informed by the remnants of biblical morality, and by the law of God written on the heart (Rom. 2:15). </a:t>
            </a:r>
            <a:endParaRPr lang="en-US" sz="2400" dirty="0" smtClean="0"/>
          </a:p>
          <a:p>
            <a:r>
              <a:rPr lang="en-US" sz="2400" dirty="0"/>
              <a:t>	</a:t>
            </a:r>
            <a:r>
              <a:rPr lang="en-US" sz="2400" dirty="0" smtClean="0"/>
              <a:t>But </a:t>
            </a:r>
            <a:r>
              <a:rPr lang="en-US" sz="2400" dirty="0"/>
              <a:t>these are wearing thin and being replaced by the new morality. I was surprised how conservative my students were, unaware of the stranger trends in the culture. </a:t>
            </a:r>
          </a:p>
        </p:txBody>
      </p:sp>
    </p:spTree>
    <p:extLst>
      <p:ext uri="{BB962C8B-B14F-4D97-AF65-F5344CB8AC3E}">
        <p14:creationId xmlns:p14="http://schemas.microsoft.com/office/powerpoint/2010/main" val="364355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4154984"/>
          </a:xfrm>
          <a:prstGeom prst="rect">
            <a:avLst/>
          </a:prstGeom>
          <a:noFill/>
        </p:spPr>
        <p:txBody>
          <a:bodyPr wrap="square" rtlCol="0">
            <a:spAutoFit/>
          </a:bodyPr>
          <a:lstStyle/>
          <a:p>
            <a:r>
              <a:rPr lang="en-US" sz="2400" dirty="0"/>
              <a:t>HOW TO SPEAK TO A MORALLY CHAOTIC WORLD.</a:t>
            </a:r>
          </a:p>
          <a:p>
            <a:r>
              <a:rPr lang="en-US" sz="2400" dirty="0"/>
              <a:t> </a:t>
            </a:r>
          </a:p>
          <a:p>
            <a:r>
              <a:rPr lang="en-US" sz="2400" dirty="0"/>
              <a:t>	2. Our goal is not to somehow “capture the culture,” but to make disciples of all nations (Matt. 28:19-20). We need to be about the work of baptizing our children and new converts into the faith and teaching them to “obey” everything Jesus commanded, which points to both truth and morality. </a:t>
            </a:r>
            <a:endParaRPr lang="en-US" sz="2400" dirty="0" smtClean="0"/>
          </a:p>
          <a:p>
            <a:r>
              <a:rPr lang="en-US" sz="2400" dirty="0"/>
              <a:t>	</a:t>
            </a:r>
            <a:r>
              <a:rPr lang="en-US" sz="2400" dirty="0" smtClean="0"/>
              <a:t>Remember</a:t>
            </a:r>
            <a:r>
              <a:rPr lang="en-US" sz="2400" dirty="0"/>
              <a:t>, the moral chaos of today is similar to the moral chaos of the Greco-Roman world in the days of the apostles. There was no consistent biblical ethic. In fact, it was the moral chaos of the day that drew many people to the moral stability and moral beauty of the biblical ethic. Many saw an obvious moral superiority in Judaism and later the Christian fellowship. </a:t>
            </a:r>
          </a:p>
        </p:txBody>
      </p:sp>
    </p:spTree>
    <p:extLst>
      <p:ext uri="{BB962C8B-B14F-4D97-AF65-F5344CB8AC3E}">
        <p14:creationId xmlns:p14="http://schemas.microsoft.com/office/powerpoint/2010/main" val="220560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416320"/>
          </a:xfrm>
          <a:prstGeom prst="rect">
            <a:avLst/>
          </a:prstGeom>
          <a:noFill/>
        </p:spPr>
        <p:txBody>
          <a:bodyPr wrap="square" rtlCol="0">
            <a:spAutoFit/>
          </a:bodyPr>
          <a:lstStyle/>
          <a:p>
            <a:r>
              <a:rPr lang="en-US" sz="2400" dirty="0"/>
              <a:t>	</a:t>
            </a:r>
            <a:r>
              <a:rPr lang="en-US" sz="2400" dirty="0" smtClean="0"/>
              <a:t>That’s </a:t>
            </a:r>
            <a:r>
              <a:rPr lang="en-US" sz="2400" dirty="0"/>
              <a:t>quite obvious. But this atheistic, secular perspective has convinced much of the world around us. </a:t>
            </a:r>
            <a:endParaRPr lang="en-US" sz="2400" dirty="0" smtClean="0"/>
          </a:p>
          <a:p>
            <a:r>
              <a:rPr lang="en-US" sz="2400" dirty="0"/>
              <a:t>	</a:t>
            </a:r>
            <a:r>
              <a:rPr lang="en-US" sz="2400" dirty="0" smtClean="0"/>
              <a:t>In </a:t>
            </a:r>
            <a:r>
              <a:rPr lang="en-US" sz="2400" dirty="0"/>
              <a:t>fact, his view has now spun out of control and has gone in a direction I’m sure </a:t>
            </a:r>
            <a:r>
              <a:rPr lang="en-US" sz="2400" dirty="0" smtClean="0"/>
              <a:t>the </a:t>
            </a:r>
            <a:r>
              <a:rPr lang="en-US" sz="2400" dirty="0"/>
              <a:t>author did not want it to go. It has spiraled into moral anarchy, so that explains where we are today.</a:t>
            </a:r>
          </a:p>
          <a:p>
            <a:endParaRPr lang="en-US" sz="2400" dirty="0" smtClean="0"/>
          </a:p>
          <a:p>
            <a:r>
              <a:rPr lang="en-US" sz="2400" dirty="0"/>
              <a:t>	</a:t>
            </a:r>
            <a:r>
              <a:rPr lang="en-US" sz="2400" dirty="0" smtClean="0"/>
              <a:t>Let’s </a:t>
            </a:r>
            <a:r>
              <a:rPr lang="en-US" sz="2400" dirty="0"/>
              <a:t>review the intellectual and cultural shifts that have taken place over the last several centuries to bring us up to what we now find today. </a:t>
            </a:r>
          </a:p>
          <a:p>
            <a:r>
              <a:rPr lang="en-US" sz="2400" dirty="0"/>
              <a:t> </a:t>
            </a:r>
          </a:p>
        </p:txBody>
      </p:sp>
    </p:spTree>
    <p:extLst>
      <p:ext uri="{BB962C8B-B14F-4D97-AF65-F5344CB8AC3E}">
        <p14:creationId xmlns:p14="http://schemas.microsoft.com/office/powerpoint/2010/main" val="179632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a:t>HOW TO SPEAK TO A MORALLY CHAOTIC WORLD.</a:t>
            </a:r>
          </a:p>
          <a:p>
            <a:r>
              <a:rPr lang="en-US" sz="2400" dirty="0"/>
              <a:t> </a:t>
            </a:r>
          </a:p>
          <a:p>
            <a:r>
              <a:rPr lang="en-US" sz="2400" dirty="0"/>
              <a:t>	3. How do we speak to others in our culture when </a:t>
            </a:r>
            <a:r>
              <a:rPr lang="en-US" sz="2400" dirty="0" smtClean="0"/>
              <a:t>they </a:t>
            </a:r>
            <a:r>
              <a:rPr lang="en-US" sz="2400" dirty="0"/>
              <a:t>instinctively judge every word out of our mouths as immoral?</a:t>
            </a:r>
          </a:p>
          <a:p>
            <a:r>
              <a:rPr lang="en-US" sz="2400" dirty="0"/>
              <a:t>	a. Moral consistency. Biblical ethics alone “work” because they alone are consistent with the world God has made. “All truth is God’s truth.” So we can live consistently in continual faith, repentance, and obedience to Christ.</a:t>
            </a:r>
          </a:p>
          <a:p>
            <a:r>
              <a:rPr lang="en-US" sz="2400" dirty="0"/>
              <a:t>	b. Logical consistency. The biblical faith and ethic alone “make sense.” In my class at NCC I try to show how these various alternative ethical systems are logically inconsistent, both internally and externally. Again, only the biblical worldview can be maintained, for it alone is consistent.</a:t>
            </a:r>
          </a:p>
          <a:p>
            <a:r>
              <a:rPr lang="en-US" sz="2400" dirty="0"/>
              <a:t>	c. Practical consistency. With God’s help, we must live consistently, consistent with the biblical faith. We must not simply talk about the superiority of God’s way, but by our joyfully living before the face of God. One of God’s strategies for reaching the nations is enabling us to live in hope. </a:t>
            </a:r>
          </a:p>
        </p:txBody>
      </p:sp>
    </p:spTree>
    <p:extLst>
      <p:ext uri="{BB962C8B-B14F-4D97-AF65-F5344CB8AC3E}">
        <p14:creationId xmlns:p14="http://schemas.microsoft.com/office/powerpoint/2010/main" val="251405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a:t>HOW TO SPEAK TO A MORALLY CHAOTIC WORLD.</a:t>
            </a:r>
          </a:p>
          <a:p>
            <a:r>
              <a:rPr lang="en-US" sz="2400" dirty="0"/>
              <a:t> </a:t>
            </a:r>
          </a:p>
          <a:p>
            <a:r>
              <a:rPr lang="en-US" sz="2400" dirty="0"/>
              <a:t>	In 1 Peter 3, Peter calls for a high quality of moral obedience to Christ and then describes one of its byproducts: </a:t>
            </a:r>
          </a:p>
          <a:p>
            <a:r>
              <a:rPr lang="en-US" sz="2400" i="1" dirty="0"/>
              <a:t>	</a:t>
            </a:r>
            <a:r>
              <a:rPr lang="en-US" sz="2400" b="1" i="1" baseline="30000" dirty="0"/>
              <a:t>8 </a:t>
            </a:r>
            <a:r>
              <a:rPr lang="en-US" sz="2400" i="1" dirty="0"/>
              <a:t>Finally, all of you, have unity of mind, sympathy, brotherly love, a tender heart, and a humble mind. </a:t>
            </a:r>
            <a:r>
              <a:rPr lang="en-US" sz="2400" b="1" i="1" baseline="30000" dirty="0"/>
              <a:t>9 </a:t>
            </a:r>
            <a:r>
              <a:rPr lang="en-US" sz="2400" i="1" dirty="0"/>
              <a:t>Do not repay evil for evil or reviling for reviling, but on the contrary, bless, for to this you were called, that you may obtain a blessing. </a:t>
            </a:r>
            <a:r>
              <a:rPr lang="en-US" sz="2400" b="1" i="1" baseline="30000" dirty="0"/>
              <a:t>10 </a:t>
            </a:r>
            <a:r>
              <a:rPr lang="en-US" sz="2400" i="1" dirty="0"/>
              <a:t>For </a:t>
            </a:r>
            <a:endParaRPr lang="en-US" sz="2400" dirty="0"/>
          </a:p>
          <a:p>
            <a:r>
              <a:rPr lang="en-US" sz="2400" i="1" dirty="0"/>
              <a:t>		“Whoever desires to love life </a:t>
            </a:r>
            <a:endParaRPr lang="en-US" sz="2400" dirty="0"/>
          </a:p>
          <a:p>
            <a:r>
              <a:rPr lang="en-US" sz="2400" i="1" dirty="0"/>
              <a:t>and see good days, </a:t>
            </a:r>
            <a:endParaRPr lang="en-US" sz="2400" dirty="0"/>
          </a:p>
          <a:p>
            <a:r>
              <a:rPr lang="en-US" sz="2400" i="1" dirty="0"/>
              <a:t>		let him keep his tongue from evil </a:t>
            </a:r>
            <a:endParaRPr lang="en-US" sz="2400" dirty="0"/>
          </a:p>
          <a:p>
            <a:r>
              <a:rPr lang="en-US" sz="2400" i="1" dirty="0"/>
              <a:t>and his lips from speaking deceit; </a:t>
            </a:r>
            <a:endParaRPr lang="en-US" sz="2400" dirty="0"/>
          </a:p>
          <a:p>
            <a:r>
              <a:rPr lang="en-US" sz="2400" i="1" dirty="0"/>
              <a:t>	</a:t>
            </a:r>
            <a:r>
              <a:rPr lang="en-US" sz="2400" b="1" i="1" baseline="30000" dirty="0"/>
              <a:t>11 </a:t>
            </a:r>
            <a:r>
              <a:rPr lang="en-US" sz="2400" i="1" dirty="0"/>
              <a:t>	let him turn away from evil and do good; </a:t>
            </a:r>
            <a:endParaRPr lang="en-US" sz="2400" dirty="0"/>
          </a:p>
          <a:p>
            <a:r>
              <a:rPr lang="en-US" sz="2400" i="1" dirty="0"/>
              <a:t>let him seek peace and pursue it. </a:t>
            </a:r>
            <a:endParaRPr lang="en-US" sz="2400" dirty="0"/>
          </a:p>
          <a:p>
            <a:r>
              <a:rPr lang="en-US" sz="2400" i="1" dirty="0"/>
              <a:t>	</a:t>
            </a:r>
            <a:r>
              <a:rPr lang="en-US" sz="2400" b="1" i="1" baseline="30000" dirty="0"/>
              <a:t>12 </a:t>
            </a:r>
            <a:r>
              <a:rPr lang="en-US" sz="2400" i="1" dirty="0"/>
              <a:t>	For the eyes of the Lord are on the righteous, </a:t>
            </a:r>
            <a:endParaRPr lang="en-US" sz="2400" dirty="0"/>
          </a:p>
          <a:p>
            <a:r>
              <a:rPr lang="en-US" sz="2400" i="1" dirty="0"/>
              <a:t>and his ears are open to their prayer. </a:t>
            </a:r>
            <a:endParaRPr lang="en-US" sz="2400" dirty="0"/>
          </a:p>
          <a:p>
            <a:r>
              <a:rPr lang="en-US" sz="2400" i="1" dirty="0"/>
              <a:t>		But the face of the Lord is against those who do evil.” </a:t>
            </a:r>
            <a:endParaRPr lang="en-US" sz="2400" dirty="0"/>
          </a:p>
        </p:txBody>
      </p:sp>
    </p:spTree>
    <p:extLst>
      <p:ext uri="{BB962C8B-B14F-4D97-AF65-F5344CB8AC3E}">
        <p14:creationId xmlns:p14="http://schemas.microsoft.com/office/powerpoint/2010/main" val="40435659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785652"/>
          </a:xfrm>
          <a:prstGeom prst="rect">
            <a:avLst/>
          </a:prstGeom>
          <a:noFill/>
        </p:spPr>
        <p:txBody>
          <a:bodyPr wrap="square" rtlCol="0">
            <a:spAutoFit/>
          </a:bodyPr>
          <a:lstStyle/>
          <a:p>
            <a:r>
              <a:rPr lang="en-US" sz="2400" dirty="0"/>
              <a:t>HOW TO SPEAK TO A MORALLY CHAOTIC WORLD.</a:t>
            </a:r>
          </a:p>
          <a:p>
            <a:r>
              <a:rPr lang="en-US" sz="2400" dirty="0"/>
              <a:t> </a:t>
            </a:r>
          </a:p>
          <a:p>
            <a:r>
              <a:rPr lang="en-US" sz="2400" b="1" i="1" baseline="30000" dirty="0" smtClean="0"/>
              <a:t>13</a:t>
            </a:r>
            <a:r>
              <a:rPr lang="en-US" sz="2400" b="1" i="1" baseline="30000" dirty="0"/>
              <a:t> </a:t>
            </a:r>
            <a:r>
              <a:rPr lang="en-US" sz="2400" i="1" dirty="0"/>
              <a:t>Now who is there to harm you if you are zealous for what is good? </a:t>
            </a:r>
            <a:r>
              <a:rPr lang="en-US" sz="2400" b="1" i="1" baseline="30000" dirty="0"/>
              <a:t>14 </a:t>
            </a:r>
            <a:r>
              <a:rPr lang="en-US" sz="2400" i="1" dirty="0"/>
              <a:t>But even if you should suffer for righteousness’ sake, you will be blessed. Have no fear of them, nor be troubled, </a:t>
            </a:r>
            <a:r>
              <a:rPr lang="en-US" sz="2400" b="1" i="1" baseline="30000" dirty="0"/>
              <a:t>15 </a:t>
            </a:r>
            <a:r>
              <a:rPr lang="en-US" sz="2400" i="1" dirty="0"/>
              <a:t>but in your hearts honor Christ the Lord as holy, </a:t>
            </a:r>
            <a:r>
              <a:rPr lang="en-US" sz="2400" i="1" u="sng" dirty="0"/>
              <a:t>always being prepared to make a defense to anyone who asks you for a reason for the hope that is in you</a:t>
            </a:r>
            <a:r>
              <a:rPr lang="en-US" sz="2400" i="1" dirty="0"/>
              <a:t>; yet do it with gentleness and respect, </a:t>
            </a:r>
            <a:r>
              <a:rPr lang="en-US" sz="2400" b="1" i="1" baseline="30000" dirty="0"/>
              <a:t>16 </a:t>
            </a:r>
            <a:r>
              <a:rPr lang="en-US" sz="2400" i="1" dirty="0"/>
              <a:t>having a good conscience, so that, when you are slandered, those who revile your good behavior in Christ may be put to shame. </a:t>
            </a:r>
            <a:r>
              <a:rPr lang="en-US" sz="2400" b="1" i="1" baseline="30000" dirty="0"/>
              <a:t>17 </a:t>
            </a:r>
            <a:r>
              <a:rPr lang="en-US" sz="2400" i="1" dirty="0"/>
              <a:t>For it is better to suffer for doing good, if that should be God’s will, than for doing evil.	  </a:t>
            </a:r>
            <a:endParaRPr lang="en-US" sz="2400" dirty="0"/>
          </a:p>
        </p:txBody>
      </p:sp>
    </p:spTree>
    <p:extLst>
      <p:ext uri="{BB962C8B-B14F-4D97-AF65-F5344CB8AC3E}">
        <p14:creationId xmlns:p14="http://schemas.microsoft.com/office/powerpoint/2010/main" val="41357509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3046988"/>
          </a:xfrm>
          <a:prstGeom prst="rect">
            <a:avLst/>
          </a:prstGeom>
          <a:noFill/>
        </p:spPr>
        <p:txBody>
          <a:bodyPr wrap="square" rtlCol="0">
            <a:spAutoFit/>
          </a:bodyPr>
          <a:lstStyle/>
          <a:p>
            <a:r>
              <a:rPr lang="en-US" sz="3200" dirty="0"/>
              <a:t>	Additional seminar titles for 2019: </a:t>
            </a:r>
            <a:endParaRPr lang="en-US" sz="3200" dirty="0" smtClean="0"/>
          </a:p>
          <a:p>
            <a:endParaRPr lang="en-US" sz="3200" dirty="0"/>
          </a:p>
          <a:p>
            <a:r>
              <a:rPr lang="en-US" sz="3200" dirty="0"/>
              <a:t>Tuesday, July 9    “Ethical Systems and Ethical Anarchy”         </a:t>
            </a:r>
          </a:p>
          <a:p>
            <a:endParaRPr lang="en-US" sz="3200" dirty="0" smtClean="0"/>
          </a:p>
          <a:p>
            <a:r>
              <a:rPr lang="en-US" sz="3200" dirty="0" smtClean="0"/>
              <a:t>Tuesday</a:t>
            </a:r>
            <a:r>
              <a:rPr lang="en-US" sz="3200" dirty="0"/>
              <a:t>, July 23  “Moral Reasoning: Thinking Clearly and </a:t>
            </a:r>
            <a:r>
              <a:rPr lang="en-US" sz="3200" dirty="0" smtClean="0"/>
              <a:t>										Virtuously</a:t>
            </a:r>
            <a:r>
              <a:rPr lang="en-US" sz="3200" dirty="0"/>
              <a:t>” </a:t>
            </a:r>
            <a:r>
              <a:rPr lang="en-US" sz="2400" dirty="0"/>
              <a:t> </a:t>
            </a:r>
          </a:p>
        </p:txBody>
      </p:sp>
    </p:spTree>
    <p:extLst>
      <p:ext uri="{BB962C8B-B14F-4D97-AF65-F5344CB8AC3E}">
        <p14:creationId xmlns:p14="http://schemas.microsoft.com/office/powerpoint/2010/main" val="1699215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5632311"/>
          </a:xfrm>
          <a:prstGeom prst="rect">
            <a:avLst/>
          </a:prstGeom>
          <a:noFill/>
        </p:spPr>
        <p:txBody>
          <a:bodyPr wrap="square" rtlCol="0">
            <a:spAutoFit/>
          </a:bodyPr>
          <a:lstStyle/>
          <a:p>
            <a:r>
              <a:rPr lang="en-US" sz="2400" dirty="0" err="1" smtClean="0"/>
              <a:t>Premodernism</a:t>
            </a:r>
            <a:r>
              <a:rPr lang="en-US" sz="2400" dirty="0" smtClean="0"/>
              <a:t> </a:t>
            </a:r>
            <a:r>
              <a:rPr lang="en-US" sz="2400" dirty="0"/>
              <a:t>(325 A.D. – 1700s A.D.)</a:t>
            </a:r>
          </a:p>
          <a:p>
            <a:r>
              <a:rPr lang="en-US" sz="2400" dirty="0"/>
              <a:t> </a:t>
            </a:r>
          </a:p>
          <a:p>
            <a:r>
              <a:rPr lang="en-US" sz="2400" dirty="0"/>
              <a:t>	In the pre-modern, Western view, God was the source of all truth, mediated through the world he made and the Scriptures. Humanity could know objective truth through these means. </a:t>
            </a:r>
            <a:endParaRPr lang="en-US" sz="2400" dirty="0" smtClean="0"/>
          </a:p>
          <a:p>
            <a:r>
              <a:rPr lang="en-US" sz="2400" dirty="0"/>
              <a:t>	</a:t>
            </a:r>
            <a:r>
              <a:rPr lang="en-US" sz="2400" dirty="0" smtClean="0"/>
              <a:t>Revelation and reason </a:t>
            </a:r>
            <a:r>
              <a:rPr lang="en-US" sz="2400" dirty="0"/>
              <a:t>lead to the knowledge of God.</a:t>
            </a:r>
          </a:p>
          <a:p>
            <a:r>
              <a:rPr lang="en-US" sz="2400" dirty="0"/>
              <a:t>  </a:t>
            </a:r>
          </a:p>
          <a:p>
            <a:pPr algn="ctr"/>
            <a:r>
              <a:rPr lang="en-US" sz="2400" dirty="0"/>
              <a:t>GOD</a:t>
            </a:r>
          </a:p>
          <a:p>
            <a:pPr algn="ctr"/>
            <a:r>
              <a:rPr lang="en-US" sz="2400" dirty="0"/>
              <a:t>|</a:t>
            </a:r>
          </a:p>
          <a:p>
            <a:pPr algn="ctr"/>
            <a:r>
              <a:rPr lang="en-US" sz="2400" dirty="0"/>
              <a:t>TRUTH</a:t>
            </a:r>
          </a:p>
          <a:p>
            <a:pPr algn="ctr"/>
            <a:r>
              <a:rPr lang="en-US" sz="2400" dirty="0"/>
              <a:t>/             \          </a:t>
            </a:r>
          </a:p>
          <a:p>
            <a:pPr algn="ctr"/>
            <a:r>
              <a:rPr lang="en-US" sz="2400" dirty="0"/>
              <a:t>NATURE	  SCRIPTURE</a:t>
            </a:r>
          </a:p>
          <a:p>
            <a:pPr algn="ctr"/>
            <a:r>
              <a:rPr lang="en-US" sz="2400" dirty="0"/>
              <a:t>\            /</a:t>
            </a:r>
          </a:p>
          <a:p>
            <a:pPr algn="ctr"/>
            <a:r>
              <a:rPr lang="en-US" sz="2400" dirty="0"/>
              <a:t>HUMANITY</a:t>
            </a:r>
          </a:p>
          <a:p>
            <a:pPr algn="ctr"/>
            <a:r>
              <a:rPr lang="en-US" sz="2400" dirty="0"/>
              <a:t> </a:t>
            </a:r>
          </a:p>
        </p:txBody>
      </p:sp>
    </p:spTree>
    <p:extLst>
      <p:ext uri="{BB962C8B-B14F-4D97-AF65-F5344CB8AC3E}">
        <p14:creationId xmlns:p14="http://schemas.microsoft.com/office/powerpoint/2010/main" val="201941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158" y="656823"/>
            <a:ext cx="10444766" cy="6001643"/>
          </a:xfrm>
          <a:prstGeom prst="rect">
            <a:avLst/>
          </a:prstGeom>
          <a:noFill/>
        </p:spPr>
        <p:txBody>
          <a:bodyPr wrap="square" rtlCol="0">
            <a:spAutoFit/>
          </a:bodyPr>
          <a:lstStyle/>
          <a:p>
            <a:r>
              <a:rPr lang="en-US" sz="2400" dirty="0" smtClean="0"/>
              <a:t>Modernism </a:t>
            </a:r>
            <a:r>
              <a:rPr lang="en-US" sz="2400" dirty="0"/>
              <a:t>(1700s A.D. – 1960s A.D.)</a:t>
            </a:r>
          </a:p>
          <a:p>
            <a:r>
              <a:rPr lang="en-US" sz="2400" dirty="0"/>
              <a:t> </a:t>
            </a:r>
          </a:p>
          <a:p>
            <a:r>
              <a:rPr lang="en-US" sz="2400" dirty="0"/>
              <a:t>	In the modern, Enlightenment view, God is no longer necessary. Objective truth is still available, but is discovered by observation and reason. </a:t>
            </a:r>
            <a:endParaRPr lang="en-US" sz="2400" dirty="0" smtClean="0"/>
          </a:p>
          <a:p>
            <a:r>
              <a:rPr lang="en-US" sz="2400" dirty="0"/>
              <a:t>	</a:t>
            </a:r>
            <a:r>
              <a:rPr lang="en-US" sz="2400" dirty="0" smtClean="0"/>
              <a:t>This </a:t>
            </a:r>
            <a:r>
              <a:rPr lang="en-US" sz="2400" dirty="0"/>
              <a:t>universally recognized truth will lead to unity, peace, and progress for all. Modernism is cheerfully optimistic about the future.</a:t>
            </a:r>
          </a:p>
          <a:p>
            <a:r>
              <a:rPr lang="en-US" sz="2400" dirty="0"/>
              <a:t> </a:t>
            </a:r>
          </a:p>
          <a:p>
            <a:pPr algn="ctr"/>
            <a:r>
              <a:rPr lang="en-US" sz="2400" strike="sngStrike" dirty="0"/>
              <a:t>GOD</a:t>
            </a:r>
            <a:endParaRPr lang="en-US" sz="2400" dirty="0"/>
          </a:p>
          <a:p>
            <a:pPr algn="ctr"/>
            <a:r>
              <a:rPr lang="en-US" sz="2400" strike="sngStrike" dirty="0"/>
              <a:t>|</a:t>
            </a:r>
          </a:p>
          <a:p>
            <a:pPr algn="ctr"/>
            <a:r>
              <a:rPr lang="en-US" sz="2400" dirty="0"/>
              <a:t>TRUTH</a:t>
            </a:r>
          </a:p>
          <a:p>
            <a:pPr algn="ctr"/>
            <a:r>
              <a:rPr lang="en-US" sz="2400" dirty="0"/>
              <a:t>/            </a:t>
            </a:r>
            <a:r>
              <a:rPr lang="en-US" sz="2400" dirty="0" smtClean="0"/>
              <a:t> </a:t>
            </a:r>
            <a:r>
              <a:rPr lang="en-US" sz="2400" strike="sngStrike" dirty="0" smtClean="0"/>
              <a:t>\</a:t>
            </a:r>
            <a:r>
              <a:rPr lang="en-US" sz="2400" dirty="0" smtClean="0"/>
              <a:t>          </a:t>
            </a:r>
            <a:endParaRPr lang="en-US" sz="2400" dirty="0"/>
          </a:p>
          <a:p>
            <a:pPr algn="ctr"/>
            <a:r>
              <a:rPr lang="en-US" sz="2400" dirty="0"/>
              <a:t>NATURE	  </a:t>
            </a:r>
            <a:r>
              <a:rPr lang="en-US" sz="2400" strike="sngStrike" dirty="0"/>
              <a:t>SCRIPTURE</a:t>
            </a:r>
            <a:endParaRPr lang="en-US" sz="2400" dirty="0"/>
          </a:p>
          <a:p>
            <a:pPr algn="ctr"/>
            <a:r>
              <a:rPr lang="en-US" sz="2400" dirty="0"/>
              <a:t>\            </a:t>
            </a:r>
            <a:r>
              <a:rPr lang="en-US" sz="2400" strike="sngStrike" dirty="0"/>
              <a:t>/</a:t>
            </a:r>
          </a:p>
          <a:p>
            <a:pPr algn="ctr"/>
            <a:r>
              <a:rPr lang="en-US" sz="2400" dirty="0"/>
              <a:t>HUMANITY</a:t>
            </a:r>
          </a:p>
          <a:p>
            <a:r>
              <a:rPr lang="en-US" sz="2400" dirty="0"/>
              <a:t> </a:t>
            </a:r>
          </a:p>
          <a:p>
            <a:pPr algn="ctr"/>
            <a:r>
              <a:rPr lang="en-US" sz="2400" dirty="0"/>
              <a:t> </a:t>
            </a:r>
          </a:p>
        </p:txBody>
      </p:sp>
    </p:spTree>
    <p:extLst>
      <p:ext uri="{BB962C8B-B14F-4D97-AF65-F5344CB8AC3E}">
        <p14:creationId xmlns:p14="http://schemas.microsoft.com/office/powerpoint/2010/main" val="189682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13013</TotalTime>
  <Words>264</Words>
  <Application>Microsoft Office PowerPoint</Application>
  <PresentationFormat>Widescreen</PresentationFormat>
  <Paragraphs>476</Paragraphs>
  <Slides>73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73</vt:i4>
      </vt:variant>
    </vt:vector>
  </HeadingPairs>
  <TitlesOfParts>
    <vt:vector size="77" baseType="lpstr">
      <vt:lpstr>Arial</vt:lpstr>
      <vt:lpstr>Calibri</vt:lpstr>
      <vt:lpstr>Corbel</vt:lpstr>
      <vt:lpstr>Depth</vt:lpstr>
      <vt:lpstr>PowerPoint Presentation</vt:lpstr>
      <vt:lpstr>Ethical Systems and  Ethical Anarchy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 105 Intro to Ethics</dc:title>
  <dc:creator>Brian Janssen</dc:creator>
  <cp:lastModifiedBy>Brian Janssen</cp:lastModifiedBy>
  <cp:revision>44</cp:revision>
  <dcterms:created xsi:type="dcterms:W3CDTF">2019-01-03T19:20:24Z</dcterms:created>
  <dcterms:modified xsi:type="dcterms:W3CDTF">2019-07-10T14:07:40Z</dcterms:modified>
</cp:coreProperties>
</file>