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9" r:id="rId3"/>
    <p:sldId id="257" r:id="rId4"/>
    <p:sldId id="258" r:id="rId5"/>
    <p:sldId id="259" r:id="rId6"/>
    <p:sldId id="260" r:id="rId7"/>
    <p:sldId id="261" r:id="rId8"/>
    <p:sldId id="262" r:id="rId9"/>
    <p:sldId id="263" r:id="rId10"/>
    <p:sldId id="293" r:id="rId11"/>
    <p:sldId id="264" r:id="rId12"/>
    <p:sldId id="266" r:id="rId13"/>
    <p:sldId id="267" r:id="rId14"/>
    <p:sldId id="269" r:id="rId15"/>
    <p:sldId id="268" r:id="rId16"/>
    <p:sldId id="265" r:id="rId17"/>
    <p:sldId id="294" r:id="rId18"/>
    <p:sldId id="270" r:id="rId19"/>
    <p:sldId id="271" r:id="rId20"/>
    <p:sldId id="272" r:id="rId21"/>
    <p:sldId id="273" r:id="rId22"/>
    <p:sldId id="274" r:id="rId23"/>
    <p:sldId id="275" r:id="rId24"/>
    <p:sldId id="295" r:id="rId25"/>
    <p:sldId id="291" r:id="rId26"/>
    <p:sldId id="292" r:id="rId27"/>
    <p:sldId id="276" r:id="rId28"/>
    <p:sldId id="277" r:id="rId29"/>
    <p:sldId id="278" r:id="rId30"/>
    <p:sldId id="279" r:id="rId31"/>
    <p:sldId id="280" r:id="rId32"/>
    <p:sldId id="281" r:id="rId33"/>
    <p:sldId id="282" r:id="rId34"/>
    <p:sldId id="283" r:id="rId35"/>
    <p:sldId id="284" r:id="rId36"/>
    <p:sldId id="285" r:id="rId37"/>
    <p:sldId id="290"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6/26/2018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6/26/2018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6/26/2018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6/26/2018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6/26/2018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6/26/2018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6/26/2018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Fear God </a:t>
            </a:r>
            <a:br>
              <a:rPr lang="en-US" dirty="0" smtClean="0"/>
            </a:br>
            <a:r>
              <a:rPr lang="en-US" dirty="0" smtClean="0"/>
              <a:t>or Fear Everything:</a:t>
            </a:r>
            <a:endParaRPr lang="en-US" dirty="0"/>
          </a:p>
        </p:txBody>
      </p:sp>
      <p:sp>
        <p:nvSpPr>
          <p:cNvPr id="3" name="Subtitle 2"/>
          <p:cNvSpPr>
            <a:spLocks noGrp="1"/>
          </p:cNvSpPr>
          <p:nvPr>
            <p:ph type="subTitle" idx="1"/>
          </p:nvPr>
        </p:nvSpPr>
        <p:spPr>
          <a:xfrm>
            <a:off x="2002665" y="3628501"/>
            <a:ext cx="9448800" cy="685800"/>
          </a:xfrm>
        </p:spPr>
        <p:txBody>
          <a:bodyPr>
            <a:normAutofit/>
          </a:bodyPr>
          <a:lstStyle/>
          <a:p>
            <a:pPr algn="r"/>
            <a:r>
              <a:rPr lang="en-US" sz="3200" dirty="0" smtClean="0"/>
              <a:t>The Fear of the Lord Destroying All Other Fears</a:t>
            </a:r>
            <a:endParaRPr lang="en-US" sz="3200" dirty="0"/>
          </a:p>
        </p:txBody>
      </p:sp>
    </p:spTree>
    <p:extLst>
      <p:ext uri="{BB962C8B-B14F-4D97-AF65-F5344CB8AC3E}">
        <p14:creationId xmlns:p14="http://schemas.microsoft.com/office/powerpoint/2010/main" val="1871643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err="1" smtClean="0"/>
              <a:t>IiI</a:t>
            </a:r>
            <a:r>
              <a:rPr lang="en-US" sz="2400" dirty="0" smtClean="0"/>
              <a:t>. WHY WE FEAR.</a:t>
            </a:r>
            <a:endParaRPr lang="en-US" sz="2400" dirty="0"/>
          </a:p>
        </p:txBody>
      </p:sp>
      <p:sp>
        <p:nvSpPr>
          <p:cNvPr id="3" name="Content Placeholder 2"/>
          <p:cNvSpPr>
            <a:spLocks noGrp="1"/>
          </p:cNvSpPr>
          <p:nvPr>
            <p:ph idx="1"/>
          </p:nvPr>
        </p:nvSpPr>
        <p:spPr>
          <a:xfrm>
            <a:off x="773119" y="1171977"/>
            <a:ext cx="10820400" cy="5046708"/>
          </a:xfrm>
        </p:spPr>
        <p:txBody>
          <a:bodyPr>
            <a:normAutofit/>
          </a:bodyPr>
          <a:lstStyle/>
          <a:p>
            <a:pPr marL="0" indent="0">
              <a:buNone/>
            </a:pPr>
            <a:r>
              <a:rPr lang="en-US" dirty="0" smtClean="0"/>
              <a:t>unsettledness         		 	uncertainty</a:t>
            </a:r>
            <a:r>
              <a:rPr lang="en-US" dirty="0"/>
              <a:t>	</a:t>
            </a:r>
            <a:r>
              <a:rPr lang="en-US" dirty="0" smtClean="0"/>
              <a:t>			uneasiness</a:t>
            </a:r>
            <a:endParaRPr lang="en-US" dirty="0"/>
          </a:p>
          <a:p>
            <a:pPr marL="0" indent="0">
              <a:buNone/>
            </a:pPr>
            <a:r>
              <a:rPr lang="en-US" dirty="0"/>
              <a:t>	</a:t>
            </a:r>
            <a:r>
              <a:rPr lang="en-US" dirty="0" smtClean="0"/>
              <a:t>	</a:t>
            </a:r>
            <a:r>
              <a:rPr lang="en-US" dirty="0"/>
              <a:t>	anxiety		</a:t>
            </a:r>
            <a:r>
              <a:rPr lang="en-US" dirty="0" smtClean="0"/>
              <a:t>		  angst</a:t>
            </a:r>
          </a:p>
          <a:p>
            <a:endParaRPr lang="en-US" dirty="0"/>
          </a:p>
          <a:p>
            <a:endParaRPr lang="en-US" dirty="0"/>
          </a:p>
          <a:p>
            <a:pPr marL="0" indent="0">
              <a:buNone/>
            </a:pPr>
            <a:endParaRPr lang="en-US" dirty="0" smtClean="0"/>
          </a:p>
          <a:p>
            <a:pPr marL="0" indent="0" algn="ctr">
              <a:buNone/>
            </a:pPr>
            <a:r>
              <a:rPr lang="en-US" sz="2000" dirty="0" smtClean="0"/>
              <a:t>terror</a:t>
            </a:r>
            <a:r>
              <a:rPr lang="en-US" sz="2000" dirty="0"/>
              <a:t>, panic, dread, horror, anguish, alarm, </a:t>
            </a:r>
            <a:r>
              <a:rPr lang="en-US" sz="2000" dirty="0" smtClean="0"/>
              <a:t>dismay</a:t>
            </a:r>
            <a:r>
              <a:rPr lang="en-US" sz="2000" dirty="0"/>
              <a:t>, woe, shame, self-loathing, despair</a:t>
            </a:r>
          </a:p>
          <a:p>
            <a:pPr marL="0" indent="0" algn="ctr">
              <a:buNone/>
            </a:pPr>
            <a:r>
              <a:rPr lang="en-US" sz="3600" b="1" dirty="0" smtClean="0"/>
              <a:t>The </a:t>
            </a:r>
            <a:r>
              <a:rPr lang="en-US" sz="3600" b="1" dirty="0"/>
              <a:t>justly-deserved, inescapable, unending, </a:t>
            </a:r>
            <a:endParaRPr lang="en-US" sz="3600" b="1" dirty="0" smtClean="0"/>
          </a:p>
          <a:p>
            <a:pPr marL="0" indent="0" algn="ctr">
              <a:buNone/>
            </a:pPr>
            <a:r>
              <a:rPr lang="en-US" sz="3600" b="1" dirty="0" smtClean="0"/>
              <a:t>unendurable </a:t>
            </a:r>
            <a:r>
              <a:rPr lang="en-US" sz="3600" b="1" dirty="0"/>
              <a:t>wrath of a holy, almighty,</a:t>
            </a:r>
            <a:endParaRPr lang="en-US" sz="3600" dirty="0"/>
          </a:p>
          <a:p>
            <a:pPr marL="0" indent="0" algn="ctr">
              <a:buNone/>
            </a:pPr>
            <a:r>
              <a:rPr lang="en-US" sz="3600" b="1" dirty="0" smtClean="0"/>
              <a:t>and </a:t>
            </a:r>
            <a:r>
              <a:rPr lang="en-US" sz="3600" b="1" dirty="0"/>
              <a:t>all-seeing God</a:t>
            </a:r>
            <a:r>
              <a:rPr lang="en-US" sz="3600" b="1" dirty="0" smtClean="0"/>
              <a:t>!</a:t>
            </a:r>
            <a:r>
              <a:rPr lang="en-US" sz="3600" dirty="0"/>
              <a:t> </a:t>
            </a:r>
          </a:p>
          <a:p>
            <a:pPr lvl="1"/>
            <a:endParaRPr lang="en-US" dirty="0" smtClean="0"/>
          </a:p>
          <a:p>
            <a:pPr lvl="1"/>
            <a:endParaRPr lang="en-US" dirty="0"/>
          </a:p>
        </p:txBody>
      </p:sp>
      <p:sp>
        <p:nvSpPr>
          <p:cNvPr id="4" name="Up Arrow 3"/>
          <p:cNvSpPr/>
          <p:nvPr/>
        </p:nvSpPr>
        <p:spPr>
          <a:xfrm>
            <a:off x="1519707" y="1970468"/>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a:off x="8387065" y="1983154"/>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a:off x="3762069" y="1996033"/>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10377559" y="1970468"/>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5853684" y="1970468"/>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60438" y="3103808"/>
            <a:ext cx="10645762" cy="193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7655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smtClean="0"/>
              <a:t>Iii. Why we fear.</a:t>
            </a:r>
            <a:endParaRPr lang="en-US" sz="2400" dirty="0"/>
          </a:p>
        </p:txBody>
      </p:sp>
      <p:sp>
        <p:nvSpPr>
          <p:cNvPr id="3" name="Content Placeholder 2"/>
          <p:cNvSpPr>
            <a:spLocks noGrp="1"/>
          </p:cNvSpPr>
          <p:nvPr>
            <p:ph idx="1"/>
          </p:nvPr>
        </p:nvSpPr>
        <p:spPr>
          <a:xfrm>
            <a:off x="685800" y="1171978"/>
            <a:ext cx="10820400" cy="5046708"/>
          </a:xfrm>
        </p:spPr>
        <p:txBody>
          <a:bodyPr>
            <a:normAutofit/>
          </a:bodyPr>
          <a:lstStyle/>
          <a:p>
            <a:r>
              <a:rPr lang="en-US" dirty="0" smtClean="0"/>
              <a:t>The real problem is that people are not afraid enough.</a:t>
            </a:r>
          </a:p>
          <a:p>
            <a:r>
              <a:rPr lang="en-US" dirty="0" smtClean="0"/>
              <a:t>God’s Word repeatedly reminds us of the reality of hell.</a:t>
            </a:r>
          </a:p>
          <a:p>
            <a:pPr lvl="1"/>
            <a:r>
              <a:rPr lang="en-US" dirty="0" smtClean="0"/>
              <a:t>“outer darkness where there is weeping and gnashing of teeth.” (Jesus)</a:t>
            </a:r>
          </a:p>
          <a:p>
            <a:pPr lvl="1"/>
            <a:r>
              <a:rPr lang="en-US" dirty="0" err="1" smtClean="0"/>
              <a:t>Gehenna</a:t>
            </a:r>
            <a:r>
              <a:rPr lang="en-US" dirty="0" smtClean="0"/>
              <a:t>: “where the worm does not die and the fire is not quenched” (Jesus)</a:t>
            </a:r>
          </a:p>
          <a:p>
            <a:pPr lvl="1"/>
            <a:r>
              <a:rPr lang="en-US" dirty="0" smtClean="0"/>
              <a:t>Revelation 19:20: “</a:t>
            </a:r>
            <a:r>
              <a:rPr lang="en-US" i="1" dirty="0"/>
              <a:t>the lake of fire that burns with sulfur</a:t>
            </a:r>
            <a:r>
              <a:rPr lang="en-US" i="1" dirty="0" smtClean="0"/>
              <a:t>.”</a:t>
            </a:r>
            <a:endParaRPr lang="en-US" i="1" dirty="0"/>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31096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8186" y="450761"/>
            <a:ext cx="10728101" cy="5509200"/>
          </a:xfrm>
          <a:prstGeom prst="rect">
            <a:avLst/>
          </a:prstGeom>
          <a:noFill/>
        </p:spPr>
        <p:txBody>
          <a:bodyPr wrap="square" rtlCol="0">
            <a:spAutoFit/>
          </a:bodyPr>
          <a:lstStyle/>
          <a:p>
            <a:r>
              <a:rPr lang="en-US" sz="2200" dirty="0"/>
              <a:t>Hosea 10:7-8: </a:t>
            </a:r>
            <a:r>
              <a:rPr lang="en-US" sz="2200" dirty="0" smtClean="0"/>
              <a:t>“</a:t>
            </a:r>
            <a:r>
              <a:rPr lang="en-US" sz="2200" i="1" dirty="0" smtClean="0"/>
              <a:t>Samaria’s </a:t>
            </a:r>
            <a:r>
              <a:rPr lang="en-US" sz="2200" i="1" dirty="0"/>
              <a:t>king shall perish  like a twig on the face of the waters. </a:t>
            </a:r>
            <a:r>
              <a:rPr lang="en-US" sz="2200" i="1" dirty="0" smtClean="0"/>
              <a:t>The </a:t>
            </a:r>
            <a:r>
              <a:rPr lang="en-US" sz="2200" i="1" dirty="0"/>
              <a:t>high places of </a:t>
            </a:r>
            <a:r>
              <a:rPr lang="en-US" sz="2200" i="1" dirty="0" err="1"/>
              <a:t>Aven</a:t>
            </a:r>
            <a:r>
              <a:rPr lang="en-US" sz="2200" i="1" dirty="0"/>
              <a:t>, the sin of Israel,  shall be destroyed.  Thorn and thistle shall grow up  on their altars,  and they shall say to the mountains, Cover us,  and to the hills, Fall on us</a:t>
            </a:r>
            <a:r>
              <a:rPr lang="en-US" sz="2200" i="1" dirty="0" smtClean="0"/>
              <a:t>.”</a:t>
            </a:r>
          </a:p>
          <a:p>
            <a:endParaRPr lang="en-US" sz="2200" dirty="0"/>
          </a:p>
          <a:p>
            <a:r>
              <a:rPr lang="en-US" sz="2200" dirty="0" smtClean="0"/>
              <a:t>Luke </a:t>
            </a:r>
            <a:r>
              <a:rPr lang="en-US" sz="2200" dirty="0"/>
              <a:t>23:29-30: </a:t>
            </a:r>
            <a:r>
              <a:rPr lang="en-US" sz="2200" dirty="0" smtClean="0"/>
              <a:t>“</a:t>
            </a:r>
            <a:r>
              <a:rPr lang="en-US" sz="2200" i="1" dirty="0" smtClean="0"/>
              <a:t>For </a:t>
            </a:r>
            <a:r>
              <a:rPr lang="en-US" sz="2200" i="1" dirty="0"/>
              <a:t>behold, the days are coming when they will say, ‘Blessed are the barren and the wombs that never bore and the breasts that never nursed!’ </a:t>
            </a:r>
            <a:r>
              <a:rPr lang="en-US" sz="2200" i="1" dirty="0" smtClean="0"/>
              <a:t>Then </a:t>
            </a:r>
            <a:r>
              <a:rPr lang="en-US" sz="2200" i="1" dirty="0"/>
              <a:t>they will begin to say to the mountains, ‘Fall on us,’ and to the hills, ‘Cover us.’” </a:t>
            </a:r>
            <a:endParaRPr lang="en-US" sz="2200" i="1" dirty="0" smtClean="0"/>
          </a:p>
          <a:p>
            <a:endParaRPr lang="en-US" sz="2200" dirty="0"/>
          </a:p>
          <a:p>
            <a:r>
              <a:rPr lang="en-US" sz="2200" dirty="0" smtClean="0"/>
              <a:t>Revelation 6:15-17: “</a:t>
            </a:r>
            <a:r>
              <a:rPr lang="en-US" sz="2200" i="1" dirty="0" smtClean="0"/>
              <a:t>Then </a:t>
            </a:r>
            <a:r>
              <a:rPr lang="en-US" sz="2200" i="1" dirty="0"/>
              <a:t>the kings of the earth and the great ones and the generals and the rich and the powerful, and everyone, slave and free, hid themselves in the caves and among the rocks of the mountains, </a:t>
            </a:r>
            <a:r>
              <a:rPr lang="en-US" sz="2200" i="1" dirty="0" smtClean="0"/>
              <a:t>calling </a:t>
            </a:r>
            <a:r>
              <a:rPr lang="en-US" sz="2200" i="1" dirty="0"/>
              <a:t>to the mountains and rocks, “Fall on us and hide us from the face of him who is seated on the throne, and from the wrath of the Lamb, </a:t>
            </a:r>
            <a:r>
              <a:rPr lang="en-US" sz="2200" i="1" dirty="0" smtClean="0"/>
              <a:t>for </a:t>
            </a:r>
            <a:r>
              <a:rPr lang="en-US" sz="2200" i="1" dirty="0"/>
              <a:t>the great day of their wrath has come, and who can stand</a:t>
            </a:r>
            <a:r>
              <a:rPr lang="en-US" sz="2200" i="1" dirty="0" smtClean="0"/>
              <a:t>?”</a:t>
            </a:r>
            <a:endParaRPr lang="en-US" sz="2200" dirty="0"/>
          </a:p>
        </p:txBody>
      </p:sp>
    </p:spTree>
    <p:extLst>
      <p:ext uri="{BB962C8B-B14F-4D97-AF65-F5344CB8AC3E}">
        <p14:creationId xmlns:p14="http://schemas.microsoft.com/office/powerpoint/2010/main" val="33677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smtClean="0"/>
              <a:t>Iii. Why we fear.</a:t>
            </a:r>
            <a:endParaRPr lang="en-US" sz="2400" dirty="0"/>
          </a:p>
        </p:txBody>
      </p:sp>
      <p:sp>
        <p:nvSpPr>
          <p:cNvPr id="3" name="Content Placeholder 2"/>
          <p:cNvSpPr>
            <a:spLocks noGrp="1"/>
          </p:cNvSpPr>
          <p:nvPr>
            <p:ph idx="1"/>
          </p:nvPr>
        </p:nvSpPr>
        <p:spPr>
          <a:xfrm>
            <a:off x="685800" y="1171978"/>
            <a:ext cx="10820400" cy="5046708"/>
          </a:xfrm>
        </p:spPr>
        <p:txBody>
          <a:bodyPr>
            <a:normAutofit/>
          </a:bodyPr>
          <a:lstStyle/>
          <a:p>
            <a:r>
              <a:rPr lang="en-US" dirty="0" smtClean="0"/>
              <a:t>The real problem is that people are not afraid enough.</a:t>
            </a:r>
          </a:p>
          <a:p>
            <a:r>
              <a:rPr lang="en-US" dirty="0" smtClean="0"/>
              <a:t>God’s Word repeatedly reminds us of the reality of hell.</a:t>
            </a:r>
          </a:p>
          <a:p>
            <a:pPr lvl="1"/>
            <a:r>
              <a:rPr lang="en-US" dirty="0" smtClean="0"/>
              <a:t>“outer darkness where there is weeping and gnashing of teeth.” (Jesus)</a:t>
            </a:r>
          </a:p>
          <a:p>
            <a:pPr lvl="1"/>
            <a:r>
              <a:rPr lang="en-US" dirty="0" err="1" smtClean="0"/>
              <a:t>Gehenna</a:t>
            </a:r>
            <a:r>
              <a:rPr lang="en-US" dirty="0" smtClean="0"/>
              <a:t>: “where the worm does not die and the fire is not quenched” (Jesus)</a:t>
            </a:r>
          </a:p>
          <a:p>
            <a:pPr lvl="1"/>
            <a:r>
              <a:rPr lang="en-US" dirty="0" smtClean="0"/>
              <a:t>Revelation 19:20: “</a:t>
            </a:r>
            <a:r>
              <a:rPr lang="en-US" i="1" dirty="0"/>
              <a:t>the lake of fire that burns with sulfur</a:t>
            </a:r>
            <a:r>
              <a:rPr lang="en-US" i="1" dirty="0" smtClean="0"/>
              <a:t>.”</a:t>
            </a:r>
            <a:endParaRPr lang="en-US" i="1" dirty="0"/>
          </a:p>
          <a:p>
            <a:r>
              <a:rPr lang="en-US" dirty="0" smtClean="0"/>
              <a:t>Should we try to alleviate the fears of the unrepentant?</a:t>
            </a:r>
          </a:p>
          <a:p>
            <a:pPr lvl="1"/>
            <a:r>
              <a:rPr lang="en-US" dirty="0" smtClean="0"/>
              <a:t>No, God wants the unrepentant to be afraid!</a:t>
            </a:r>
          </a:p>
          <a:p>
            <a:r>
              <a:rPr lang="en-US" dirty="0" smtClean="0"/>
              <a:t>There were some people to whom Jesus did not say, “Fear not.”</a:t>
            </a:r>
          </a:p>
          <a:p>
            <a:pPr lvl="1"/>
            <a:r>
              <a:rPr lang="en-US" dirty="0" smtClean="0"/>
              <a:t>The rich, young ruler (Mark 10)</a:t>
            </a:r>
          </a:p>
          <a:p>
            <a:pPr lvl="1"/>
            <a:r>
              <a:rPr lang="en-US" dirty="0" smtClean="0"/>
              <a:t>Nicodemus (John 3)</a:t>
            </a:r>
          </a:p>
          <a:p>
            <a:pPr lvl="1"/>
            <a:r>
              <a:rPr lang="en-US" dirty="0" smtClean="0"/>
              <a:t>The traumatized of Luke 13</a:t>
            </a:r>
          </a:p>
          <a:p>
            <a:pPr lvl="1"/>
            <a:endParaRPr lang="en-US" dirty="0"/>
          </a:p>
          <a:p>
            <a:pPr lvl="2"/>
            <a:r>
              <a:rPr lang="en-US" sz="2000" b="1" i="1" dirty="0" smtClean="0"/>
              <a:t>UNBELIEVERS ARE NOT AFRAID ENOUGH—AND IT’S LARGELY OUR FAULT.</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779391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smtClean="0"/>
              <a:t>Iii. Why we fear.</a:t>
            </a:r>
            <a:endParaRPr lang="en-US" sz="2400" dirty="0"/>
          </a:p>
        </p:txBody>
      </p:sp>
      <p:sp>
        <p:nvSpPr>
          <p:cNvPr id="3" name="Content Placeholder 2"/>
          <p:cNvSpPr>
            <a:spLocks noGrp="1"/>
          </p:cNvSpPr>
          <p:nvPr>
            <p:ph idx="1"/>
          </p:nvPr>
        </p:nvSpPr>
        <p:spPr>
          <a:xfrm>
            <a:off x="685800" y="1171978"/>
            <a:ext cx="10820400" cy="5046708"/>
          </a:xfrm>
        </p:spPr>
        <p:txBody>
          <a:bodyPr>
            <a:normAutofit/>
          </a:bodyPr>
          <a:lstStyle/>
          <a:p>
            <a:r>
              <a:rPr lang="en-US" dirty="0" smtClean="0"/>
              <a:t>We need a healthy fear of that which is DANGEROUS.</a:t>
            </a:r>
          </a:p>
          <a:p>
            <a:r>
              <a:rPr lang="en-US" dirty="0" smtClean="0"/>
              <a:t>Who is the most dangerous Person of all?</a:t>
            </a:r>
          </a:p>
          <a:p>
            <a:pPr lvl="1"/>
            <a:endParaRPr lang="en-US" dirty="0" smtClean="0"/>
          </a:p>
          <a:p>
            <a:pPr lvl="1"/>
            <a:endParaRPr lang="en-US" dirty="0"/>
          </a:p>
        </p:txBody>
      </p:sp>
    </p:spTree>
    <p:extLst>
      <p:ext uri="{BB962C8B-B14F-4D97-AF65-F5344CB8AC3E}">
        <p14:creationId xmlns:p14="http://schemas.microsoft.com/office/powerpoint/2010/main" val="228186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8186" y="450761"/>
            <a:ext cx="10728101" cy="3785652"/>
          </a:xfrm>
          <a:prstGeom prst="rect">
            <a:avLst/>
          </a:prstGeom>
          <a:noFill/>
        </p:spPr>
        <p:txBody>
          <a:bodyPr wrap="square" rtlCol="0">
            <a:spAutoFit/>
          </a:bodyPr>
          <a:lstStyle/>
          <a:p>
            <a:r>
              <a:rPr lang="en-US" sz="4800" dirty="0"/>
              <a:t>Matthew 10:28: </a:t>
            </a:r>
            <a:endParaRPr lang="en-US" sz="4800" dirty="0" smtClean="0"/>
          </a:p>
          <a:p>
            <a:r>
              <a:rPr lang="en-US" sz="4800" dirty="0"/>
              <a:t>	</a:t>
            </a:r>
            <a:r>
              <a:rPr lang="en-US" sz="4800" dirty="0" smtClean="0"/>
              <a:t>“</a:t>
            </a:r>
            <a:r>
              <a:rPr lang="en-US" sz="4800" i="1" dirty="0"/>
              <a:t>And do not fear those who kill the body but cannot kill the soul. Rather fear him who can destroy both soul and body in hell.</a:t>
            </a:r>
            <a:r>
              <a:rPr lang="en-US" sz="4800" dirty="0"/>
              <a:t>” </a:t>
            </a:r>
          </a:p>
        </p:txBody>
      </p:sp>
    </p:spTree>
    <p:extLst>
      <p:ext uri="{BB962C8B-B14F-4D97-AF65-F5344CB8AC3E}">
        <p14:creationId xmlns:p14="http://schemas.microsoft.com/office/powerpoint/2010/main" val="3512277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smtClean="0"/>
              <a:t>IV. THE ANSWER TO FEAR.</a:t>
            </a:r>
            <a:endParaRPr lang="en-US" sz="2400" dirty="0"/>
          </a:p>
        </p:txBody>
      </p:sp>
      <p:sp>
        <p:nvSpPr>
          <p:cNvPr id="3" name="Content Placeholder 2"/>
          <p:cNvSpPr>
            <a:spLocks noGrp="1"/>
          </p:cNvSpPr>
          <p:nvPr>
            <p:ph idx="1"/>
          </p:nvPr>
        </p:nvSpPr>
        <p:spPr>
          <a:xfrm>
            <a:off x="685800" y="1171978"/>
            <a:ext cx="10820400" cy="5046708"/>
          </a:xfrm>
        </p:spPr>
        <p:txBody>
          <a:bodyPr>
            <a:normAutofit/>
          </a:bodyPr>
          <a:lstStyle/>
          <a:p>
            <a:r>
              <a:rPr lang="en-US" dirty="0"/>
              <a:t>So what do we do about this fear</a:t>
            </a:r>
            <a:r>
              <a:rPr lang="en-US" dirty="0" smtClean="0"/>
              <a:t>?</a:t>
            </a:r>
          </a:p>
          <a:p>
            <a:pPr lvl="1"/>
            <a:r>
              <a:rPr lang="en-US" dirty="0"/>
              <a:t>The answer is obvious: </a:t>
            </a:r>
            <a:endParaRPr lang="en-US" dirty="0" smtClean="0"/>
          </a:p>
          <a:p>
            <a:pPr lvl="1"/>
            <a:endParaRPr lang="en-US" b="1" i="1" dirty="0"/>
          </a:p>
          <a:p>
            <a:pPr lvl="1"/>
            <a:r>
              <a:rPr lang="en-US" sz="3200" b="1" i="1" dirty="0" smtClean="0"/>
              <a:t>repent </a:t>
            </a:r>
            <a:r>
              <a:rPr lang="en-US" sz="3200" b="1" i="1" dirty="0"/>
              <a:t>and believe the good news of the </a:t>
            </a:r>
            <a:r>
              <a:rPr lang="en-US" sz="3200" b="1" i="1" dirty="0" smtClean="0"/>
              <a:t>gospel</a:t>
            </a:r>
            <a:r>
              <a:rPr lang="en-US" sz="3200" i="1" dirty="0" smtClean="0"/>
              <a:t>!</a:t>
            </a:r>
            <a:endParaRPr lang="en-US" sz="3200" i="1" dirty="0"/>
          </a:p>
          <a:p>
            <a:endParaRPr lang="en-US" dirty="0"/>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77406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8186" y="450761"/>
            <a:ext cx="10728101" cy="3046988"/>
          </a:xfrm>
          <a:prstGeom prst="rect">
            <a:avLst/>
          </a:prstGeom>
          <a:noFill/>
        </p:spPr>
        <p:txBody>
          <a:bodyPr wrap="square" rtlCol="0">
            <a:spAutoFit/>
          </a:bodyPr>
          <a:lstStyle/>
          <a:p>
            <a:r>
              <a:rPr lang="en-US" sz="4800" dirty="0" smtClean="0"/>
              <a:t>Romans 8:1 </a:t>
            </a:r>
          </a:p>
          <a:p>
            <a:r>
              <a:rPr lang="en-US" sz="4800" dirty="0"/>
              <a:t>	</a:t>
            </a:r>
            <a:r>
              <a:rPr lang="en-US" sz="4800" dirty="0" smtClean="0"/>
              <a:t>“</a:t>
            </a:r>
            <a:r>
              <a:rPr lang="en-US" sz="4800" i="1" dirty="0" smtClean="0"/>
              <a:t>There is therefore now no condemnation for those who are in Christ Jesus.</a:t>
            </a:r>
            <a:r>
              <a:rPr lang="en-US" sz="4800" dirty="0" smtClean="0"/>
              <a:t>” </a:t>
            </a:r>
            <a:endParaRPr lang="en-US" sz="4800" dirty="0"/>
          </a:p>
        </p:txBody>
      </p:sp>
    </p:spTree>
    <p:extLst>
      <p:ext uri="{BB962C8B-B14F-4D97-AF65-F5344CB8AC3E}">
        <p14:creationId xmlns:p14="http://schemas.microsoft.com/office/powerpoint/2010/main" val="4021813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err="1" smtClean="0"/>
              <a:t>IiI</a:t>
            </a:r>
            <a:r>
              <a:rPr lang="en-US" sz="2400" dirty="0" smtClean="0"/>
              <a:t>. WHY WE FEAR.</a:t>
            </a:r>
            <a:endParaRPr lang="en-US" sz="2400" dirty="0"/>
          </a:p>
        </p:txBody>
      </p:sp>
      <p:sp>
        <p:nvSpPr>
          <p:cNvPr id="3" name="Content Placeholder 2"/>
          <p:cNvSpPr>
            <a:spLocks noGrp="1"/>
          </p:cNvSpPr>
          <p:nvPr>
            <p:ph idx="1"/>
          </p:nvPr>
        </p:nvSpPr>
        <p:spPr>
          <a:xfrm>
            <a:off x="773119" y="1171977"/>
            <a:ext cx="10820400" cy="5046708"/>
          </a:xfrm>
        </p:spPr>
        <p:txBody>
          <a:bodyPr>
            <a:normAutofit/>
          </a:bodyPr>
          <a:lstStyle/>
          <a:p>
            <a:pPr marL="0" indent="0">
              <a:buNone/>
            </a:pPr>
            <a:r>
              <a:rPr lang="en-US" dirty="0" smtClean="0"/>
              <a:t>unsettledness         		 	uncertainty</a:t>
            </a:r>
            <a:r>
              <a:rPr lang="en-US" dirty="0"/>
              <a:t>	</a:t>
            </a:r>
            <a:r>
              <a:rPr lang="en-US" dirty="0" smtClean="0"/>
              <a:t>			uneasiness</a:t>
            </a:r>
            <a:endParaRPr lang="en-US" dirty="0"/>
          </a:p>
          <a:p>
            <a:pPr marL="0" indent="0">
              <a:buNone/>
            </a:pPr>
            <a:r>
              <a:rPr lang="en-US" dirty="0"/>
              <a:t>	</a:t>
            </a:r>
            <a:r>
              <a:rPr lang="en-US" dirty="0" smtClean="0"/>
              <a:t>	</a:t>
            </a:r>
            <a:r>
              <a:rPr lang="en-US" dirty="0"/>
              <a:t>	anxiety		</a:t>
            </a:r>
            <a:r>
              <a:rPr lang="en-US" dirty="0" smtClean="0"/>
              <a:t>		  angst</a:t>
            </a:r>
          </a:p>
          <a:p>
            <a:endParaRPr lang="en-US" dirty="0"/>
          </a:p>
          <a:p>
            <a:endParaRPr lang="en-US" dirty="0"/>
          </a:p>
          <a:p>
            <a:pPr marL="0" indent="0">
              <a:buNone/>
            </a:pPr>
            <a:endParaRPr lang="en-US" dirty="0" smtClean="0"/>
          </a:p>
          <a:p>
            <a:pPr marL="0" indent="0" algn="ctr">
              <a:buNone/>
            </a:pPr>
            <a:r>
              <a:rPr lang="en-US" sz="2000" dirty="0" smtClean="0"/>
              <a:t>terror</a:t>
            </a:r>
            <a:r>
              <a:rPr lang="en-US" sz="2000" dirty="0"/>
              <a:t>, panic, dread, horror, anguish, alarm, </a:t>
            </a:r>
            <a:r>
              <a:rPr lang="en-US" sz="2000" dirty="0" smtClean="0"/>
              <a:t>dismay</a:t>
            </a:r>
            <a:r>
              <a:rPr lang="en-US" sz="2000" dirty="0"/>
              <a:t>, woe, shame, self-loathing, despair</a:t>
            </a:r>
          </a:p>
          <a:p>
            <a:pPr marL="0" indent="0" algn="ctr">
              <a:buNone/>
            </a:pPr>
            <a:r>
              <a:rPr lang="en-US" sz="3600" b="1" dirty="0" smtClean="0"/>
              <a:t>The </a:t>
            </a:r>
            <a:r>
              <a:rPr lang="en-US" sz="3600" b="1" dirty="0"/>
              <a:t>justly-deserved, inescapable, unending, </a:t>
            </a:r>
            <a:endParaRPr lang="en-US" sz="3600" b="1" dirty="0" smtClean="0"/>
          </a:p>
          <a:p>
            <a:pPr marL="0" indent="0" algn="ctr">
              <a:buNone/>
            </a:pPr>
            <a:r>
              <a:rPr lang="en-US" sz="3600" b="1" dirty="0" smtClean="0"/>
              <a:t>unendurable </a:t>
            </a:r>
            <a:r>
              <a:rPr lang="en-US" sz="3600" b="1" dirty="0"/>
              <a:t>wrath of a holy, almighty,</a:t>
            </a:r>
            <a:endParaRPr lang="en-US" sz="3600" dirty="0"/>
          </a:p>
          <a:p>
            <a:pPr marL="0" indent="0" algn="ctr">
              <a:buNone/>
            </a:pPr>
            <a:r>
              <a:rPr lang="en-US" sz="3600" b="1" dirty="0" smtClean="0"/>
              <a:t>and </a:t>
            </a:r>
            <a:r>
              <a:rPr lang="en-US" sz="3600" b="1" dirty="0"/>
              <a:t>all-seeing God</a:t>
            </a:r>
            <a:r>
              <a:rPr lang="en-US" sz="3600" b="1" dirty="0" smtClean="0"/>
              <a:t>!</a:t>
            </a:r>
            <a:r>
              <a:rPr lang="en-US" sz="3600" dirty="0"/>
              <a:t> </a:t>
            </a:r>
          </a:p>
          <a:p>
            <a:pPr lvl="1"/>
            <a:endParaRPr lang="en-US" dirty="0" smtClean="0"/>
          </a:p>
          <a:p>
            <a:pPr lvl="1"/>
            <a:endParaRPr lang="en-US" dirty="0"/>
          </a:p>
        </p:txBody>
      </p:sp>
      <p:sp>
        <p:nvSpPr>
          <p:cNvPr id="4" name="Up Arrow 3"/>
          <p:cNvSpPr/>
          <p:nvPr/>
        </p:nvSpPr>
        <p:spPr>
          <a:xfrm>
            <a:off x="1519707" y="1970468"/>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a:off x="8387065" y="1983154"/>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a:off x="3762069" y="1996033"/>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10377559" y="1970468"/>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5853684" y="1970468"/>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60438" y="3103808"/>
            <a:ext cx="10645762" cy="193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9411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err="1" smtClean="0"/>
              <a:t>IiI</a:t>
            </a:r>
            <a:r>
              <a:rPr lang="en-US" sz="2400" dirty="0" smtClean="0"/>
              <a:t>. WHY WE FEAR.</a:t>
            </a:r>
            <a:endParaRPr lang="en-US" sz="2400" dirty="0"/>
          </a:p>
        </p:txBody>
      </p:sp>
      <p:sp>
        <p:nvSpPr>
          <p:cNvPr id="3" name="Content Placeholder 2"/>
          <p:cNvSpPr>
            <a:spLocks noGrp="1"/>
          </p:cNvSpPr>
          <p:nvPr>
            <p:ph idx="1"/>
          </p:nvPr>
        </p:nvSpPr>
        <p:spPr>
          <a:xfrm>
            <a:off x="773119" y="1171977"/>
            <a:ext cx="10820400" cy="5046708"/>
          </a:xfrm>
        </p:spPr>
        <p:txBody>
          <a:bodyPr>
            <a:normAutofit/>
          </a:bodyPr>
          <a:lstStyle/>
          <a:p>
            <a:pPr marL="0" indent="0">
              <a:buNone/>
            </a:pPr>
            <a:r>
              <a:rPr lang="en-US" dirty="0" smtClean="0"/>
              <a:t>unsettledness         		 	uncertainty</a:t>
            </a:r>
            <a:r>
              <a:rPr lang="en-US" dirty="0"/>
              <a:t>	</a:t>
            </a:r>
            <a:r>
              <a:rPr lang="en-US" dirty="0" smtClean="0"/>
              <a:t>			uneasiness</a:t>
            </a:r>
            <a:endParaRPr lang="en-US" dirty="0"/>
          </a:p>
          <a:p>
            <a:pPr marL="0" indent="0">
              <a:buNone/>
            </a:pPr>
            <a:r>
              <a:rPr lang="en-US" dirty="0"/>
              <a:t>	</a:t>
            </a:r>
            <a:r>
              <a:rPr lang="en-US" dirty="0" smtClean="0"/>
              <a:t>	</a:t>
            </a:r>
            <a:r>
              <a:rPr lang="en-US" dirty="0"/>
              <a:t>	anxiety		</a:t>
            </a:r>
            <a:r>
              <a:rPr lang="en-US" dirty="0" smtClean="0"/>
              <a:t>		  angst</a:t>
            </a:r>
          </a:p>
          <a:p>
            <a:endParaRPr lang="en-US" dirty="0"/>
          </a:p>
          <a:p>
            <a:pPr marL="0" indent="0" algn="ctr">
              <a:buNone/>
            </a:pPr>
            <a:r>
              <a:rPr lang="en-US" sz="5200" dirty="0" smtClean="0"/>
              <a:t>STEADFAST LOVE &amp; FAITHFULNESS</a:t>
            </a:r>
            <a:endParaRPr lang="en-US" sz="5200" dirty="0"/>
          </a:p>
          <a:p>
            <a:pPr marL="0" indent="0">
              <a:buNone/>
            </a:pPr>
            <a:endParaRPr lang="en-US" dirty="0" smtClean="0"/>
          </a:p>
          <a:p>
            <a:pPr lvl="1"/>
            <a:endParaRPr lang="en-US" dirty="0"/>
          </a:p>
        </p:txBody>
      </p:sp>
      <p:sp>
        <p:nvSpPr>
          <p:cNvPr id="9" name="Rectangle 8"/>
          <p:cNvSpPr/>
          <p:nvPr/>
        </p:nvSpPr>
        <p:spPr>
          <a:xfrm>
            <a:off x="773119" y="2214952"/>
            <a:ext cx="10645762" cy="193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CROSS OF CHRIST HAPPI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119" y="3193961"/>
            <a:ext cx="10645762" cy="3179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116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580" y="399245"/>
            <a:ext cx="10728101" cy="6155531"/>
          </a:xfrm>
          <a:prstGeom prst="rect">
            <a:avLst/>
          </a:prstGeom>
          <a:noFill/>
        </p:spPr>
        <p:txBody>
          <a:bodyPr wrap="square" rtlCol="0">
            <a:spAutoFit/>
          </a:bodyPr>
          <a:lstStyle/>
          <a:p>
            <a:r>
              <a:rPr lang="en-US" sz="3200" dirty="0"/>
              <a:t>July 10   “Attachment Disorder: Explanation? Excuse? </a:t>
            </a:r>
            <a:r>
              <a:rPr lang="en-US" sz="3200" dirty="0" smtClean="0"/>
              <a:t>				How </a:t>
            </a:r>
            <a:r>
              <a:rPr lang="en-US" sz="3200" dirty="0"/>
              <a:t>a ‘Diagnosis’ May Help or Hinder </a:t>
            </a:r>
            <a:r>
              <a:rPr lang="en-US" sz="3200" dirty="0" smtClean="0"/>
              <a:t>							Sanctification</a:t>
            </a:r>
            <a:r>
              <a:rPr lang="en-US" sz="3200" dirty="0"/>
              <a:t>”         </a:t>
            </a:r>
          </a:p>
          <a:p>
            <a:endParaRPr lang="en-US" sz="3200" dirty="0" smtClean="0"/>
          </a:p>
          <a:p>
            <a:r>
              <a:rPr lang="en-US" sz="3200" dirty="0" smtClean="0"/>
              <a:t>August </a:t>
            </a:r>
            <a:r>
              <a:rPr lang="en-US" sz="3200" dirty="0"/>
              <a:t>14   “Rules for Radical Christians: Fighting </a:t>
            </a:r>
            <a:r>
              <a:rPr lang="en-US" sz="3200" dirty="0" smtClean="0"/>
              <a:t>								(</a:t>
            </a:r>
            <a:r>
              <a:rPr lang="en-US" sz="3200" dirty="0"/>
              <a:t>Cultural) Fire with the Love of Christ”  </a:t>
            </a:r>
          </a:p>
          <a:p>
            <a:endParaRPr lang="en-US" sz="3200" dirty="0" smtClean="0"/>
          </a:p>
          <a:p>
            <a:r>
              <a:rPr lang="en-US" sz="3200" dirty="0" smtClean="0"/>
              <a:t>August </a:t>
            </a:r>
            <a:r>
              <a:rPr lang="en-US" sz="3200" dirty="0"/>
              <a:t>28   “Biblical Economics”—What the Bible Says </a:t>
            </a:r>
            <a:r>
              <a:rPr lang="en-US" sz="3200" dirty="0" smtClean="0"/>
              <a:t>					about </a:t>
            </a:r>
            <a:r>
              <a:rPr lang="en-US" sz="3200" dirty="0"/>
              <a:t>Stewardship </a:t>
            </a:r>
          </a:p>
          <a:p>
            <a:endParaRPr lang="en-US" sz="3200" dirty="0" smtClean="0"/>
          </a:p>
          <a:p>
            <a:pPr algn="ctr"/>
            <a:r>
              <a:rPr lang="en-US" sz="2800" b="1" i="1" dirty="0" smtClean="0"/>
              <a:t>All seminars are Tuesday nights at 7:00 p.m.</a:t>
            </a:r>
            <a:endParaRPr lang="en-US" sz="2800" b="1" i="1" dirty="0"/>
          </a:p>
          <a:p>
            <a:endParaRPr lang="en-US" dirty="0"/>
          </a:p>
          <a:p>
            <a:endParaRPr lang="en-US" sz="2800" dirty="0"/>
          </a:p>
        </p:txBody>
      </p:sp>
    </p:spTree>
    <p:extLst>
      <p:ext uri="{BB962C8B-B14F-4D97-AF65-F5344CB8AC3E}">
        <p14:creationId xmlns:p14="http://schemas.microsoft.com/office/powerpoint/2010/main" val="1638919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smtClean="0"/>
              <a:t>IV. THE ANSWER TO FEAR.</a:t>
            </a:r>
            <a:endParaRPr lang="en-US" sz="2400" dirty="0"/>
          </a:p>
        </p:txBody>
      </p:sp>
      <p:sp>
        <p:nvSpPr>
          <p:cNvPr id="3" name="Content Placeholder 2"/>
          <p:cNvSpPr>
            <a:spLocks noGrp="1"/>
          </p:cNvSpPr>
          <p:nvPr>
            <p:ph idx="1"/>
          </p:nvPr>
        </p:nvSpPr>
        <p:spPr>
          <a:xfrm>
            <a:off x="685800" y="1171978"/>
            <a:ext cx="10820400" cy="5046708"/>
          </a:xfrm>
        </p:spPr>
        <p:txBody>
          <a:bodyPr>
            <a:normAutofit/>
          </a:bodyPr>
          <a:lstStyle/>
          <a:p>
            <a:r>
              <a:rPr lang="en-US" dirty="0" smtClean="0"/>
              <a:t>Levels of Gospel Impact</a:t>
            </a:r>
            <a:endParaRPr lang="en-US" i="1" dirty="0"/>
          </a:p>
          <a:p>
            <a:endParaRPr lang="en-US" dirty="0"/>
          </a:p>
          <a:p>
            <a:pPr marL="0" indent="0" algn="ctr">
              <a:buNone/>
            </a:pPr>
            <a:r>
              <a:rPr lang="en-US" sz="3600" dirty="0" smtClean="0"/>
              <a:t>6. Love</a:t>
            </a:r>
          </a:p>
          <a:p>
            <a:pPr marL="0" indent="0" algn="ctr">
              <a:buNone/>
            </a:pPr>
            <a:r>
              <a:rPr lang="en-US" sz="3600" dirty="0" smtClean="0"/>
              <a:t>5. Reverence</a:t>
            </a:r>
          </a:p>
          <a:p>
            <a:pPr marL="0" indent="0" algn="ctr">
              <a:buNone/>
            </a:pPr>
            <a:r>
              <a:rPr lang="en-US" sz="3600" dirty="0" smtClean="0"/>
              <a:t>4. Zeal</a:t>
            </a:r>
          </a:p>
          <a:p>
            <a:pPr marL="0" indent="0" algn="ctr">
              <a:buNone/>
            </a:pPr>
            <a:r>
              <a:rPr lang="en-US" sz="3600" dirty="0" smtClean="0"/>
              <a:t>3. Affection</a:t>
            </a:r>
          </a:p>
          <a:p>
            <a:pPr marL="0" indent="0" algn="ctr">
              <a:buNone/>
            </a:pPr>
            <a:r>
              <a:rPr lang="en-US" sz="3600" dirty="0" smtClean="0"/>
              <a:t>2. Relief</a:t>
            </a:r>
          </a:p>
          <a:p>
            <a:pPr marL="0" indent="0" algn="ctr">
              <a:buNone/>
            </a:pPr>
            <a:r>
              <a:rPr lang="en-US" sz="3600" dirty="0" smtClean="0"/>
              <a:t>1. Incredulity </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81549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a:t>v</a:t>
            </a:r>
            <a:r>
              <a:rPr lang="en-US" sz="2400" dirty="0" smtClean="0"/>
              <a:t>. The fear of the lord.</a:t>
            </a:r>
            <a:endParaRPr lang="en-US" sz="2400" dirty="0"/>
          </a:p>
        </p:txBody>
      </p:sp>
      <p:sp>
        <p:nvSpPr>
          <p:cNvPr id="3" name="Content Placeholder 2"/>
          <p:cNvSpPr>
            <a:spLocks noGrp="1"/>
          </p:cNvSpPr>
          <p:nvPr>
            <p:ph idx="1"/>
          </p:nvPr>
        </p:nvSpPr>
        <p:spPr>
          <a:xfrm>
            <a:off x="685800" y="1171978"/>
            <a:ext cx="10820400" cy="5046708"/>
          </a:xfrm>
        </p:spPr>
        <p:txBody>
          <a:bodyPr>
            <a:normAutofit/>
          </a:bodyPr>
          <a:lstStyle/>
          <a:p>
            <a:r>
              <a:rPr lang="en-US" dirty="0" smtClean="0"/>
              <a:t>If the fear of the Lord is the beginning of wisdom, what is wisdom’s end?</a:t>
            </a:r>
          </a:p>
          <a:p>
            <a:r>
              <a:rPr lang="en-US" dirty="0"/>
              <a:t>If we do not fear the Lord, if we are unrepentant, then we are still under his </a:t>
            </a:r>
            <a:r>
              <a:rPr lang="en-US" dirty="0" smtClean="0"/>
              <a:t>judgment. </a:t>
            </a:r>
            <a:r>
              <a:rPr lang="en-US" dirty="0"/>
              <a:t>So any possible threat to our </a:t>
            </a:r>
            <a:r>
              <a:rPr lang="en-US" dirty="0" smtClean="0"/>
              <a:t>physical </a:t>
            </a:r>
            <a:r>
              <a:rPr lang="en-US" dirty="0"/>
              <a:t>life, becomes an intense matter for fear, because it will deliver us to the horror.</a:t>
            </a:r>
            <a:endParaRPr lang="en-US" dirty="0" smtClean="0"/>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0901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580" y="399245"/>
            <a:ext cx="10728101" cy="5078313"/>
          </a:xfrm>
          <a:prstGeom prst="rect">
            <a:avLst/>
          </a:prstGeom>
          <a:noFill/>
        </p:spPr>
        <p:txBody>
          <a:bodyPr wrap="square" rtlCol="0">
            <a:spAutoFit/>
          </a:bodyPr>
          <a:lstStyle/>
          <a:p>
            <a:r>
              <a:rPr lang="en-US" sz="3600" dirty="0"/>
              <a:t>Amos 5:18-20: </a:t>
            </a:r>
            <a:endParaRPr lang="en-US" sz="3600" dirty="0" smtClean="0"/>
          </a:p>
          <a:p>
            <a:r>
              <a:rPr lang="en-US" sz="3600" i="1" dirty="0" smtClean="0"/>
              <a:t>	“Woe </a:t>
            </a:r>
            <a:r>
              <a:rPr lang="en-US" sz="3600" i="1" dirty="0"/>
              <a:t>to you who desire the day of the LORD!  Why would you have the day of the LORD?  It is darkness, and not light, </a:t>
            </a:r>
            <a:r>
              <a:rPr lang="en-US" sz="3600" i="1" dirty="0" smtClean="0"/>
              <a:t>as </a:t>
            </a:r>
            <a:r>
              <a:rPr lang="en-US" sz="3600" i="1" dirty="0"/>
              <a:t>if a man fled from a lion,  and a bear met him,  or went into the house and leaned his hand against the wall,  and a serpent bit him. </a:t>
            </a:r>
            <a:r>
              <a:rPr lang="en-US" sz="3600" i="1" dirty="0" smtClean="0"/>
              <a:t>Is </a:t>
            </a:r>
            <a:r>
              <a:rPr lang="en-US" sz="3600" i="1" dirty="0"/>
              <a:t>not the day of the LORD darkness, and not light,  and gloom with no brightness in it?”</a:t>
            </a:r>
            <a:endParaRPr lang="en-US" sz="3600" dirty="0"/>
          </a:p>
        </p:txBody>
      </p:sp>
    </p:spTree>
    <p:extLst>
      <p:ext uri="{BB962C8B-B14F-4D97-AF65-F5344CB8AC3E}">
        <p14:creationId xmlns:p14="http://schemas.microsoft.com/office/powerpoint/2010/main" val="661141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a:t>v</a:t>
            </a:r>
            <a:r>
              <a:rPr lang="en-US" sz="2400" dirty="0" smtClean="0"/>
              <a:t>. The fear of the lord.</a:t>
            </a:r>
            <a:endParaRPr lang="en-US" sz="2400" dirty="0"/>
          </a:p>
        </p:txBody>
      </p:sp>
      <p:sp>
        <p:nvSpPr>
          <p:cNvPr id="3" name="Content Placeholder 2"/>
          <p:cNvSpPr>
            <a:spLocks noGrp="1"/>
          </p:cNvSpPr>
          <p:nvPr>
            <p:ph idx="1"/>
          </p:nvPr>
        </p:nvSpPr>
        <p:spPr>
          <a:xfrm>
            <a:off x="685800" y="1171978"/>
            <a:ext cx="10820400" cy="5046708"/>
          </a:xfrm>
        </p:spPr>
        <p:txBody>
          <a:bodyPr>
            <a:normAutofit/>
          </a:bodyPr>
          <a:lstStyle/>
          <a:p>
            <a:r>
              <a:rPr lang="en-US" dirty="0" smtClean="0"/>
              <a:t>If the fear of the Lord is the beginning of wisdom, what is wisdom’s end?</a:t>
            </a:r>
          </a:p>
          <a:p>
            <a:r>
              <a:rPr lang="en-US" dirty="0"/>
              <a:t>If we do not fear the Lord, if we are unrepentant, then we are still under his </a:t>
            </a:r>
            <a:r>
              <a:rPr lang="en-US" dirty="0" smtClean="0"/>
              <a:t>judgment. </a:t>
            </a:r>
            <a:r>
              <a:rPr lang="en-US" dirty="0"/>
              <a:t>So any possible threat to our </a:t>
            </a:r>
            <a:r>
              <a:rPr lang="en-US" dirty="0" smtClean="0"/>
              <a:t>physical </a:t>
            </a:r>
            <a:r>
              <a:rPr lang="en-US" dirty="0"/>
              <a:t>life, becomes an intense matter for fear, because it will deliver us to the horror.</a:t>
            </a:r>
            <a:endParaRPr lang="en-US" dirty="0" smtClean="0"/>
          </a:p>
          <a:p>
            <a:r>
              <a:rPr lang="en-US" dirty="0" smtClean="0"/>
              <a:t>Fear God or Fear Everything! Anything could deliver you to God’s justice.</a:t>
            </a:r>
          </a:p>
          <a:p>
            <a:pPr lvl="1"/>
            <a:endParaRPr lang="en-US" dirty="0" smtClean="0"/>
          </a:p>
          <a:p>
            <a:pPr lvl="1"/>
            <a:endParaRPr lang="en-US" dirty="0"/>
          </a:p>
        </p:txBody>
      </p:sp>
    </p:spTree>
    <p:extLst>
      <p:ext uri="{BB962C8B-B14F-4D97-AF65-F5344CB8AC3E}">
        <p14:creationId xmlns:p14="http://schemas.microsoft.com/office/powerpoint/2010/main" val="3860895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580" y="399245"/>
            <a:ext cx="10728101" cy="6155531"/>
          </a:xfrm>
          <a:prstGeom prst="rect">
            <a:avLst/>
          </a:prstGeom>
          <a:noFill/>
        </p:spPr>
        <p:txBody>
          <a:bodyPr wrap="square" rtlCol="0">
            <a:spAutoFit/>
          </a:bodyPr>
          <a:lstStyle/>
          <a:p>
            <a:r>
              <a:rPr lang="en-US" sz="3200" dirty="0"/>
              <a:t>July 10   “Attachment Disorder: Explanation? Excuse? </a:t>
            </a:r>
            <a:r>
              <a:rPr lang="en-US" sz="3200" dirty="0" smtClean="0"/>
              <a:t>				How </a:t>
            </a:r>
            <a:r>
              <a:rPr lang="en-US" sz="3200" dirty="0"/>
              <a:t>a ‘Diagnosis’ May Help or Hinder </a:t>
            </a:r>
            <a:r>
              <a:rPr lang="en-US" sz="3200" dirty="0" smtClean="0"/>
              <a:t>							Sanctification</a:t>
            </a:r>
            <a:r>
              <a:rPr lang="en-US" sz="3200" dirty="0"/>
              <a:t>”         </a:t>
            </a:r>
          </a:p>
          <a:p>
            <a:endParaRPr lang="en-US" sz="3200" dirty="0" smtClean="0"/>
          </a:p>
          <a:p>
            <a:r>
              <a:rPr lang="en-US" sz="3200" dirty="0" smtClean="0"/>
              <a:t>August </a:t>
            </a:r>
            <a:r>
              <a:rPr lang="en-US" sz="3200" dirty="0"/>
              <a:t>14   “Rules for Radical Christians: Fighting </a:t>
            </a:r>
            <a:r>
              <a:rPr lang="en-US" sz="3200" dirty="0" smtClean="0"/>
              <a:t>								(</a:t>
            </a:r>
            <a:r>
              <a:rPr lang="en-US" sz="3200" dirty="0"/>
              <a:t>Cultural) Fire with the Love of Christ”  </a:t>
            </a:r>
          </a:p>
          <a:p>
            <a:endParaRPr lang="en-US" sz="3200" dirty="0" smtClean="0"/>
          </a:p>
          <a:p>
            <a:r>
              <a:rPr lang="en-US" sz="3200" dirty="0" smtClean="0"/>
              <a:t>August </a:t>
            </a:r>
            <a:r>
              <a:rPr lang="en-US" sz="3200" dirty="0"/>
              <a:t>28   “Biblical Economics”—What the Bible Says </a:t>
            </a:r>
            <a:r>
              <a:rPr lang="en-US" sz="3200" dirty="0" smtClean="0"/>
              <a:t>					about </a:t>
            </a:r>
            <a:r>
              <a:rPr lang="en-US" sz="3200" dirty="0"/>
              <a:t>Stewardship </a:t>
            </a:r>
          </a:p>
          <a:p>
            <a:endParaRPr lang="en-US" sz="3200" dirty="0" smtClean="0"/>
          </a:p>
          <a:p>
            <a:pPr algn="ctr"/>
            <a:r>
              <a:rPr lang="en-US" sz="2800" b="1" i="1" dirty="0" smtClean="0"/>
              <a:t>All seminars are Tuesday nights at 7:00 p.m.</a:t>
            </a:r>
            <a:endParaRPr lang="en-US" sz="2800" b="1" i="1" dirty="0"/>
          </a:p>
          <a:p>
            <a:endParaRPr lang="en-US" dirty="0"/>
          </a:p>
          <a:p>
            <a:endParaRPr lang="en-US" sz="2800" dirty="0"/>
          </a:p>
        </p:txBody>
      </p:sp>
    </p:spTree>
    <p:extLst>
      <p:ext uri="{BB962C8B-B14F-4D97-AF65-F5344CB8AC3E}">
        <p14:creationId xmlns:p14="http://schemas.microsoft.com/office/powerpoint/2010/main" val="4148122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smtClean="0"/>
              <a:t>vi. Why Christians still fear.</a:t>
            </a:r>
            <a:endParaRPr lang="en-US" sz="2400" dirty="0"/>
          </a:p>
        </p:txBody>
      </p:sp>
      <p:sp>
        <p:nvSpPr>
          <p:cNvPr id="3" name="Content Placeholder 2"/>
          <p:cNvSpPr>
            <a:spLocks noGrp="1"/>
          </p:cNvSpPr>
          <p:nvPr>
            <p:ph idx="1"/>
          </p:nvPr>
        </p:nvSpPr>
        <p:spPr>
          <a:xfrm>
            <a:off x="685800" y="1171978"/>
            <a:ext cx="10820400" cy="5046708"/>
          </a:xfrm>
        </p:spPr>
        <p:txBody>
          <a:bodyPr>
            <a:normAutofit/>
          </a:bodyPr>
          <a:lstStyle/>
          <a:p>
            <a:pPr marL="457200" lvl="1" indent="0">
              <a:buNone/>
            </a:pPr>
            <a:r>
              <a:rPr lang="en-US" dirty="0" smtClean="0"/>
              <a:t>?</a:t>
            </a:r>
            <a:endParaRPr lang="en-US" dirty="0"/>
          </a:p>
        </p:txBody>
      </p:sp>
    </p:spTree>
    <p:extLst>
      <p:ext uri="{BB962C8B-B14F-4D97-AF65-F5344CB8AC3E}">
        <p14:creationId xmlns:p14="http://schemas.microsoft.com/office/powerpoint/2010/main" val="1667368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smtClean="0"/>
              <a:t>IV. WHY CHRISTIANS STILL FEAR.</a:t>
            </a:r>
            <a:endParaRPr lang="en-US" sz="2400" dirty="0"/>
          </a:p>
        </p:txBody>
      </p:sp>
      <p:sp>
        <p:nvSpPr>
          <p:cNvPr id="3" name="Content Placeholder 2"/>
          <p:cNvSpPr>
            <a:spLocks noGrp="1"/>
          </p:cNvSpPr>
          <p:nvPr>
            <p:ph idx="1"/>
          </p:nvPr>
        </p:nvSpPr>
        <p:spPr>
          <a:xfrm>
            <a:off x="773119" y="1171977"/>
            <a:ext cx="10820400" cy="5046708"/>
          </a:xfrm>
        </p:spPr>
        <p:txBody>
          <a:bodyPr>
            <a:normAutofit/>
          </a:bodyPr>
          <a:lstStyle/>
          <a:p>
            <a:pPr marL="0" indent="0">
              <a:buNone/>
            </a:pPr>
            <a:r>
              <a:rPr lang="en-US" dirty="0" smtClean="0"/>
              <a:t>Unsettledness?         		 	Uncertainty?</a:t>
            </a:r>
            <a:r>
              <a:rPr lang="en-US" dirty="0"/>
              <a:t>	</a:t>
            </a:r>
            <a:r>
              <a:rPr lang="en-US" dirty="0" smtClean="0"/>
              <a:t>		          Uneasiness?</a:t>
            </a:r>
            <a:endParaRPr lang="en-US" dirty="0"/>
          </a:p>
          <a:p>
            <a:pPr marL="0" indent="0">
              <a:buNone/>
            </a:pPr>
            <a:r>
              <a:rPr lang="en-US" dirty="0"/>
              <a:t>	</a:t>
            </a:r>
            <a:r>
              <a:rPr lang="en-US" dirty="0" smtClean="0"/>
              <a:t>	</a:t>
            </a:r>
            <a:r>
              <a:rPr lang="en-US" dirty="0"/>
              <a:t>	</a:t>
            </a:r>
            <a:r>
              <a:rPr lang="en-US" dirty="0" smtClean="0"/>
              <a:t>Anxiety?</a:t>
            </a:r>
            <a:r>
              <a:rPr lang="en-US" dirty="0"/>
              <a:t>		</a:t>
            </a:r>
            <a:r>
              <a:rPr lang="en-US" dirty="0" smtClean="0"/>
              <a:t>		  Angst?</a:t>
            </a:r>
          </a:p>
          <a:p>
            <a:endParaRPr lang="en-US" dirty="0"/>
          </a:p>
          <a:p>
            <a:pPr marL="0" indent="0" algn="ctr">
              <a:buNone/>
            </a:pPr>
            <a:r>
              <a:rPr lang="en-US" sz="5200" dirty="0" smtClean="0"/>
              <a:t>STEADFAST LOVE &amp; FAITHFULNESS</a:t>
            </a:r>
            <a:endParaRPr lang="en-US" sz="5200" dirty="0"/>
          </a:p>
          <a:p>
            <a:pPr marL="0" indent="0">
              <a:buNone/>
            </a:pPr>
            <a:endParaRPr lang="en-US" dirty="0" smtClean="0"/>
          </a:p>
          <a:p>
            <a:pPr lvl="1"/>
            <a:endParaRPr lang="en-US" dirty="0"/>
          </a:p>
        </p:txBody>
      </p:sp>
      <p:sp>
        <p:nvSpPr>
          <p:cNvPr id="9" name="Rectangle 8"/>
          <p:cNvSpPr/>
          <p:nvPr/>
        </p:nvSpPr>
        <p:spPr>
          <a:xfrm>
            <a:off x="773119" y="2214952"/>
            <a:ext cx="10645762" cy="193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CROSS OF CHRIST HAPPI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119" y="3193961"/>
            <a:ext cx="10645762" cy="3179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3356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smtClean="0"/>
              <a:t>vi. Why Christians still fear.</a:t>
            </a:r>
            <a:endParaRPr lang="en-US" sz="2400" dirty="0"/>
          </a:p>
        </p:txBody>
      </p:sp>
      <p:sp>
        <p:nvSpPr>
          <p:cNvPr id="3" name="Content Placeholder 2"/>
          <p:cNvSpPr>
            <a:spLocks noGrp="1"/>
          </p:cNvSpPr>
          <p:nvPr>
            <p:ph idx="1"/>
          </p:nvPr>
        </p:nvSpPr>
        <p:spPr>
          <a:xfrm>
            <a:off x="685800" y="1171978"/>
            <a:ext cx="10820400" cy="5046708"/>
          </a:xfrm>
        </p:spPr>
        <p:txBody>
          <a:bodyPr>
            <a:normAutofit/>
          </a:bodyPr>
          <a:lstStyle/>
          <a:p>
            <a:r>
              <a:rPr lang="en-US" dirty="0" smtClean="0"/>
              <a:t>If the “mother of all storms” has already passed, why are Christians still plagued with fear?</a:t>
            </a:r>
          </a:p>
          <a:p>
            <a:pPr lvl="1"/>
            <a:r>
              <a:rPr lang="en-US" dirty="0" smtClean="0"/>
              <a:t>We are not seeking freedom from healthy fear of real dangers.</a:t>
            </a:r>
          </a:p>
          <a:p>
            <a:pPr lvl="1"/>
            <a:r>
              <a:rPr lang="en-US" dirty="0" smtClean="0"/>
              <a:t>We are not seeking “imperturbability.”</a:t>
            </a:r>
          </a:p>
          <a:p>
            <a:r>
              <a:rPr lang="en-US" dirty="0" smtClean="0"/>
              <a:t>We want to vanquish fear that would lead us to disobey God.</a:t>
            </a:r>
          </a:p>
          <a:p>
            <a:r>
              <a:rPr lang="en-US" dirty="0"/>
              <a:t>Why are God’s dear people still plagued by these kinds of fears? </a:t>
            </a:r>
            <a:endParaRPr lang="en-US" dirty="0" smtClean="0"/>
          </a:p>
          <a:p>
            <a:pPr lvl="1"/>
            <a:r>
              <a:rPr lang="en-US" dirty="0" smtClean="0"/>
              <a:t>Because </a:t>
            </a:r>
            <a:r>
              <a:rPr lang="en-US" dirty="0"/>
              <a:t>we have not yet fully grasped the amazing grace of the </a:t>
            </a:r>
            <a:r>
              <a:rPr lang="en-US" dirty="0" smtClean="0"/>
              <a:t>gospel!</a:t>
            </a:r>
          </a:p>
          <a:p>
            <a:pPr lvl="1"/>
            <a:endParaRPr lang="en-US" dirty="0"/>
          </a:p>
        </p:txBody>
      </p:sp>
    </p:spTree>
    <p:extLst>
      <p:ext uri="{BB962C8B-B14F-4D97-AF65-F5344CB8AC3E}">
        <p14:creationId xmlns:p14="http://schemas.microsoft.com/office/powerpoint/2010/main" val="290648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580" y="399245"/>
            <a:ext cx="10728101" cy="6063198"/>
          </a:xfrm>
          <a:prstGeom prst="rect">
            <a:avLst/>
          </a:prstGeom>
          <a:noFill/>
        </p:spPr>
        <p:txBody>
          <a:bodyPr wrap="square" rtlCol="0">
            <a:spAutoFit/>
          </a:bodyPr>
          <a:lstStyle/>
          <a:p>
            <a:r>
              <a:rPr lang="en-US" sz="2400" dirty="0"/>
              <a:t>1 John 4:14-18: </a:t>
            </a:r>
            <a:endParaRPr lang="en-US" sz="2400" dirty="0" smtClean="0"/>
          </a:p>
          <a:p>
            <a:r>
              <a:rPr lang="en-US" sz="2800" dirty="0"/>
              <a:t>	</a:t>
            </a:r>
            <a:r>
              <a:rPr lang="en-US" sz="2800" dirty="0" smtClean="0"/>
              <a:t>“</a:t>
            </a:r>
            <a:r>
              <a:rPr lang="en-US" sz="2800" i="1" dirty="0" smtClean="0"/>
              <a:t>And </a:t>
            </a:r>
            <a:r>
              <a:rPr lang="en-US" sz="2800" i="1" dirty="0"/>
              <a:t>we have seen and testify that the Father has sent his Son to be the Savior of the world. </a:t>
            </a:r>
            <a:r>
              <a:rPr lang="en-US" sz="2800" i="1" dirty="0" smtClean="0"/>
              <a:t>Whoever </a:t>
            </a:r>
            <a:r>
              <a:rPr lang="en-US" sz="2800" i="1" dirty="0"/>
              <a:t>confesses that Jesus is the Son of God, God abides in him, and he in God. </a:t>
            </a:r>
            <a:r>
              <a:rPr lang="en-US" sz="2800" i="1" dirty="0" smtClean="0"/>
              <a:t>So </a:t>
            </a:r>
            <a:r>
              <a:rPr lang="en-US" sz="2800" i="1" dirty="0"/>
              <a:t>we have come to know and to believe the love that God has for us. </a:t>
            </a:r>
            <a:endParaRPr lang="en-US" sz="2800" i="1" dirty="0" smtClean="0"/>
          </a:p>
          <a:p>
            <a:r>
              <a:rPr lang="en-US" sz="2800" i="1" dirty="0" smtClean="0"/>
              <a:t>	God </a:t>
            </a:r>
            <a:r>
              <a:rPr lang="en-US" sz="2800" i="1" dirty="0"/>
              <a:t>is love, and whoever abides in love abides in God, and God abides in him</a:t>
            </a:r>
            <a:r>
              <a:rPr lang="en-US" sz="2800" i="1" dirty="0" smtClean="0"/>
              <a:t>.</a:t>
            </a:r>
            <a:r>
              <a:rPr lang="en-US" sz="2800" dirty="0" smtClean="0"/>
              <a:t> </a:t>
            </a:r>
            <a:r>
              <a:rPr lang="en-US" sz="2800" i="1" dirty="0" smtClean="0"/>
              <a:t>By </a:t>
            </a:r>
            <a:r>
              <a:rPr lang="en-US" sz="2800" i="1" dirty="0"/>
              <a:t>this is love perfected with us, so that we may have confidence for the day of judgment, </a:t>
            </a:r>
            <a:r>
              <a:rPr lang="en-US" sz="2800" dirty="0"/>
              <a:t>(see the primordial threat here, the mother of all storms?) </a:t>
            </a:r>
            <a:r>
              <a:rPr lang="en-US" sz="2800" i="1" dirty="0"/>
              <a:t>because as he is so also are we in this world. </a:t>
            </a:r>
            <a:r>
              <a:rPr lang="en-US" sz="2800" i="1" dirty="0" smtClean="0"/>
              <a:t>There </a:t>
            </a:r>
            <a:r>
              <a:rPr lang="en-US" sz="2800" i="1" dirty="0"/>
              <a:t>is no fear in love, but perfect love casts out fear. For fear has to do with punishment, and whoever fears has not been perfected in love.”</a:t>
            </a:r>
            <a:endParaRPr lang="en-US" sz="2800" dirty="0"/>
          </a:p>
        </p:txBody>
      </p:sp>
    </p:spTree>
    <p:extLst>
      <p:ext uri="{BB962C8B-B14F-4D97-AF65-F5344CB8AC3E}">
        <p14:creationId xmlns:p14="http://schemas.microsoft.com/office/powerpoint/2010/main" val="253064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smtClean="0"/>
              <a:t>vi. Why Christians still fear.</a:t>
            </a:r>
            <a:endParaRPr lang="en-US" sz="2400" dirty="0"/>
          </a:p>
        </p:txBody>
      </p:sp>
      <p:sp>
        <p:nvSpPr>
          <p:cNvPr id="3" name="Content Placeholder 2"/>
          <p:cNvSpPr>
            <a:spLocks noGrp="1"/>
          </p:cNvSpPr>
          <p:nvPr>
            <p:ph idx="1"/>
          </p:nvPr>
        </p:nvSpPr>
        <p:spPr>
          <a:xfrm>
            <a:off x="685800" y="1171978"/>
            <a:ext cx="10820400" cy="5046708"/>
          </a:xfrm>
        </p:spPr>
        <p:txBody>
          <a:bodyPr>
            <a:normAutofit/>
          </a:bodyPr>
          <a:lstStyle/>
          <a:p>
            <a:r>
              <a:rPr lang="en-US" dirty="0" smtClean="0"/>
              <a:t>If the “mother of all storms” has already passed, why are Christians still plagued with fear?</a:t>
            </a:r>
          </a:p>
          <a:p>
            <a:pPr lvl="1"/>
            <a:r>
              <a:rPr lang="en-US" dirty="0" smtClean="0"/>
              <a:t>We are not seeking freedom from healthy fear of real dangers.</a:t>
            </a:r>
          </a:p>
          <a:p>
            <a:pPr lvl="1"/>
            <a:r>
              <a:rPr lang="en-US" dirty="0" smtClean="0"/>
              <a:t>We are not seeking “imperturbability.”</a:t>
            </a:r>
          </a:p>
          <a:p>
            <a:r>
              <a:rPr lang="en-US" dirty="0" smtClean="0"/>
              <a:t>We want to vanquish fear that would lead us to disobey God.</a:t>
            </a:r>
          </a:p>
          <a:p>
            <a:r>
              <a:rPr lang="en-US" dirty="0"/>
              <a:t>Why are God’s dear people still plagued by these kinds of fears? </a:t>
            </a:r>
            <a:endParaRPr lang="en-US" dirty="0" smtClean="0"/>
          </a:p>
          <a:p>
            <a:pPr lvl="1"/>
            <a:r>
              <a:rPr lang="en-US" dirty="0" smtClean="0"/>
              <a:t>Because </a:t>
            </a:r>
            <a:r>
              <a:rPr lang="en-US" dirty="0"/>
              <a:t>we have not yet fully grasped the amazing grace of the </a:t>
            </a:r>
            <a:r>
              <a:rPr lang="en-US" dirty="0" smtClean="0"/>
              <a:t>gospel!</a:t>
            </a:r>
          </a:p>
          <a:p>
            <a:r>
              <a:rPr lang="en-US" dirty="0"/>
              <a:t>It’s a matter of </a:t>
            </a:r>
            <a:r>
              <a:rPr lang="en-US" dirty="0" smtClean="0"/>
              <a:t>sanctification</a:t>
            </a:r>
          </a:p>
          <a:p>
            <a:pPr lvl="1"/>
            <a:endParaRPr lang="en-US" dirty="0"/>
          </a:p>
        </p:txBody>
      </p:sp>
    </p:spTree>
    <p:extLst>
      <p:ext uri="{BB962C8B-B14F-4D97-AF65-F5344CB8AC3E}">
        <p14:creationId xmlns:p14="http://schemas.microsoft.com/office/powerpoint/2010/main" val="2789454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smtClean="0"/>
              <a:t>Introduction: The widespread Impact of Fear</a:t>
            </a:r>
            <a:endParaRPr lang="en-US" sz="2400" dirty="0"/>
          </a:p>
        </p:txBody>
      </p:sp>
      <p:sp>
        <p:nvSpPr>
          <p:cNvPr id="3" name="Content Placeholder 2"/>
          <p:cNvSpPr>
            <a:spLocks noGrp="1"/>
          </p:cNvSpPr>
          <p:nvPr>
            <p:ph idx="1"/>
          </p:nvPr>
        </p:nvSpPr>
        <p:spPr>
          <a:xfrm>
            <a:off x="685800" y="1171978"/>
            <a:ext cx="10820400" cy="5046708"/>
          </a:xfrm>
        </p:spPr>
        <p:txBody>
          <a:bodyPr>
            <a:normAutofit fontScale="92500" lnSpcReduction="10000"/>
          </a:bodyPr>
          <a:lstStyle/>
          <a:p>
            <a:r>
              <a:rPr lang="en-US" dirty="0" smtClean="0"/>
              <a:t>Obsessive-Compulsive Disorder (OCD)</a:t>
            </a:r>
          </a:p>
          <a:p>
            <a:r>
              <a:rPr lang="en-US" dirty="0" smtClean="0"/>
              <a:t>Phobias</a:t>
            </a:r>
          </a:p>
          <a:p>
            <a:r>
              <a:rPr lang="en-US" dirty="0" smtClean="0"/>
              <a:t>Panic attacks</a:t>
            </a:r>
          </a:p>
          <a:p>
            <a:r>
              <a:rPr lang="en-US" dirty="0" smtClean="0"/>
              <a:t>Some </a:t>
            </a:r>
            <a:r>
              <a:rPr lang="en-US" dirty="0"/>
              <a:t>forms of </a:t>
            </a:r>
            <a:r>
              <a:rPr lang="en-US" dirty="0" smtClean="0"/>
              <a:t>insomnia</a:t>
            </a:r>
          </a:p>
          <a:p>
            <a:r>
              <a:rPr lang="en-US" dirty="0" smtClean="0"/>
              <a:t>Post-Traumatic </a:t>
            </a:r>
            <a:r>
              <a:rPr lang="en-US" dirty="0"/>
              <a:t>Stress Disorder (</a:t>
            </a:r>
            <a:r>
              <a:rPr lang="en-US" dirty="0" smtClean="0"/>
              <a:t>PTSD)</a:t>
            </a:r>
          </a:p>
          <a:p>
            <a:r>
              <a:rPr lang="en-US" dirty="0" smtClean="0"/>
              <a:t>The </a:t>
            </a:r>
            <a:r>
              <a:rPr lang="en-US" dirty="0"/>
              <a:t>fear of people through peer-pressure to </a:t>
            </a:r>
            <a:r>
              <a:rPr lang="en-US" dirty="0" smtClean="0"/>
              <a:t>conform</a:t>
            </a:r>
          </a:p>
          <a:p>
            <a:r>
              <a:rPr lang="en-US" dirty="0" smtClean="0"/>
              <a:t>Generalized </a:t>
            </a:r>
            <a:r>
              <a:rPr lang="en-US" dirty="0"/>
              <a:t>anxiety </a:t>
            </a:r>
            <a:r>
              <a:rPr lang="en-US" dirty="0" smtClean="0"/>
              <a:t>disorder</a:t>
            </a:r>
          </a:p>
          <a:p>
            <a:r>
              <a:rPr lang="en-US" dirty="0" smtClean="0"/>
              <a:t>Avoidant personality</a:t>
            </a:r>
          </a:p>
          <a:p>
            <a:r>
              <a:rPr lang="en-US" dirty="0" smtClean="0"/>
              <a:t>Persecutory delusions</a:t>
            </a:r>
          </a:p>
          <a:p>
            <a:r>
              <a:rPr lang="en-US" dirty="0"/>
              <a:t>P</a:t>
            </a:r>
            <a:r>
              <a:rPr lang="en-US" dirty="0" smtClean="0"/>
              <a:t>aranoid schizophrenia </a:t>
            </a:r>
          </a:p>
          <a:p>
            <a:r>
              <a:rPr lang="en-US" dirty="0"/>
              <a:t>S</a:t>
            </a:r>
            <a:r>
              <a:rPr lang="en-US" dirty="0" smtClean="0"/>
              <a:t>eparation </a:t>
            </a:r>
            <a:r>
              <a:rPr lang="en-US" dirty="0"/>
              <a:t>anxiety </a:t>
            </a:r>
            <a:r>
              <a:rPr lang="en-US" dirty="0" smtClean="0"/>
              <a:t>disorder </a:t>
            </a:r>
            <a:endParaRPr lang="en-US" dirty="0"/>
          </a:p>
          <a:p>
            <a:r>
              <a:rPr lang="en-US" dirty="0" smtClean="0"/>
              <a:t>Overreaction </a:t>
            </a:r>
            <a:r>
              <a:rPr lang="en-US" dirty="0"/>
              <a:t>to </a:t>
            </a:r>
            <a:r>
              <a:rPr lang="en-US" dirty="0" smtClean="0"/>
              <a:t>circumstances: </a:t>
            </a:r>
            <a:r>
              <a:rPr lang="en-US" dirty="0"/>
              <a:t>attacks, assaults, litigation, withdrawal, </a:t>
            </a:r>
            <a:r>
              <a:rPr lang="en-US" dirty="0" smtClean="0"/>
              <a:t>                                  	depression</a:t>
            </a:r>
            <a:r>
              <a:rPr lang="en-US" dirty="0"/>
              <a:t>, and even </a:t>
            </a:r>
            <a:r>
              <a:rPr lang="en-US" dirty="0" smtClean="0"/>
              <a:t>suicide</a:t>
            </a:r>
          </a:p>
          <a:p>
            <a:r>
              <a:rPr lang="en-US" dirty="0" smtClean="0"/>
              <a:t>Openness </a:t>
            </a:r>
            <a:r>
              <a:rPr lang="en-US" dirty="0"/>
              <a:t>to the arguments of </a:t>
            </a:r>
            <a:r>
              <a:rPr lang="en-US" dirty="0" smtClean="0"/>
              <a:t>fear-mongers</a:t>
            </a:r>
            <a:endParaRPr lang="en-US" dirty="0"/>
          </a:p>
        </p:txBody>
      </p:sp>
    </p:spTree>
    <p:extLst>
      <p:ext uri="{BB962C8B-B14F-4D97-AF65-F5344CB8AC3E}">
        <p14:creationId xmlns:p14="http://schemas.microsoft.com/office/powerpoint/2010/main" val="116091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smtClean="0"/>
              <a:t>vii. God is worthy of our trust.</a:t>
            </a:r>
            <a:endParaRPr lang="en-US" sz="2400" dirty="0"/>
          </a:p>
        </p:txBody>
      </p:sp>
      <p:sp>
        <p:nvSpPr>
          <p:cNvPr id="3" name="Content Placeholder 2"/>
          <p:cNvSpPr>
            <a:spLocks noGrp="1"/>
          </p:cNvSpPr>
          <p:nvPr>
            <p:ph idx="1"/>
          </p:nvPr>
        </p:nvSpPr>
        <p:spPr>
          <a:xfrm>
            <a:off x="685800" y="1171978"/>
            <a:ext cx="10820400" cy="5046708"/>
          </a:xfrm>
        </p:spPr>
        <p:txBody>
          <a:bodyPr>
            <a:normAutofit/>
          </a:bodyPr>
          <a:lstStyle/>
          <a:p>
            <a:r>
              <a:rPr lang="en-US" dirty="0" smtClean="0"/>
              <a:t>We must “come </a:t>
            </a:r>
            <a:r>
              <a:rPr lang="en-US" dirty="0"/>
              <a:t>to know and to believe the love that God has for us</a:t>
            </a:r>
            <a:r>
              <a:rPr lang="en-US" dirty="0" smtClean="0"/>
              <a:t>.” </a:t>
            </a:r>
          </a:p>
          <a:p>
            <a:r>
              <a:rPr lang="en-US" dirty="0"/>
              <a:t>The Christian faith is a way, not a moment. 	</a:t>
            </a:r>
            <a:endParaRPr lang="en-US" dirty="0" smtClean="0"/>
          </a:p>
          <a:p>
            <a:pPr lvl="1"/>
            <a:r>
              <a:rPr lang="en-US" dirty="0" smtClean="0"/>
              <a:t>The </a:t>
            </a:r>
            <a:r>
              <a:rPr lang="en-US" dirty="0"/>
              <a:t>Christian faith is not an insight, though it contains many insights, truths from God’s Word.</a:t>
            </a:r>
          </a:p>
          <a:p>
            <a:pPr lvl="1"/>
            <a:r>
              <a:rPr lang="en-US" dirty="0" smtClean="0"/>
              <a:t>The </a:t>
            </a:r>
            <a:r>
              <a:rPr lang="en-US" dirty="0"/>
              <a:t>Christian faith is not a feeling, though it certainly involves our feelings, our affections.</a:t>
            </a:r>
          </a:p>
          <a:p>
            <a:pPr lvl="1"/>
            <a:r>
              <a:rPr lang="en-US" dirty="0" smtClean="0"/>
              <a:t>The </a:t>
            </a:r>
            <a:r>
              <a:rPr lang="en-US" dirty="0"/>
              <a:t>Christian faith is not a decision, though it includes all of our decisions, a steadfast commitment to Christ.</a:t>
            </a:r>
          </a:p>
          <a:p>
            <a:r>
              <a:rPr lang="en-US" dirty="0" smtClean="0"/>
              <a:t>The </a:t>
            </a:r>
            <a:r>
              <a:rPr lang="en-US" dirty="0"/>
              <a:t>Christian faith is a way, a path which we walk, step-by-step, all through life. </a:t>
            </a:r>
            <a:endParaRPr lang="en-US" dirty="0" smtClean="0"/>
          </a:p>
          <a:p>
            <a:r>
              <a:rPr lang="en-US" dirty="0"/>
              <a:t>And three particular truths about God are most helpful when it comes to addressing and overcoming sinful fear: </a:t>
            </a:r>
            <a:endParaRPr lang="en-US" dirty="0" smtClean="0"/>
          </a:p>
          <a:p>
            <a:pPr lvl="1"/>
            <a:r>
              <a:rPr lang="en-US" dirty="0" smtClean="0"/>
              <a:t>that </a:t>
            </a:r>
            <a:r>
              <a:rPr lang="en-US" dirty="0"/>
              <a:t>God is good, </a:t>
            </a:r>
            <a:r>
              <a:rPr lang="en-US" dirty="0" smtClean="0"/>
              <a:t>that </a:t>
            </a:r>
            <a:r>
              <a:rPr lang="en-US" dirty="0"/>
              <a:t>God is wise, and that God is powerful. </a:t>
            </a:r>
          </a:p>
          <a:p>
            <a:endParaRPr lang="en-US" dirty="0"/>
          </a:p>
        </p:txBody>
      </p:sp>
    </p:spTree>
    <p:extLst>
      <p:ext uri="{BB962C8B-B14F-4D97-AF65-F5344CB8AC3E}">
        <p14:creationId xmlns:p14="http://schemas.microsoft.com/office/powerpoint/2010/main" val="263888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580" y="399245"/>
            <a:ext cx="10728101" cy="3293209"/>
          </a:xfrm>
          <a:prstGeom prst="rect">
            <a:avLst/>
          </a:prstGeom>
          <a:noFill/>
        </p:spPr>
        <p:txBody>
          <a:bodyPr wrap="square" rtlCol="0">
            <a:spAutoFit/>
          </a:bodyPr>
          <a:lstStyle/>
          <a:p>
            <a:r>
              <a:rPr lang="en-US" sz="2400" dirty="0" smtClean="0"/>
              <a:t>Romans 8:31-30:</a:t>
            </a:r>
          </a:p>
          <a:p>
            <a:endParaRPr lang="en-US" sz="2400" dirty="0"/>
          </a:p>
          <a:p>
            <a:r>
              <a:rPr lang="en-US" sz="2400" dirty="0" smtClean="0"/>
              <a:t>GOD’S GOODNESS</a:t>
            </a:r>
          </a:p>
          <a:p>
            <a:r>
              <a:rPr lang="en-US" sz="2400" dirty="0" smtClean="0"/>
              <a:t> </a:t>
            </a:r>
          </a:p>
          <a:p>
            <a:r>
              <a:rPr lang="en-US" sz="2800" dirty="0"/>
              <a:t>	</a:t>
            </a:r>
            <a:r>
              <a:rPr lang="en-US" sz="2800" dirty="0" smtClean="0"/>
              <a:t>“31 </a:t>
            </a:r>
            <a:r>
              <a:rPr lang="en-US" sz="2800" i="1" dirty="0" smtClean="0"/>
              <a:t>What </a:t>
            </a:r>
            <a:r>
              <a:rPr lang="en-US" sz="2800" i="1" dirty="0"/>
              <a:t>then shall we say to these things? If God is for us, who can be against us? 32  He who did not spare his own Son but gave him up for us all, how will he not also with him graciously give us all things?”</a:t>
            </a:r>
            <a:r>
              <a:rPr lang="en-US" sz="2800" dirty="0"/>
              <a:t> </a:t>
            </a:r>
          </a:p>
        </p:txBody>
      </p:sp>
    </p:spTree>
    <p:extLst>
      <p:ext uri="{BB962C8B-B14F-4D97-AF65-F5344CB8AC3E}">
        <p14:creationId xmlns:p14="http://schemas.microsoft.com/office/powerpoint/2010/main" val="32860251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580" y="399245"/>
            <a:ext cx="10728101" cy="3293209"/>
          </a:xfrm>
          <a:prstGeom prst="rect">
            <a:avLst/>
          </a:prstGeom>
          <a:noFill/>
        </p:spPr>
        <p:txBody>
          <a:bodyPr wrap="square" rtlCol="0">
            <a:spAutoFit/>
          </a:bodyPr>
          <a:lstStyle/>
          <a:p>
            <a:r>
              <a:rPr lang="en-US" sz="2400" dirty="0" smtClean="0"/>
              <a:t>Romans 8:31-30:</a:t>
            </a:r>
          </a:p>
          <a:p>
            <a:endParaRPr lang="en-US" sz="2400" dirty="0"/>
          </a:p>
          <a:p>
            <a:r>
              <a:rPr lang="en-US" sz="2400" dirty="0" smtClean="0"/>
              <a:t>GOD’S WISDOM</a:t>
            </a:r>
          </a:p>
          <a:p>
            <a:r>
              <a:rPr lang="en-US" sz="2400" dirty="0" smtClean="0"/>
              <a:t> </a:t>
            </a:r>
          </a:p>
          <a:p>
            <a:r>
              <a:rPr lang="en-US" sz="2800" dirty="0"/>
              <a:t>	</a:t>
            </a:r>
            <a:r>
              <a:rPr lang="en-US" sz="2800" dirty="0" smtClean="0"/>
              <a:t>“</a:t>
            </a:r>
            <a:r>
              <a:rPr lang="en-US" sz="2800" i="1" dirty="0"/>
              <a:t>33  Who shall bring any charge against God’s elect? It is God who justifies. 34  Who is to condemn? Christ Jesus is the one who died—more than that, who was raised—who is at the right hand of God, who indeed is interceding for us.”</a:t>
            </a:r>
            <a:r>
              <a:rPr lang="en-US" sz="2800" dirty="0"/>
              <a:t> </a:t>
            </a:r>
            <a:r>
              <a:rPr lang="en-US" sz="2800" dirty="0" smtClean="0"/>
              <a:t> </a:t>
            </a:r>
            <a:endParaRPr lang="en-US" sz="2800" dirty="0"/>
          </a:p>
        </p:txBody>
      </p:sp>
    </p:spTree>
    <p:extLst>
      <p:ext uri="{BB962C8B-B14F-4D97-AF65-F5344CB8AC3E}">
        <p14:creationId xmlns:p14="http://schemas.microsoft.com/office/powerpoint/2010/main" val="15274935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580" y="399245"/>
            <a:ext cx="10728101" cy="6309420"/>
          </a:xfrm>
          <a:prstGeom prst="rect">
            <a:avLst/>
          </a:prstGeom>
          <a:noFill/>
        </p:spPr>
        <p:txBody>
          <a:bodyPr wrap="square" rtlCol="0">
            <a:spAutoFit/>
          </a:bodyPr>
          <a:lstStyle/>
          <a:p>
            <a:r>
              <a:rPr lang="en-US" sz="2400" dirty="0" smtClean="0"/>
              <a:t>Romans 8:31-30:</a:t>
            </a:r>
          </a:p>
          <a:p>
            <a:endParaRPr lang="en-US" sz="2400" dirty="0"/>
          </a:p>
          <a:p>
            <a:r>
              <a:rPr lang="en-US" sz="2400" dirty="0" smtClean="0"/>
              <a:t>GOD’S POWER</a:t>
            </a:r>
          </a:p>
          <a:p>
            <a:r>
              <a:rPr lang="en-US" sz="2400" dirty="0" smtClean="0"/>
              <a:t> </a:t>
            </a:r>
          </a:p>
          <a:p>
            <a:r>
              <a:rPr lang="en-US" sz="2800" dirty="0"/>
              <a:t>	</a:t>
            </a:r>
            <a:r>
              <a:rPr lang="en-US" sz="2800" dirty="0" smtClean="0"/>
              <a:t>“</a:t>
            </a:r>
            <a:r>
              <a:rPr lang="en-US" sz="2800" i="1" dirty="0"/>
              <a:t>35  Who shall separate us from the love of Christ? Shall tribulation, or distress, or persecution, or famine, or nakedness, or danger, or sword? 36  As it is written,  “For your sake we are being killed all the day long;  we are regarded as sheep to be slaughtered.” 37  No, in all these things we are more than conquerors through him who loved us. 38  For I am sure that neither death nor life, nor angels nor rulers, nor things present nor things to come, nor powers, 39  nor height nor depth, nor anything else in all creation, will be able to separate us from the love of God in Christ Jesus our Lord</a:t>
            </a:r>
            <a:r>
              <a:rPr lang="en-US" sz="2800" i="1" dirty="0" smtClean="0"/>
              <a:t>.”</a:t>
            </a:r>
            <a:endParaRPr lang="en-US" sz="2800" dirty="0"/>
          </a:p>
          <a:p>
            <a:endParaRPr lang="en-US" sz="2800" dirty="0"/>
          </a:p>
        </p:txBody>
      </p:sp>
    </p:spTree>
    <p:extLst>
      <p:ext uri="{BB962C8B-B14F-4D97-AF65-F5344CB8AC3E}">
        <p14:creationId xmlns:p14="http://schemas.microsoft.com/office/powerpoint/2010/main" val="12870509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580" y="399245"/>
            <a:ext cx="10728101" cy="6463308"/>
          </a:xfrm>
          <a:prstGeom prst="rect">
            <a:avLst/>
          </a:prstGeom>
          <a:noFill/>
        </p:spPr>
        <p:txBody>
          <a:bodyPr wrap="square" rtlCol="0">
            <a:spAutoFit/>
          </a:bodyPr>
          <a:lstStyle/>
          <a:p>
            <a:r>
              <a:rPr lang="en-US" sz="2400" dirty="0" smtClean="0"/>
              <a:t>2 Peter 1:3-11:</a:t>
            </a:r>
          </a:p>
          <a:p>
            <a:endParaRPr lang="en-US" sz="2400" dirty="0"/>
          </a:p>
          <a:p>
            <a:r>
              <a:rPr lang="en-US" sz="2000" i="1" dirty="0"/>
              <a:t>	3  His divine power has granted to us all things that pertain to life and godliness, through the knowledge of him who called us to his own glory and excellence, 4  by which he has granted to us his precious and very great promises, so that through them you may become partakers of the divine nature, having escaped from the corruption that is in the world because of sinful desire.</a:t>
            </a:r>
            <a:endParaRPr lang="en-US" sz="2000" dirty="0"/>
          </a:p>
          <a:p>
            <a:r>
              <a:rPr lang="en-US" sz="2000" i="1" dirty="0"/>
              <a:t>    	5  For this very reason, make every effort to supplement your faith with virtue, and virtue with knowledge, 6  and knowledge with self-control, and self-control with steadfastness, and steadfastness with godliness, 7  and godliness with brotherly affection, and brotherly affection with love. 8  For if these qualities are yours and are increasing, they keep you from being ineffective or unfruitful in the knowledge of our Lord Jesus Christ. 9  For whoever lacks these qualities is so nearsighted that he is blind, having forgotten that he was cleansed from his former sins. </a:t>
            </a:r>
            <a:endParaRPr lang="en-US" sz="2000" dirty="0"/>
          </a:p>
          <a:p>
            <a:r>
              <a:rPr lang="en-US" sz="2000" i="1" dirty="0"/>
              <a:t>	10  Therefore, brothers, be all the more diligent to make your calling and election sure, for if you practice these qualities you will never fall. 11  For in this way there will be richly provided for you an entrance into the eternal kingdom of our Lord and Savior Jesus Christ.</a:t>
            </a:r>
            <a:endParaRPr lang="en-US" sz="2000" dirty="0"/>
          </a:p>
          <a:p>
            <a:endParaRPr lang="en-US" dirty="0"/>
          </a:p>
          <a:p>
            <a:endParaRPr lang="en-US" sz="2800" dirty="0"/>
          </a:p>
        </p:txBody>
      </p:sp>
    </p:spTree>
    <p:extLst>
      <p:ext uri="{BB962C8B-B14F-4D97-AF65-F5344CB8AC3E}">
        <p14:creationId xmlns:p14="http://schemas.microsoft.com/office/powerpoint/2010/main" val="82431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580" y="399245"/>
            <a:ext cx="10728101" cy="5847755"/>
          </a:xfrm>
          <a:prstGeom prst="rect">
            <a:avLst/>
          </a:prstGeom>
          <a:noFill/>
        </p:spPr>
        <p:txBody>
          <a:bodyPr wrap="square" rtlCol="0">
            <a:spAutoFit/>
          </a:bodyPr>
          <a:lstStyle/>
          <a:p>
            <a:r>
              <a:rPr lang="en-US" sz="4400" dirty="0" smtClean="0"/>
              <a:t>	Sanctification</a:t>
            </a:r>
            <a:r>
              <a:rPr lang="en-US" sz="4400" dirty="0"/>
              <a:t>, growing in the qualities of godliness, leads to assurance. </a:t>
            </a:r>
            <a:endParaRPr lang="en-US" sz="4400" dirty="0" smtClean="0"/>
          </a:p>
          <a:p>
            <a:r>
              <a:rPr lang="en-US" sz="4400" dirty="0" smtClean="0"/>
              <a:t>	It </a:t>
            </a:r>
            <a:r>
              <a:rPr lang="en-US" sz="4400" dirty="0"/>
              <a:t>leads to assurance of our calling and election by God to salvation, assurance of God’s love. </a:t>
            </a:r>
            <a:endParaRPr lang="en-US" sz="4400" dirty="0" smtClean="0"/>
          </a:p>
          <a:p>
            <a:r>
              <a:rPr lang="en-US" sz="4400" dirty="0"/>
              <a:t>	</a:t>
            </a:r>
            <a:r>
              <a:rPr lang="en-US" sz="4400" dirty="0" smtClean="0"/>
              <a:t>And “perfect </a:t>
            </a:r>
            <a:r>
              <a:rPr lang="en-US" sz="4400" dirty="0"/>
              <a:t>love casts out all fear</a:t>
            </a:r>
            <a:r>
              <a:rPr lang="en-US" sz="4400" dirty="0" smtClean="0"/>
              <a:t>.”</a:t>
            </a:r>
            <a:endParaRPr lang="en-US" sz="4400" dirty="0"/>
          </a:p>
          <a:p>
            <a:endParaRPr lang="en-US" sz="2000" dirty="0"/>
          </a:p>
          <a:p>
            <a:endParaRPr lang="en-US" dirty="0"/>
          </a:p>
          <a:p>
            <a:endParaRPr lang="en-US" sz="2800" dirty="0"/>
          </a:p>
        </p:txBody>
      </p:sp>
    </p:spTree>
    <p:extLst>
      <p:ext uri="{BB962C8B-B14F-4D97-AF65-F5344CB8AC3E}">
        <p14:creationId xmlns:p14="http://schemas.microsoft.com/office/powerpoint/2010/main" val="181188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580" y="399245"/>
            <a:ext cx="10728101" cy="1477328"/>
          </a:xfrm>
          <a:prstGeom prst="rect">
            <a:avLst/>
          </a:prstGeom>
          <a:noFill/>
        </p:spPr>
        <p:txBody>
          <a:bodyPr wrap="square" rtlCol="0">
            <a:spAutoFit/>
          </a:bodyPr>
          <a:lstStyle/>
          <a:p>
            <a:r>
              <a:rPr lang="en-US" sz="4400" dirty="0" smtClean="0"/>
              <a:t>	Q&amp;A</a:t>
            </a:r>
            <a:endParaRPr lang="en-US" sz="2000" dirty="0"/>
          </a:p>
          <a:p>
            <a:endParaRPr lang="en-US" dirty="0"/>
          </a:p>
          <a:p>
            <a:endParaRPr lang="en-US" sz="2800" dirty="0"/>
          </a:p>
        </p:txBody>
      </p:sp>
    </p:spTree>
    <p:extLst>
      <p:ext uri="{BB962C8B-B14F-4D97-AF65-F5344CB8AC3E}">
        <p14:creationId xmlns:p14="http://schemas.microsoft.com/office/powerpoint/2010/main" val="34089798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580" y="399245"/>
            <a:ext cx="10728101" cy="6155531"/>
          </a:xfrm>
          <a:prstGeom prst="rect">
            <a:avLst/>
          </a:prstGeom>
          <a:noFill/>
        </p:spPr>
        <p:txBody>
          <a:bodyPr wrap="square" rtlCol="0">
            <a:spAutoFit/>
          </a:bodyPr>
          <a:lstStyle/>
          <a:p>
            <a:r>
              <a:rPr lang="en-US" sz="3200" dirty="0"/>
              <a:t>July 10   “Attachment Disorder: Explanation? Excuse? </a:t>
            </a:r>
            <a:r>
              <a:rPr lang="en-US" sz="3200" dirty="0" smtClean="0"/>
              <a:t>				How </a:t>
            </a:r>
            <a:r>
              <a:rPr lang="en-US" sz="3200" dirty="0"/>
              <a:t>a ‘Diagnosis’ May Help or Hinder </a:t>
            </a:r>
            <a:r>
              <a:rPr lang="en-US" sz="3200" dirty="0" smtClean="0"/>
              <a:t>							Sanctification</a:t>
            </a:r>
            <a:r>
              <a:rPr lang="en-US" sz="3200" dirty="0"/>
              <a:t>”         </a:t>
            </a:r>
          </a:p>
          <a:p>
            <a:endParaRPr lang="en-US" sz="3200" dirty="0" smtClean="0"/>
          </a:p>
          <a:p>
            <a:r>
              <a:rPr lang="en-US" sz="3200" dirty="0" smtClean="0"/>
              <a:t>August </a:t>
            </a:r>
            <a:r>
              <a:rPr lang="en-US" sz="3200" dirty="0"/>
              <a:t>14   “Rules for Radical Christians: Fighting </a:t>
            </a:r>
            <a:r>
              <a:rPr lang="en-US" sz="3200" dirty="0" smtClean="0"/>
              <a:t>								(</a:t>
            </a:r>
            <a:r>
              <a:rPr lang="en-US" sz="3200" dirty="0"/>
              <a:t>Cultural) Fire with the Love of Christ”  </a:t>
            </a:r>
          </a:p>
          <a:p>
            <a:endParaRPr lang="en-US" sz="3200" dirty="0" smtClean="0"/>
          </a:p>
          <a:p>
            <a:r>
              <a:rPr lang="en-US" sz="3200" dirty="0" smtClean="0"/>
              <a:t>August </a:t>
            </a:r>
            <a:r>
              <a:rPr lang="en-US" sz="3200" dirty="0"/>
              <a:t>28   “Biblical Economics”—What the Bible Says </a:t>
            </a:r>
            <a:r>
              <a:rPr lang="en-US" sz="3200" dirty="0" smtClean="0"/>
              <a:t>					about </a:t>
            </a:r>
            <a:r>
              <a:rPr lang="en-US" sz="3200" dirty="0"/>
              <a:t>Stewardship </a:t>
            </a:r>
          </a:p>
          <a:p>
            <a:endParaRPr lang="en-US" sz="3200" dirty="0" smtClean="0"/>
          </a:p>
          <a:p>
            <a:pPr algn="ctr"/>
            <a:r>
              <a:rPr lang="en-US" sz="2800" b="1" i="1" dirty="0" smtClean="0"/>
              <a:t>All seminars are Tuesday nights at 7:00 p.m.</a:t>
            </a:r>
            <a:endParaRPr lang="en-US" sz="2800" b="1" i="1" dirty="0"/>
          </a:p>
          <a:p>
            <a:endParaRPr lang="en-US" dirty="0"/>
          </a:p>
          <a:p>
            <a:endParaRPr lang="en-US" sz="2800" dirty="0"/>
          </a:p>
        </p:txBody>
      </p:sp>
    </p:spTree>
    <p:extLst>
      <p:ext uri="{BB962C8B-B14F-4D97-AF65-F5344CB8AC3E}">
        <p14:creationId xmlns:p14="http://schemas.microsoft.com/office/powerpoint/2010/main" val="260434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smtClean="0"/>
              <a:t>I. WHAT THIS IS </a:t>
            </a:r>
            <a:r>
              <a:rPr lang="en-US" sz="2400" b="1" i="1" dirty="0" smtClean="0"/>
              <a:t>NOT</a:t>
            </a:r>
            <a:r>
              <a:rPr lang="en-US" sz="2400" dirty="0" smtClean="0"/>
              <a:t> ABOUT.</a:t>
            </a:r>
            <a:endParaRPr lang="en-US" sz="2400" dirty="0"/>
          </a:p>
        </p:txBody>
      </p:sp>
      <p:sp>
        <p:nvSpPr>
          <p:cNvPr id="3" name="Content Placeholder 2"/>
          <p:cNvSpPr>
            <a:spLocks noGrp="1"/>
          </p:cNvSpPr>
          <p:nvPr>
            <p:ph idx="1"/>
          </p:nvPr>
        </p:nvSpPr>
        <p:spPr>
          <a:xfrm>
            <a:off x="685800" y="1171978"/>
            <a:ext cx="10820400" cy="5046708"/>
          </a:xfrm>
        </p:spPr>
        <p:txBody>
          <a:bodyPr>
            <a:normAutofit/>
          </a:bodyPr>
          <a:lstStyle/>
          <a:p>
            <a:r>
              <a:rPr lang="en-US" dirty="0" smtClean="0"/>
              <a:t>Fear is a good gift of God</a:t>
            </a:r>
          </a:p>
          <a:p>
            <a:r>
              <a:rPr lang="en-US" dirty="0" smtClean="0"/>
              <a:t>This is not about healthy fear/respect of serious dangers</a:t>
            </a:r>
          </a:p>
          <a:p>
            <a:pPr lvl="1"/>
            <a:r>
              <a:rPr lang="en-US" dirty="0" smtClean="0"/>
              <a:t>The Sixth Commandment: “You shall not kill.” </a:t>
            </a:r>
          </a:p>
          <a:p>
            <a:pPr lvl="1"/>
            <a:r>
              <a:rPr lang="en-US" dirty="0" smtClean="0"/>
              <a:t>WSC #69L “</a:t>
            </a:r>
            <a:r>
              <a:rPr lang="en-US" dirty="0"/>
              <a:t>The Sixth Commandment </a:t>
            </a:r>
            <a:r>
              <a:rPr lang="en-US" dirty="0" err="1"/>
              <a:t>forbiddeth</a:t>
            </a:r>
            <a:r>
              <a:rPr lang="en-US" dirty="0"/>
              <a:t> the taking away of our own life, or the life of our neighbor unjustly, </a:t>
            </a:r>
            <a:r>
              <a:rPr lang="en-US" u="sng" dirty="0"/>
              <a:t>or whatsoever </a:t>
            </a:r>
            <a:r>
              <a:rPr lang="en-US" u="sng" dirty="0" err="1"/>
              <a:t>tendeth</a:t>
            </a:r>
            <a:r>
              <a:rPr lang="en-US" u="sng" dirty="0"/>
              <a:t> thereunto</a:t>
            </a:r>
            <a:r>
              <a:rPr lang="en-US" dirty="0" smtClean="0"/>
              <a:t>.”</a:t>
            </a:r>
          </a:p>
          <a:p>
            <a:r>
              <a:rPr lang="en-US" dirty="0" smtClean="0"/>
              <a:t>This is not about escape </a:t>
            </a:r>
            <a:r>
              <a:rPr lang="en-US" dirty="0"/>
              <a:t>from full emotional participation in life</a:t>
            </a:r>
            <a:r>
              <a:rPr lang="en-US" dirty="0" smtClean="0"/>
              <a:t>. </a:t>
            </a:r>
          </a:p>
          <a:p>
            <a:pPr lvl="1"/>
            <a:r>
              <a:rPr lang="en-US" dirty="0" smtClean="0"/>
              <a:t>Not Stoicism: “imperturbability”</a:t>
            </a:r>
            <a:endParaRPr lang="en-US" dirty="0"/>
          </a:p>
        </p:txBody>
      </p:sp>
    </p:spTree>
    <p:extLst>
      <p:ext uri="{BB962C8B-B14F-4D97-AF65-F5344CB8AC3E}">
        <p14:creationId xmlns:p14="http://schemas.microsoft.com/office/powerpoint/2010/main" val="356621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8186" y="450761"/>
            <a:ext cx="10728101" cy="5170646"/>
          </a:xfrm>
          <a:prstGeom prst="rect">
            <a:avLst/>
          </a:prstGeom>
          <a:noFill/>
        </p:spPr>
        <p:txBody>
          <a:bodyPr wrap="square" rtlCol="0">
            <a:spAutoFit/>
          </a:bodyPr>
          <a:lstStyle/>
          <a:p>
            <a:r>
              <a:rPr lang="en-US" sz="2200" dirty="0"/>
              <a:t>Romans </a:t>
            </a:r>
            <a:r>
              <a:rPr lang="en-US" sz="2200" dirty="0" smtClean="0"/>
              <a:t>12:15: </a:t>
            </a:r>
            <a:r>
              <a:rPr lang="en-US" sz="2200" dirty="0"/>
              <a:t>“</a:t>
            </a:r>
            <a:r>
              <a:rPr lang="en-US" sz="2200" i="1" dirty="0"/>
              <a:t>Rejoice with those who rejoice, weep with those who weep</a:t>
            </a:r>
            <a:r>
              <a:rPr lang="en-US" sz="2200" i="1" dirty="0" smtClean="0"/>
              <a:t>.”</a:t>
            </a:r>
          </a:p>
          <a:p>
            <a:endParaRPr lang="en-US" sz="2200" i="1" dirty="0"/>
          </a:p>
          <a:p>
            <a:r>
              <a:rPr lang="en-US" sz="2200" dirty="0"/>
              <a:t>2 Corinthians </a:t>
            </a:r>
            <a:r>
              <a:rPr lang="en-US" sz="2200" dirty="0" smtClean="0"/>
              <a:t>11:28-29: “</a:t>
            </a:r>
            <a:r>
              <a:rPr lang="en-US" sz="2200" i="1" dirty="0" smtClean="0"/>
              <a:t>And</a:t>
            </a:r>
            <a:r>
              <a:rPr lang="en-US" sz="2200" i="1" dirty="0"/>
              <a:t>, apart from other things, there is the daily pressure on me of my anxiety for all the churches. </a:t>
            </a:r>
            <a:r>
              <a:rPr lang="en-US" sz="2200" i="1" dirty="0" smtClean="0"/>
              <a:t>Who </a:t>
            </a:r>
            <a:r>
              <a:rPr lang="en-US" sz="2200" i="1" dirty="0"/>
              <a:t>is weak, and I am not weak? Who is made to fall, and I am not indignant?”</a:t>
            </a:r>
            <a:endParaRPr lang="en-US" sz="2200" dirty="0"/>
          </a:p>
          <a:p>
            <a:endParaRPr lang="en-US" sz="2200" dirty="0" smtClean="0"/>
          </a:p>
          <a:p>
            <a:r>
              <a:rPr lang="en-US" sz="2200" dirty="0" smtClean="0"/>
              <a:t>I Thessalonians 3:6-10: “</a:t>
            </a:r>
            <a:r>
              <a:rPr lang="en-US" sz="2200" i="1" dirty="0" smtClean="0"/>
              <a:t>But now that Timothy has come to us from you, and has brought us the good news of your faith and love and reported that you always remember us kindly and long to see us, as we long to see you—for this reason, brothers, in all our distress and affliction we have been comforted about you through your faith. For now we live, if you are standing fast in the Lord. For what thanksgiving can we return to God for you, for all the joy that we feel for your sake before our God, as we pray most earnestly night and day that we may see you face to face and supply what is lacking in your faith?” </a:t>
            </a:r>
            <a:endParaRPr lang="en-US" sz="2200" dirty="0"/>
          </a:p>
        </p:txBody>
      </p:sp>
    </p:spTree>
    <p:extLst>
      <p:ext uri="{BB962C8B-B14F-4D97-AF65-F5344CB8AC3E}">
        <p14:creationId xmlns:p14="http://schemas.microsoft.com/office/powerpoint/2010/main" val="102551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smtClean="0"/>
              <a:t>Ii. WHAT THIS </a:t>
            </a:r>
            <a:r>
              <a:rPr lang="en-US" sz="2400" b="1" i="1" dirty="0" smtClean="0"/>
              <a:t>IS</a:t>
            </a:r>
            <a:r>
              <a:rPr lang="en-US" sz="2400" dirty="0" smtClean="0"/>
              <a:t> ABOUT.</a:t>
            </a:r>
            <a:endParaRPr lang="en-US" sz="2400" dirty="0"/>
          </a:p>
        </p:txBody>
      </p:sp>
      <p:sp>
        <p:nvSpPr>
          <p:cNvPr id="3" name="Content Placeholder 2"/>
          <p:cNvSpPr>
            <a:spLocks noGrp="1"/>
          </p:cNvSpPr>
          <p:nvPr>
            <p:ph idx="1"/>
          </p:nvPr>
        </p:nvSpPr>
        <p:spPr>
          <a:xfrm>
            <a:off x="685800" y="1171978"/>
            <a:ext cx="10820400" cy="5046708"/>
          </a:xfrm>
        </p:spPr>
        <p:txBody>
          <a:bodyPr>
            <a:normAutofit lnSpcReduction="10000"/>
          </a:bodyPr>
          <a:lstStyle/>
          <a:p>
            <a:r>
              <a:rPr lang="en-US" dirty="0" smtClean="0"/>
              <a:t>God’s Word commands us to “fear not,” “do not fear,” “do not be afraid,” or “be not afraid” over 100 times.</a:t>
            </a:r>
          </a:p>
          <a:p>
            <a:r>
              <a:rPr lang="en-US" dirty="0"/>
              <a:t>God is graciously condemning the kind of fear that would cause us to disobey </a:t>
            </a:r>
            <a:r>
              <a:rPr lang="en-US" dirty="0" smtClean="0"/>
              <a:t>him:</a:t>
            </a:r>
          </a:p>
          <a:p>
            <a:pPr lvl="1"/>
            <a:r>
              <a:rPr lang="en-US" dirty="0" smtClean="0"/>
              <a:t>1</a:t>
            </a:r>
            <a:r>
              <a:rPr lang="en-US" dirty="0"/>
              <a:t>) not trusting his person or promise so that we do not act upon it, </a:t>
            </a:r>
            <a:endParaRPr lang="en-US" dirty="0" smtClean="0"/>
          </a:p>
          <a:p>
            <a:pPr lvl="1"/>
            <a:r>
              <a:rPr lang="en-US" dirty="0" smtClean="0"/>
              <a:t>2</a:t>
            </a:r>
            <a:r>
              <a:rPr lang="en-US" dirty="0"/>
              <a:t>) or deliberately disobeying his commands out of the fear of threat or </a:t>
            </a:r>
            <a:r>
              <a:rPr lang="en-US" dirty="0" smtClean="0"/>
              <a:t>loss </a:t>
            </a:r>
            <a:endParaRPr lang="en-US" dirty="0"/>
          </a:p>
          <a:p>
            <a:r>
              <a:rPr lang="en-US" dirty="0" smtClean="0"/>
              <a:t> Examples:</a:t>
            </a:r>
          </a:p>
          <a:p>
            <a:pPr lvl="1"/>
            <a:r>
              <a:rPr lang="en-US" dirty="0" smtClean="0"/>
              <a:t>Sunday sports tournaments for children</a:t>
            </a:r>
          </a:p>
          <a:p>
            <a:pPr lvl="1"/>
            <a:r>
              <a:rPr lang="en-US" dirty="0" smtClean="0"/>
              <a:t>Peer pressure to compromise: children, youth, and adults</a:t>
            </a:r>
          </a:p>
          <a:p>
            <a:pPr lvl="1"/>
            <a:r>
              <a:rPr lang="en-US" dirty="0" smtClean="0"/>
              <a:t>Pressure to lower standards for the sake of future happiness, (e.g. marriage)</a:t>
            </a:r>
          </a:p>
          <a:p>
            <a:r>
              <a:rPr lang="en-US" dirty="0"/>
              <a:t>N</a:t>
            </a:r>
            <a:r>
              <a:rPr lang="en-US" dirty="0" smtClean="0"/>
              <a:t>ot </a:t>
            </a:r>
            <a:r>
              <a:rPr lang="en-US" dirty="0"/>
              <a:t>that which makes a man </a:t>
            </a:r>
            <a:r>
              <a:rPr lang="en-US" b="1" i="1" dirty="0"/>
              <a:t>tremble</a:t>
            </a:r>
            <a:r>
              <a:rPr lang="en-US" dirty="0"/>
              <a:t> on the </a:t>
            </a:r>
            <a:r>
              <a:rPr lang="en-US" dirty="0" smtClean="0"/>
              <a:t>battlefield</a:t>
            </a:r>
          </a:p>
          <a:p>
            <a:pPr lvl="1"/>
            <a:r>
              <a:rPr lang="en-US" dirty="0" smtClean="0"/>
              <a:t>That which would </a:t>
            </a:r>
            <a:r>
              <a:rPr lang="en-US" dirty="0"/>
              <a:t>make a man </a:t>
            </a:r>
            <a:r>
              <a:rPr lang="en-US" b="1" i="1" dirty="0" smtClean="0"/>
              <a:t>desert his post</a:t>
            </a:r>
            <a:r>
              <a:rPr lang="en-US" dirty="0" smtClean="0"/>
              <a:t> </a:t>
            </a:r>
            <a:r>
              <a:rPr lang="en-US" dirty="0"/>
              <a:t>on the </a:t>
            </a:r>
            <a:r>
              <a:rPr lang="en-US" dirty="0" smtClean="0"/>
              <a:t>battlefield</a:t>
            </a:r>
          </a:p>
          <a:p>
            <a:r>
              <a:rPr lang="en-US" dirty="0" smtClean="0"/>
              <a:t>Think </a:t>
            </a:r>
            <a:r>
              <a:rPr lang="en-US" dirty="0"/>
              <a:t>you are immune from this kind of fear? </a:t>
            </a:r>
            <a:r>
              <a:rPr lang="en-US" dirty="0" smtClean="0"/>
              <a:t>One word….</a:t>
            </a:r>
          </a:p>
          <a:p>
            <a:pPr marL="0" indent="0">
              <a:buNone/>
            </a:pPr>
            <a:r>
              <a:rPr lang="en-US" dirty="0"/>
              <a:t> </a:t>
            </a:r>
            <a:r>
              <a:rPr lang="en-US" dirty="0" smtClean="0"/>
              <a:t>                                                                                                          EVANGELISM!!!</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80088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err="1" smtClean="0"/>
              <a:t>IiI</a:t>
            </a:r>
            <a:r>
              <a:rPr lang="en-US" sz="2400" dirty="0" smtClean="0"/>
              <a:t>. WHY WE FEAR.</a:t>
            </a:r>
            <a:endParaRPr lang="en-US" sz="2400" dirty="0"/>
          </a:p>
        </p:txBody>
      </p:sp>
      <p:sp>
        <p:nvSpPr>
          <p:cNvPr id="3" name="Content Placeholder 2"/>
          <p:cNvSpPr>
            <a:spLocks noGrp="1"/>
          </p:cNvSpPr>
          <p:nvPr>
            <p:ph idx="1"/>
          </p:nvPr>
        </p:nvSpPr>
        <p:spPr>
          <a:xfrm>
            <a:off x="773119" y="1171977"/>
            <a:ext cx="10820400" cy="5046708"/>
          </a:xfrm>
        </p:spPr>
        <p:txBody>
          <a:bodyPr>
            <a:normAutofit/>
          </a:bodyPr>
          <a:lstStyle/>
          <a:p>
            <a:pPr marL="0" indent="0">
              <a:buNone/>
            </a:pPr>
            <a:r>
              <a:rPr lang="en-US" dirty="0" smtClean="0"/>
              <a:t>unsettledness         		 	uncertainty</a:t>
            </a:r>
            <a:r>
              <a:rPr lang="en-US" dirty="0"/>
              <a:t>	</a:t>
            </a:r>
            <a:r>
              <a:rPr lang="en-US" dirty="0" smtClean="0"/>
              <a:t>			uneasiness</a:t>
            </a:r>
            <a:endParaRPr lang="en-US" dirty="0"/>
          </a:p>
          <a:p>
            <a:pPr marL="0" indent="0">
              <a:buNone/>
            </a:pPr>
            <a:r>
              <a:rPr lang="en-US" dirty="0"/>
              <a:t>	</a:t>
            </a:r>
            <a:r>
              <a:rPr lang="en-US" dirty="0" smtClean="0"/>
              <a:t>	</a:t>
            </a:r>
            <a:r>
              <a:rPr lang="en-US" dirty="0"/>
              <a:t>	anxiety		</a:t>
            </a:r>
            <a:r>
              <a:rPr lang="en-US" dirty="0" smtClean="0"/>
              <a:t>		  angst</a:t>
            </a:r>
          </a:p>
          <a:p>
            <a:endParaRPr lang="en-US" dirty="0"/>
          </a:p>
          <a:p>
            <a:pPr lvl="1"/>
            <a:endParaRPr lang="en-US" dirty="0"/>
          </a:p>
          <a:p>
            <a:pPr marL="0" indent="0">
              <a:buNone/>
            </a:pPr>
            <a:endParaRPr lang="en-US" dirty="0" smtClean="0"/>
          </a:p>
          <a:p>
            <a:pPr lvl="1"/>
            <a:endParaRPr lang="en-US" dirty="0"/>
          </a:p>
        </p:txBody>
      </p:sp>
    </p:spTree>
    <p:extLst>
      <p:ext uri="{BB962C8B-B14F-4D97-AF65-F5344CB8AC3E}">
        <p14:creationId xmlns:p14="http://schemas.microsoft.com/office/powerpoint/2010/main" val="279006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699979"/>
            <a:ext cx="8610600" cy="471998"/>
          </a:xfrm>
        </p:spPr>
        <p:txBody>
          <a:bodyPr>
            <a:normAutofit/>
          </a:bodyPr>
          <a:lstStyle/>
          <a:p>
            <a:pPr algn="l"/>
            <a:r>
              <a:rPr lang="en-US" sz="2400" dirty="0" err="1" smtClean="0"/>
              <a:t>IiI</a:t>
            </a:r>
            <a:r>
              <a:rPr lang="en-US" sz="2400" dirty="0" smtClean="0"/>
              <a:t>. WHY WE FEAR.</a:t>
            </a:r>
            <a:endParaRPr lang="en-US" sz="2400" dirty="0"/>
          </a:p>
        </p:txBody>
      </p:sp>
      <p:sp>
        <p:nvSpPr>
          <p:cNvPr id="3" name="Content Placeholder 2"/>
          <p:cNvSpPr>
            <a:spLocks noGrp="1"/>
          </p:cNvSpPr>
          <p:nvPr>
            <p:ph idx="1"/>
          </p:nvPr>
        </p:nvSpPr>
        <p:spPr>
          <a:xfrm>
            <a:off x="773119" y="1171977"/>
            <a:ext cx="10820400" cy="5046708"/>
          </a:xfrm>
        </p:spPr>
        <p:txBody>
          <a:bodyPr>
            <a:normAutofit/>
          </a:bodyPr>
          <a:lstStyle/>
          <a:p>
            <a:pPr marL="0" indent="0">
              <a:buNone/>
            </a:pPr>
            <a:r>
              <a:rPr lang="en-US" dirty="0" smtClean="0"/>
              <a:t>unsettledness         		 	uncertainty</a:t>
            </a:r>
            <a:r>
              <a:rPr lang="en-US" dirty="0"/>
              <a:t>	</a:t>
            </a:r>
            <a:r>
              <a:rPr lang="en-US" dirty="0" smtClean="0"/>
              <a:t>			uneasiness</a:t>
            </a:r>
            <a:endParaRPr lang="en-US" dirty="0"/>
          </a:p>
          <a:p>
            <a:pPr marL="0" indent="0">
              <a:buNone/>
            </a:pPr>
            <a:r>
              <a:rPr lang="en-US" dirty="0"/>
              <a:t>	</a:t>
            </a:r>
            <a:r>
              <a:rPr lang="en-US" dirty="0" smtClean="0"/>
              <a:t>	</a:t>
            </a:r>
            <a:r>
              <a:rPr lang="en-US" dirty="0"/>
              <a:t>	anxiety		</a:t>
            </a:r>
            <a:r>
              <a:rPr lang="en-US" dirty="0" smtClean="0"/>
              <a:t>		  angst</a:t>
            </a:r>
          </a:p>
          <a:p>
            <a:endParaRPr lang="en-US" dirty="0"/>
          </a:p>
          <a:p>
            <a:endParaRPr lang="en-US" dirty="0"/>
          </a:p>
          <a:p>
            <a:pPr marL="0" indent="0">
              <a:buNone/>
            </a:pPr>
            <a:endParaRPr lang="en-US" dirty="0" smtClean="0"/>
          </a:p>
          <a:p>
            <a:pPr marL="0" indent="0" algn="ctr">
              <a:buNone/>
            </a:pPr>
            <a:r>
              <a:rPr lang="en-US" sz="2000" dirty="0" smtClean="0"/>
              <a:t>terror</a:t>
            </a:r>
            <a:r>
              <a:rPr lang="en-US" sz="2000" dirty="0"/>
              <a:t>, panic, dread, horror, anguish, alarm, </a:t>
            </a:r>
            <a:r>
              <a:rPr lang="en-US" sz="2000" dirty="0" smtClean="0"/>
              <a:t>dismay</a:t>
            </a:r>
            <a:r>
              <a:rPr lang="en-US" sz="2000" dirty="0"/>
              <a:t>, woe, shame, self-loathing, despair</a:t>
            </a:r>
          </a:p>
          <a:p>
            <a:pPr marL="0" indent="0" algn="ctr">
              <a:buNone/>
            </a:pPr>
            <a:r>
              <a:rPr lang="en-US" sz="3600" b="1" dirty="0" smtClean="0"/>
              <a:t>The </a:t>
            </a:r>
            <a:r>
              <a:rPr lang="en-US" sz="3600" b="1" dirty="0"/>
              <a:t>justly-deserved, inescapable, unending, </a:t>
            </a:r>
            <a:endParaRPr lang="en-US" sz="3600" b="1" dirty="0" smtClean="0"/>
          </a:p>
          <a:p>
            <a:pPr marL="0" indent="0" algn="ctr">
              <a:buNone/>
            </a:pPr>
            <a:r>
              <a:rPr lang="en-US" sz="3600" b="1" dirty="0" smtClean="0"/>
              <a:t>unendurable </a:t>
            </a:r>
            <a:r>
              <a:rPr lang="en-US" sz="3600" b="1" dirty="0"/>
              <a:t>wrath of a holy, almighty,</a:t>
            </a:r>
            <a:endParaRPr lang="en-US" sz="3600" dirty="0"/>
          </a:p>
          <a:p>
            <a:pPr marL="0" indent="0" algn="ctr">
              <a:buNone/>
            </a:pPr>
            <a:r>
              <a:rPr lang="en-US" sz="3600" b="1" dirty="0" smtClean="0"/>
              <a:t>and </a:t>
            </a:r>
            <a:r>
              <a:rPr lang="en-US" sz="3600" b="1" dirty="0"/>
              <a:t>all-seeing God</a:t>
            </a:r>
            <a:r>
              <a:rPr lang="en-US" sz="3600" b="1" dirty="0" smtClean="0"/>
              <a:t>!</a:t>
            </a:r>
            <a:r>
              <a:rPr lang="en-US" sz="3600" dirty="0"/>
              <a:t> </a:t>
            </a:r>
          </a:p>
          <a:p>
            <a:pPr lvl="1"/>
            <a:endParaRPr lang="en-US" dirty="0" smtClean="0"/>
          </a:p>
          <a:p>
            <a:pPr lvl="1"/>
            <a:endParaRPr lang="en-US" dirty="0"/>
          </a:p>
        </p:txBody>
      </p:sp>
      <p:sp>
        <p:nvSpPr>
          <p:cNvPr id="4" name="Up Arrow 3"/>
          <p:cNvSpPr/>
          <p:nvPr/>
        </p:nvSpPr>
        <p:spPr>
          <a:xfrm>
            <a:off x="1519707" y="1970468"/>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a:off x="8387065" y="1983154"/>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a:off x="3762069" y="1996033"/>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10377559" y="1970468"/>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5853684" y="1970468"/>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60438" y="3103808"/>
            <a:ext cx="10645762" cy="193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407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8186" y="450761"/>
            <a:ext cx="10728101" cy="3539430"/>
          </a:xfrm>
          <a:prstGeom prst="rect">
            <a:avLst/>
          </a:prstGeom>
          <a:noFill/>
        </p:spPr>
        <p:txBody>
          <a:bodyPr wrap="square" rtlCol="0">
            <a:spAutoFit/>
          </a:bodyPr>
          <a:lstStyle/>
          <a:p>
            <a:r>
              <a:rPr lang="en-US" sz="2800" dirty="0"/>
              <a:t>Romans 1:18-20: </a:t>
            </a:r>
            <a:r>
              <a:rPr lang="en-US" sz="2800" dirty="0" smtClean="0"/>
              <a:t>“</a:t>
            </a:r>
            <a:r>
              <a:rPr lang="en-US" sz="2800" i="1" dirty="0" smtClean="0"/>
              <a:t>For </a:t>
            </a:r>
            <a:r>
              <a:rPr lang="en-US" sz="2800" i="1" dirty="0"/>
              <a:t>the wrath of God is revealed from heaven against all ungodliness and unrighteousness of men, who by their unrighteousness suppress the truth. </a:t>
            </a:r>
            <a:r>
              <a:rPr lang="en-US" sz="2800" i="1" dirty="0" smtClean="0"/>
              <a:t>For </a:t>
            </a:r>
            <a:r>
              <a:rPr lang="en-US" sz="2800" i="1" dirty="0"/>
              <a:t>what can be known about God is plain to them, because God has shown it to them. </a:t>
            </a:r>
            <a:r>
              <a:rPr lang="en-US" sz="2800" i="1" dirty="0" smtClean="0"/>
              <a:t>For </a:t>
            </a:r>
            <a:r>
              <a:rPr lang="en-US" sz="2800" i="1" dirty="0"/>
              <a:t>his invisible attributes, namely, his eternal power and divine nature, have been clearly perceived, ever since the creation of the world, in the things that have been made. So they are without excuse.”</a:t>
            </a:r>
            <a:endParaRPr lang="en-US" sz="2800" dirty="0"/>
          </a:p>
        </p:txBody>
      </p:sp>
    </p:spTree>
    <p:extLst>
      <p:ext uri="{BB962C8B-B14F-4D97-AF65-F5344CB8AC3E}">
        <p14:creationId xmlns:p14="http://schemas.microsoft.com/office/powerpoint/2010/main" val="2101453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677</TotalTime>
  <Words>1572</Words>
  <Application>Microsoft Office PowerPoint</Application>
  <PresentationFormat>Widescreen</PresentationFormat>
  <Paragraphs>224</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Century Gothic</vt:lpstr>
      <vt:lpstr>Vapor Trail</vt:lpstr>
      <vt:lpstr>Fear God  or Fear Everything:</vt:lpstr>
      <vt:lpstr>PowerPoint Presentation</vt:lpstr>
      <vt:lpstr>Introduction: The widespread Impact of Fear</vt:lpstr>
      <vt:lpstr>I. WHAT THIS IS NOT ABOUT.</vt:lpstr>
      <vt:lpstr>PowerPoint Presentation</vt:lpstr>
      <vt:lpstr>Ii. WHAT THIS IS ABOUT.</vt:lpstr>
      <vt:lpstr>IiI. WHY WE FEAR.</vt:lpstr>
      <vt:lpstr>IiI. WHY WE FEAR.</vt:lpstr>
      <vt:lpstr>PowerPoint Presentation</vt:lpstr>
      <vt:lpstr>IiI. WHY WE FEAR.</vt:lpstr>
      <vt:lpstr>Iii. Why we fear.</vt:lpstr>
      <vt:lpstr>PowerPoint Presentation</vt:lpstr>
      <vt:lpstr>Iii. Why we fear.</vt:lpstr>
      <vt:lpstr>Iii. Why we fear.</vt:lpstr>
      <vt:lpstr>PowerPoint Presentation</vt:lpstr>
      <vt:lpstr>IV. THE ANSWER TO FEAR.</vt:lpstr>
      <vt:lpstr>PowerPoint Presentation</vt:lpstr>
      <vt:lpstr>IiI. WHY WE FEAR.</vt:lpstr>
      <vt:lpstr>IiI. WHY WE FEAR.</vt:lpstr>
      <vt:lpstr>IV. THE ANSWER TO FEAR.</vt:lpstr>
      <vt:lpstr>v. The fear of the lord.</vt:lpstr>
      <vt:lpstr>PowerPoint Presentation</vt:lpstr>
      <vt:lpstr>v. The fear of the lord.</vt:lpstr>
      <vt:lpstr>PowerPoint Presentation</vt:lpstr>
      <vt:lpstr>vi. Why Christians still fear.</vt:lpstr>
      <vt:lpstr>IV. WHY CHRISTIANS STILL FEAR.</vt:lpstr>
      <vt:lpstr>vi. Why Christians still fear.</vt:lpstr>
      <vt:lpstr>PowerPoint Presentation</vt:lpstr>
      <vt:lpstr>vi. Why Christians still fear.</vt:lpstr>
      <vt:lpstr>vii. God is worthy of our trust.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Fear God  or Fear Everything:</dc:title>
  <dc:creator>Brian Janssen</dc:creator>
  <cp:lastModifiedBy>Brian Janssen</cp:lastModifiedBy>
  <cp:revision>5</cp:revision>
  <dcterms:created xsi:type="dcterms:W3CDTF">2018-06-26T15:08:51Z</dcterms:created>
  <dcterms:modified xsi:type="dcterms:W3CDTF">2018-06-27T02:26:14Z</dcterms:modified>
</cp:coreProperties>
</file>