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sldIdLst>
    <p:sldId id="256" r:id="rId2"/>
    <p:sldId id="257" r:id="rId3"/>
    <p:sldId id="258" r:id="rId4"/>
    <p:sldId id="259" r:id="rId5"/>
    <p:sldId id="296" r:id="rId6"/>
    <p:sldId id="297" r:id="rId7"/>
    <p:sldId id="295" r:id="rId8"/>
    <p:sldId id="260" r:id="rId9"/>
    <p:sldId id="261" r:id="rId10"/>
    <p:sldId id="262" r:id="rId11"/>
    <p:sldId id="263" r:id="rId12"/>
    <p:sldId id="264" r:id="rId13"/>
    <p:sldId id="298" r:id="rId14"/>
    <p:sldId id="299" r:id="rId15"/>
    <p:sldId id="265" r:id="rId16"/>
    <p:sldId id="266" r:id="rId17"/>
    <p:sldId id="267" r:id="rId18"/>
    <p:sldId id="268" r:id="rId19"/>
    <p:sldId id="269" r:id="rId20"/>
    <p:sldId id="270" r:id="rId21"/>
    <p:sldId id="271" r:id="rId22"/>
    <p:sldId id="272" r:id="rId23"/>
    <p:sldId id="281" r:id="rId24"/>
    <p:sldId id="282" r:id="rId25"/>
    <p:sldId id="283" r:id="rId26"/>
    <p:sldId id="284" r:id="rId27"/>
    <p:sldId id="288" r:id="rId28"/>
    <p:sldId id="285" r:id="rId29"/>
    <p:sldId id="286" r:id="rId30"/>
    <p:sldId id="287" r:id="rId31"/>
    <p:sldId id="300" r:id="rId32"/>
    <p:sldId id="301" r:id="rId33"/>
    <p:sldId id="302" r:id="rId34"/>
    <p:sldId id="303" r:id="rId35"/>
    <p:sldId id="310" r:id="rId36"/>
    <p:sldId id="304" r:id="rId37"/>
    <p:sldId id="305" r:id="rId38"/>
    <p:sldId id="306" r:id="rId39"/>
    <p:sldId id="291" r:id="rId40"/>
    <p:sldId id="292" r:id="rId41"/>
    <p:sldId id="307" r:id="rId42"/>
    <p:sldId id="308" r:id="rId43"/>
    <p:sldId id="293" r:id="rId44"/>
    <p:sldId id="294" r:id="rId45"/>
    <p:sldId id="309"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60"/>
  </p:normalViewPr>
  <p:slideViewPr>
    <p:cSldViewPr>
      <p:cViewPr>
        <p:scale>
          <a:sx n="66" d="100"/>
          <a:sy n="66" d="100"/>
        </p:scale>
        <p:origin x="-97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p>
        </p:txBody>
      </p:sp>
      <p:sp>
        <p:nvSpPr>
          <p:cNvPr id="16" name="Slide Number Placeholder 15"/>
          <p:cNvSpPr>
            <a:spLocks noGrp="1"/>
          </p:cNvSpPr>
          <p:nvPr>
            <p:ph type="sldNum" sz="quarter" idx="11"/>
          </p:nvPr>
        </p:nvSpPr>
        <p:spPr/>
        <p:txBody>
          <a:bodyPr/>
          <a:lstStyle/>
          <a:p>
            <a:fld id="{497D8CD6-BE0A-4304-8749-AC4000875B10}"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2E1F86-3A08-464F-A6A7-ADBFA15E26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9142E-D850-4D9F-8842-22C9544F60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p>
        </p:txBody>
      </p:sp>
      <p:sp>
        <p:nvSpPr>
          <p:cNvPr id="15" name="Slide Number Placeholder 14"/>
          <p:cNvSpPr>
            <a:spLocks noGrp="1"/>
          </p:cNvSpPr>
          <p:nvPr>
            <p:ph type="sldNum" sz="quarter" idx="15"/>
          </p:nvPr>
        </p:nvSpPr>
        <p:spPr/>
        <p:txBody>
          <a:bodyPr/>
          <a:lstStyle>
            <a:lvl1pPr algn="ctr">
              <a:defRPr/>
            </a:lvl1pPr>
          </a:lstStyle>
          <a:p>
            <a:fld id="{2E9EFA3A-8E10-43B2-9DC0-8F6AE25F41F1}"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9AD9C2-8425-4F75-9781-79363CB0CFC4}"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2BDFA-5178-4A68-A1C2-B25AC18CC60D}"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428099E-AB39-4926-B3D8-210916DC1289}"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8D13BE-5DAF-469E-B2FD-4B05772725F3}"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9DC552-A239-4035-A67F-7EB3E5E3AC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p>
        </p:txBody>
      </p:sp>
      <p:sp>
        <p:nvSpPr>
          <p:cNvPr id="9" name="Slide Number Placeholder 8"/>
          <p:cNvSpPr>
            <a:spLocks noGrp="1"/>
          </p:cNvSpPr>
          <p:nvPr>
            <p:ph type="sldNum" sz="quarter" idx="15"/>
          </p:nvPr>
        </p:nvSpPr>
        <p:spPr/>
        <p:txBody>
          <a:bodyPr/>
          <a:lstStyle/>
          <a:p>
            <a:fld id="{61AE66B9-6F04-41B9-A77F-F76FDD40BD1A}"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46D95BE3-7E0C-40DE-94D7-177F8B35E9F5}"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2DFC2C07-C3B0-4538-BBFB-C4BED0F3E61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Making Your Calling and Election Sure”</a:t>
            </a:r>
          </a:p>
          <a:p>
            <a:pPr algn="r"/>
            <a:r>
              <a:rPr lang="en-US" dirty="0" smtClean="0"/>
              <a:t>2 Peter 1:10</a:t>
            </a:r>
            <a:endParaRPr lang="en-US" dirty="0"/>
          </a:p>
        </p:txBody>
      </p:sp>
      <p:sp>
        <p:nvSpPr>
          <p:cNvPr id="2" name="Title 1"/>
          <p:cNvSpPr>
            <a:spLocks noGrp="1"/>
          </p:cNvSpPr>
          <p:nvPr>
            <p:ph type="ctrTitle"/>
          </p:nvPr>
        </p:nvSpPr>
        <p:spPr/>
        <p:txBody>
          <a:bodyPr/>
          <a:lstStyle/>
          <a:p>
            <a:r>
              <a:rPr lang="en-US" sz="6000" dirty="0" smtClean="0"/>
              <a:t>God May NOT Love You!</a:t>
            </a:r>
            <a:endParaRPr lang="en-US" sz="6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LIMITS ON GOD’S POWER</a:t>
            </a:r>
          </a:p>
          <a:p>
            <a:pPr marL="571500" indent="-571500">
              <a:buNone/>
            </a:pPr>
            <a:r>
              <a:rPr lang="en-US" dirty="0" smtClean="0"/>
              <a:t>  	2. </a:t>
            </a:r>
            <a:r>
              <a:rPr lang="en-US" b="1" dirty="0" smtClean="0"/>
              <a:t>God’s self-limiting of his power</a:t>
            </a:r>
          </a:p>
          <a:p>
            <a:pPr marL="571500" indent="-571500">
              <a:buNone/>
            </a:pPr>
            <a:r>
              <a:rPr lang="en-US" b="1" dirty="0" smtClean="0"/>
              <a:t>		</a:t>
            </a:r>
            <a:r>
              <a:rPr lang="en-US" dirty="0" smtClean="0"/>
              <a:t>God will not interfere with human free-will. Bad things happen because God allows us to suffer the consequences of our bad choices. </a:t>
            </a:r>
            <a:endParaRPr lang="en-US" i="1" dirty="0" smtClean="0"/>
          </a:p>
          <a:p>
            <a:pPr marL="571500" indent="-571500">
              <a:buNone/>
            </a:pPr>
            <a:r>
              <a:rPr lang="en-US" b="1" i="1" dirty="0" smtClean="0"/>
              <a:t>	</a:t>
            </a:r>
            <a:r>
              <a:rPr lang="en-US" dirty="0" smtClean="0"/>
              <a:t>	</a:t>
            </a:r>
            <a:r>
              <a:rPr lang="en-US" b="1" i="1" dirty="0" smtClean="0"/>
              <a:t>How are natural disasters the result of foolish choices?</a:t>
            </a:r>
          </a:p>
          <a:p>
            <a:pPr marL="571500" indent="-571500">
              <a:buNone/>
            </a:pPr>
            <a:r>
              <a:rPr lang="en-US" b="1" i="1" dirty="0" smtClean="0"/>
              <a:t>		This leaves us with not only grief but also guilt!		</a:t>
            </a:r>
          </a:p>
          <a:p>
            <a:pPr marL="571500" indent="-571500">
              <a:buNone/>
            </a:pPr>
            <a:endParaRPr lang="en-US" dirty="0" smtClean="0"/>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AutoNum type="romanUcPeriod"/>
            </a:pPr>
            <a:r>
              <a:rPr lang="en-US" dirty="0" smtClean="0"/>
              <a:t>THE CLASSIC PHILOSOPHICAL QUESTION OF THE THEODICY</a:t>
            </a:r>
          </a:p>
          <a:p>
            <a:pPr marL="571500" indent="-571500">
              <a:buNone/>
            </a:pPr>
            <a:endParaRPr lang="en-US" dirty="0" smtClean="0"/>
          </a:p>
          <a:p>
            <a:pPr marL="571500" indent="-571500">
              <a:buNone/>
            </a:pPr>
            <a:r>
              <a:rPr lang="en-US" dirty="0" smtClean="0"/>
              <a:t>  	</a:t>
            </a:r>
            <a:r>
              <a:rPr lang="en-US" b="1" i="1" dirty="0" smtClean="0"/>
              <a:t>God is all-loving </a:t>
            </a:r>
            <a:r>
              <a:rPr lang="en-US" dirty="0" smtClean="0"/>
              <a:t>(very few deny this one)</a:t>
            </a:r>
            <a:endParaRPr lang="en-US" b="1" i="1" dirty="0" smtClean="0"/>
          </a:p>
          <a:p>
            <a:pPr marL="571500" indent="-571500">
              <a:buNone/>
            </a:pPr>
            <a:r>
              <a:rPr lang="en-US" dirty="0" smtClean="0"/>
              <a:t>	</a:t>
            </a:r>
            <a:r>
              <a:rPr lang="en-US" b="1" i="1" dirty="0" smtClean="0"/>
              <a:t>God is all-powerful </a:t>
            </a:r>
          </a:p>
          <a:p>
            <a:pPr marL="571500" indent="-571500">
              <a:buNone/>
            </a:pPr>
            <a:r>
              <a:rPr lang="en-US" b="1" i="1" dirty="0" smtClean="0"/>
              <a:t>		</a:t>
            </a:r>
            <a:r>
              <a:rPr lang="en-US" dirty="0" smtClean="0"/>
              <a:t>(two kinds of limits on God’s power)</a:t>
            </a:r>
          </a:p>
          <a:p>
            <a:pPr marL="571500" indent="-571500">
              <a:buNone/>
            </a:pPr>
            <a:r>
              <a:rPr lang="en-US" b="1" i="1" dirty="0" smtClean="0"/>
              <a:t>	Evil exists </a:t>
            </a:r>
            <a:r>
              <a:rPr lang="en-US" dirty="0" smtClean="0"/>
              <a:t>(Denial that bad things happen)</a:t>
            </a:r>
          </a:p>
          <a:p>
            <a:pPr marL="571500" indent="-571500">
              <a:buNone/>
            </a:pPr>
            <a:endParaRPr lang="en-US" dirty="0" smtClean="0"/>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DENIAL THAT EVIL EXISTS</a:t>
            </a:r>
          </a:p>
          <a:p>
            <a:pPr marL="571500" indent="-571500">
              <a:buNone/>
            </a:pPr>
            <a:endParaRPr lang="en-US" dirty="0" smtClean="0"/>
          </a:p>
          <a:p>
            <a:pPr marL="571500" indent="-571500">
              <a:buNone/>
            </a:pPr>
            <a:r>
              <a:rPr lang="en-US" dirty="0" smtClean="0"/>
              <a:t>  	1. </a:t>
            </a:r>
            <a:r>
              <a:rPr lang="en-US" b="1" dirty="0" smtClean="0"/>
              <a:t>Idealism-the physical world and bad things are not real, but only an illusion.</a:t>
            </a:r>
          </a:p>
          <a:p>
            <a:pPr marL="571500" indent="-571500">
              <a:buNone/>
            </a:pPr>
            <a:endParaRPr lang="en-US" b="1" dirty="0" smtClean="0"/>
          </a:p>
          <a:p>
            <a:pPr marL="571500" indent="-571500">
              <a:buNone/>
            </a:pPr>
            <a:r>
              <a:rPr lang="en-US" b="1" dirty="0" smtClean="0"/>
              <a:t>	2.  Universalism-God saves everyone in the end. So ultimately bad things do not really happen.</a:t>
            </a:r>
          </a:p>
          <a:p>
            <a:pPr marL="571500" indent="-571500">
              <a:buNone/>
            </a:pPr>
            <a:endParaRPr lang="en-US" b="1" dirty="0" smtClean="0"/>
          </a:p>
          <a:p>
            <a:pPr marL="571500" indent="-571500">
              <a:buNone/>
            </a:pPr>
            <a:endParaRPr lang="en-US" b="1" i="1" dirty="0" smtClean="0"/>
          </a:p>
          <a:p>
            <a:pPr marL="571500" indent="-571500">
              <a:buNone/>
            </a:pPr>
            <a:endParaRPr lang="en-US" dirty="0" smtClean="0"/>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62200" y="5105400"/>
            <a:ext cx="4267200" cy="1077218"/>
          </a:xfrm>
          <a:prstGeom prst="rect">
            <a:avLst/>
          </a:prstGeom>
          <a:noFill/>
        </p:spPr>
        <p:txBody>
          <a:bodyPr wrap="square" rtlCol="0">
            <a:spAutoFit/>
          </a:bodyPr>
          <a:lstStyle/>
          <a:p>
            <a:pPr algn="ctr"/>
            <a:r>
              <a:rPr lang="en-US" sz="3200" dirty="0" smtClean="0"/>
              <a:t>Rob Bell</a:t>
            </a:r>
          </a:p>
          <a:p>
            <a:pPr algn="ctr"/>
            <a:endParaRPr lang="en-US" sz="3200" dirty="0"/>
          </a:p>
        </p:txBody>
      </p:sp>
      <p:sp>
        <p:nvSpPr>
          <p:cNvPr id="46082" name="AutoShape 2" descr="data:image/jpeg;base64,/9j/4AAQSkZJRgABAQAAAQABAAD/2wCEAAkGBxQSEBUUERQUFBUVFBUUFxcUFBcUFBUUGBQWGBQWFxUYHCggGBwlHBUUITEhJSkrLi4uFx8zODMsNygtLisBCgoKDg0OGhAQGiwkHyQsLCwsLCwsLCwsLCwsLCwsLCwsLCwsLCwsLCwsLCwsLCwsLCwsLCwsLCwsLCwsLCwsLP/AABEIARMAtwMBIgACEQEDEQH/xAAcAAABBQEBAQAAAAAAAAAAAAAAAQMEBQYCBwj/xAA9EAABAwIEAwYEBAQFBQEAAAABAAIRAyEEEjFBBVFxBhMiYYGRMqGx8AdCwdEUI+HxUmJygqIWc4OSshX/xAAZAQADAQEBAAAAAAAAAAAAAAAAAQIEAwX/xAAjEQACAgICAgIDAQAAAAAAAAAAAQIRAzESIQRBEyIyQlFh/9oADAMBAAIRAxEAPwDyFCEq6ECISoQAiVCEACRKhACISwiEAIhKkQAiEqEAcoSoQI5QlQgDlCVIgBEi6SIARCEIAfSoQgYiEqEAIlQhAAhCEACEJCUAKkSByVAAkXbWE6DRKaZGoI6hKwobSLopEwESLpIgBCkSpECEQlSIAQpEpQgB9KkSoGCEIQAIQhAAkJSkqPUegBwvTT3riUrGyQLmSBa59krHR1QBc4NGpMDqrPCcPe6ZabHmBOs3PT5q64TwoUmgu+MwbbCf0VuKQJ1k7bj9Y3v0WWfkeommGD+kPh9BlIENEkkGHRYxEW/RTa5FQEPptOm8n1KfwzBJygXFyb9bqbhsKHGIjeYLR7m5OqyuTbs1LGqowON4UGkhji7yIgjlJ0JVc+i4agj0XpmO7OMPiE5tb3tOqo34OWuzQCDEG4JDpaCDF5J32C0R8h+zPPx0YuELSY7grSHFpDXtaHED4XEiYbP2JWcK1QmpaM04OOzkpF0kVkCJEqRAhEIQgB9CEqBiJUiVACISpHIAZqvTBXVQrkJDBabspwsH+a8gCPDJvcxMeeiz2Hp5nBvMge5hb7gGANSGgkAkDKdmDQADS15/zRzWbyJ8Y0aMEOUiWzD5oDRYmJjYbwVOo8NDSAGkanSTOy2PDeD02hoImDM7z92V+3htIRlAG9rRzWBWz0nBR2YDB0pPwknfP4v+Okq14XwrO/IBl3lxiDOmq1FTBsBJEbKJ3bWEkHXW+/lyTqh8U10UeM4eWSAS7aT0gWWVxuBynM4XnP0IIgjzj6Lf1KocSTuqjjuCFRvhgWI05osmUOjEvotaHhviBlx5h9hYTc2tuOd7YzitIBwI/ML8swJ05Wy+srZYoOB1MzIcDA1+f9FnuOAVAXMbdpLnFsmQcoLj5XbfzWrBKpGHMrRQJEpSLcYxEi6SFAjkoQUIAfSoQgYIQlQAiRy6SOQBDekXVQLlSUP4FpNRgGpcAPIk6r1nsYGmo4gQ5mYO338MH/SAvI6D8rmnkQfYr1PsXiP5xA/PPyA08oWPy/Rs8R9notEclPa0woWDda6kVMaGi6yRPSkztzCU2/CTqop4sAJVRxHtTSbZ9QN8pVE6LTE0Muip+IVCGEaTZVf/AFxRBgeJP1cfRxVP+W/LEE3G30RTIckzH4vFNzOaYgfO5+V1V8SY00y5gLfCdoDucDzn2btF28diQ7Filh3MquILZAzMJALrHc21FlZ4ThVUU3nG1G06MfEAHuNiA1jBqTI1IGi7pcasxtc20jFlIpXEcMKdRzWnM0QWuIglpAIJGxgqKt6dqzDJU6YiRdLlMQhSIKECJASpAlQMEIQgAQUqEARKibT1YJpSUPYTDuqVGMbGZ7msEkAS4wJJ0F16HgJwOLp/xpFMU2RIJeHOLSG5Mol09JXmy9CpcPfxLDUnU63jpiWh18tWkBLHbwc8g8iFm8havRq8f3Wy04zxSuX5WCo2dMwAdG3hEx6kHmOVEyrjXZnBtWWm5ILwfLKLj3XoHAuLB7RTrUXMrRD3FpNIHZwqDWYsLHoncVSYJL61d8bMY6nTH/keA0f+0+Syppejc437M7wjimKqYaqw4Go+pTAJd3jabDmEj44dMbAFY7h3CsTiZq5g0TDs1TIBzbl1917T2awhFB2ezqhLrkuLQbMBc65IaG3O8rD1ezr6eIcGimfFJbVZmpudPxMNspPsVUZ1pCljbq3Zm8P2YY3NmxTXk6Nbdszu4n9E1xjsS5xospFrqr/E82DadLQPe4HQkHLucro0Xq/C8A/Ke8AaAIAp06bfq9yquLYloJpjDnu5kulrsx0zOJJcTYCTsE1lldieCLVUZrhnZWlg6bnjM6oWFoc60g2dDR8OltT5qo4hgi+tSpPc5tMwWkX1JEg7wbLWYrHB7DsAIvsOSi8PoU6lKiXk5mGo6i3NALsxd47TlkbEJcndslQjdI874yCKga4Q5rGtcP8ANc/QhQFK4nie9rVKhM56jnehcY+UKKvRgqikeZklyk2IkKEhVEHJQkcUIESkqRKgYIQhAAlSJUANVgo0Ka4KJUCTGjlb78LuKhj3UCDLn9407fBlcD7M9isCpnC+IOw9UVGAEibHQg7TsdCDsQFyyw5RaO2KfCaZ9AswNOoc2aow6/y3lnXRSRg6bIytL3zAc8l7uuZ5JCi8HqipTZUabVGNePUA/qrZjMpnf6LzD2U+jKcQ7cNompS7p7HtMAPsDG4OhWPb25xVZ7qTKYdmBsJJsPv2Wx7Y8ZwJacPiD3jnahgBc3zk6FZ7gvEcLhn5cLQrPe42cYdUPo34WrrGq0RJSb2auhXeaLSZBLW5gdQYuFUV3F06+ae//SfWc7LSeySNco6kgH9E/jqjWCBqdY5+a5oqT6KN+CzMcDaZULtLVrYXBNNKoG03nucmWSDBJdmPMT7Kzx+NFMRMKL2ic1/D6QcAQ6qXDpldf6LtDasyZH06PL0imYzB5TLLt+YPKN1XVakWOvnr7L0U7PMaOiU0+qmX1ZTcpNhR06pKVNoSsouEqEKyAQhCABKkSoAFHrtT+ZNVHpMZHQgpWAkwLnkLlIo9b/C7jgfhe5cfHRMDzYSS0+lx6LePeKgg/WJXgnCsHUovDxU7tw2AzWOoN4W24b2yLXND2l0kCWX9/wC68/Nj+zcT0cGfpKRsMfwtrRbC067Qcwa1rGOafLNY9QVEAxTmFtHDU8M1wguc4Zo/0ssd9SrnAdo6L2ZmvaeY0vyINwVF4l2qosF3CSuSNvP2N4XA/wALQuZNyXHVziZJI+9F59xntEG1HZDPTZPdqO2r6zSyjIGhd5eSxR811x4/bMebL3SJ38RUxNVrSYzGOg3+S0va6vDaFNvwtY6P+IH0Ky3B3DvRM3tZWHHsTnxETZjWs6fmNv8AdHourX2Rnb+r/wBIgpB4c07jXkdiOir8HhO+zMrfEyIcNS07Tuu2F4xEDQ31I6rqiHU3ucY1568tl0ujjRGr9nKg+AtcOR8J/b5qsxGDqM+Njh5kW99FrqPERaRE+g91KZVBkJqYuJg2sQtriOHU3asHpY+4QuinEjiygQkSroQCVIkc5ACkpt9RNVKiazJDo7dUXJK7oUC8w31OwnRXeHoCkcjxDwdHNh884Om3v1USlRajZH4fwmfFVBA2aNT5nkrmk3KAGMAAtqBb0lNufDvv6+yep17wfRcHJs6pJEOqCbmOg/XmnqkGn5wI8jsVzUb4iPbom23SGSXs76mKtM+PRwFpcPiH7KvY7Nrfqk4Ni+6xL6bj4ahlvk/bpNx7Kw4jhY8YG9/PzUfi6O0XyVlc9RqpTzzJUd4uuqIkJTr5Dm5X5ei6pVCCXPi/ikGdTKjYhw0Mc4mJ8lMw1HNH3CpnJj1NmatmGmWx0ufv5oxVQOcQDof7fJHEPC18bN/UBNYWn4PM3UgP0XeGNufmu6dO9rcot/RcMpholx9Era4mAflKQyT37hY36iDaNxY6+SVQXVryY+mv2EJiIKVIlWozgSmapTrkxVKQxgldU2FxAGpK4KUOj1t6FIZOpVXO/k08uXUuIkk/4v2VzhMOGN5k6ncqr4U2Bm5mP2+at6bvqs833R2jobY6X76O06j9k7iBPyITDDFR1iYa35lx/ZOuIidhf03UlHIJIGbX9E41sILgR/Q/somK4qxjbHMdABpPmUJWBX8Yo+OfY/f3dXXBuI99SLX/ABgQfMbFZnv3ObLjJLjrygW6K14I3PVY1hh5Ag7F5/IfI6eoVTj9Qxy+w5WEEhR6gJ0ElXnF+GObDspE2I5HkqDiWMNLK1hgjxO3nkD5a/JTB3ovJ9SKcE95s0gDciCfRXfDqJaJcI2HNc8N41TfAqQx3n8B6Hb1VpUuPD8rqpNnJUVHFGfy3/6eu4XOHtSafIfJO40EscDu1w0PKyqcPiSabW8rfNHoPY/UqElKwRokY1dOQAzW8bg3nJPQWCRc4d1y7mYHQW/dKm21oQqVIhaTgBUasVJUXEFIaGpSA/O37JsuXMqbKL/AEd0AbW9ZnVSqL9fu+6g4U+BvS/qnqT4dHP6rO9nVEjCyXPPN0ezQui7I6+h+qbw9iQNSSfSykuaCIKQyLxDE92Lfm32Co8VTEStEwj4Xf3Caq4BsEAATodh6Kk6E1ZQYdvh8UxMwDBPSx+wpGGnMH03OblIdJiQWwRceisRhCDBE9PvRQcfTLG7ZTIEfNVyvomqNJ2o7cjEQKbCAACZNnVI8TunIfYxVWoXOJNybpC1cqowUdCnNydsUCdF0yo5psS0+RIUjhzJd0Fuv3KsS3yQ5UCRWs4jUH5yepld8MPiI8pUr+ADydj5Lqnw7I6ZO9v6pckOmPSmsQ+BK7hRMY+BBcJnTfXy0UpDY7h22+Q9ELnvS1thJ0A5nU/JCKbC6CUFyZfWhRqlclaLONEqpXhQ6tSVwSkUtjoEIQkM0HDaDnhjKbS5zg0BrRLiSNgLnVT+J8Ir4dwFek6k4iQHRDgORBI/adlN/DirlrtfF20akHk4EAEf7SVoe1NbvqLg45soztvo4a38xIWSc6nRux4OWNzsjdkOx9HGYerWfVcyoCWU8sZQQ0Ol9pIJdoCLLO42i+k9zHiHNMOBGnQ8vNXPYbjfcPdTfZlSNfyuGmnMW9AtnjuEYfGCHy14ECo3Xya7Zw6+kKXNxlTLjhU8dx37PKq1WNWu8iPEOnMJg8RgxlLRzd+w/daLtB2Wr4Se8bnpflrMBLDyDv8DtLH0JWfiRDl1TTMrTT7On1g4akjlOUesXKg41mYMECBmtOUe67dhnNuz2QXSBIMyRFp+apEsjsottmAOp94iTuE3icM0/Ba/nGikVDLtIOscvuE1Uq9dd+myq2KgwdOGkEb/JSWA+f1C6whzCeqdLvdS2NIdw8t2+cfJD69tPcgfISmy8mwXWUNGZ2ykYxVYdDqdhYAfUqDWaMwaIgXKmvqQ0udqfuFVMeS4nc2HqVcSWOVHk2brrPIfceyVBrNYIbDnbnb05pVffonohEpELprVRIgCCE80gK+7F9nhjcQW1CW0qbc9QtjNGgaJ3J35Aok1FWxxi5OkZtC0XbTgdLC4gNwz3VKTxLc0F4IMOaYF9o6qdjvw5xlHDCu4U9ATTD/5rQYiQRG9wDZTzjSdlvDO2q0P/AIfYWrUrMbSpvcMri5zRIaCHXcfy3gXWwxWAId3dZpE2cDYwbHVXPYbgTuHUi0VhVc6HPytjKQILGmfEBJ1jfmtFXx1HEQyoA/XyLSPmFhySTlaPUwRcIU/Z47huy1apiqlCnlHdjM59Q5KYY4+B0wZm9hOh5LU8PweKwwiplr0h+eg7M9v+phAJHmAStRx3s6atAjC1fG2C0EhpIGjCdIuY5Erz7EcXxOGqBlSm+m8G4IJOVokkC+awJkE7ptuXREFHG7TZ6lwXEPe2PC9uhFnQNw4bdCvNfxR7PCi9tbD0wxtQ5XtFqbXQSCB+UGI5W81oOHfiAO67x5A2HM/d1M4jxyljcOadTR4t5ciDzlKNxHl45NHj/wDDv3LR0kpjENygZiDfzHp5qy4nQfRqGm43Bi3LmPRVeJEARNzyvqtKdnntURM/iP8AZJXuNALje6GO8RJ85n+iKzyfK7eXNWSWFCiQyxAAsZB5TzSjDuN2lh95SYZ5yDzT/eCOR3Cgo4ptLR4pmfym3zTFcuc/KLgAHxHzPIeSK9YzH3zTbXDPMk+G/wA00JjHEnO3jXzUOk06AXdYdOacquzuJ2GvRSuG0tXc7DyCu6RNWzqnhQwczuhP16wZrc8kKO2PpFK9kJAVKqMlRnNWhnJCLcfh7iTSoYp7dSaLf/uD5arDKTg8dUpZu7cWhwAcNiAZEhcskeUaOuKfCSZ7h2cwGHcxtevSa+pSqSyq6fCcs6aWkG+5Ck0+InEYkmmfDSI8W2d0wANDADj6Dms0eN93wygWPBLqfi/7hu71BJHouuz2MbSwea/ic9xdzdvflAaOoKwuLo9RZFfRdYypVoOqVGtaaQcLAjPJuRl/NGvquqOIp4hmdrwyps5t58nDdYd2PcaHfBzi5rn1HAk3DqndsA2ECm4+qr8bxIznaHUXkNORwI7wH8/I9RqqWNsUsqRvW9pzhXluJ8J2cAXNcObT+iy2I7f124hz6D8rXOADXgEQbGM3wg7xCoeLdp6mIpinUAiZ87aRyVIHkkmTt7RzXaGFezNkzvSLTi/ERWfnDG03G7hTs0ui7sosCTeyn9mMUS/I5xgeJvUbeon1WaLlKw1fKQ4bEFdJQXGkclN3bPQuOcN/iGNfTEuAE8yOvQ/ILA8QIHhtmBuIII6r0PgPG2AtdMB23LmFpeMdnsPj6YsGu2e2xFhYHlYW0WWOTg6Z3li5q4nhT6BaGQLvE2t+ctAvvLUraIi17g3mdRvotD2j7IV8M/xgvpASHtnLEzDgfg87weapq9fwmwOmnWfRalJPRkcXF9jtLFBrQHEgD25rp1Rrrtc0nrB9kyy8ACTGiHUJ2bHpI9EugCtLZcCWkNgQdZhR3vJAJ1Oa2+s3T4Ap3ifIf1UXGYsPAABF9beqpCbGK7zorXCDwDoFTNbJA0ExKuS4U2i88kT/AIKIPaB4j99EKG4l5uCUiVDOk26nK7SPdC0HEjPpwm13UqSm1LKHGVSND6beyu8P2lqjDihbKJA1mCSSPO5KoF0zURzUuKeyoza0XmF4mGUqjHZiXxl/wwJsfcrWcO7RYWrhGUcUyTSYGtJEm27TqD0WROHLxLmQd3BwAJ6XUjFcGyOdTAqB7Wh5lzS3LkBmIBNw7TkuMlFmiGSURri2FpA58O4lp/K8y5s+e/1VUaicq0i0TqDuEyGrpHpbOc3b1QZl016Wu1utMuI3mLXsuaZlUTZZ4PGQRe/3ovRuxnFjBaXaAH53K8uparQ8ExxY4Ec4PQrPmhaNWCdHstLiFFzcryDO0Xvssrx7sBh6wc6gMrnSZE6xbwaHnsm8PihNz59Vd8O4kW+ayJuL6NLipLs8ix3A62Hf42EXIaT8JvrPXZV1V8EkDr4puvoKrSp4lsVGg+k+4NisX2h/DWxdhMu5gyRp5X+q7wzJ/kZZ+O1o8nrVCmHkEK+4t2axFCS6k8gauaMzfcKiebxEeW8/otUWnozSTWzmjGYTcSJCtX1w34mGNrifqq/BZc4LrAXvz2+/JWpqs5tg6zqD6pT2EURRWB2d7D90JarKX+U9NfqEqOhdkdMV3J9RapuuzOaG0IQpGCn8O8JBDC95+FoEx59VAW7/AA1wHe1C90ZWRaPzaiT0hRklxjZeOPKSRo+zPZUuYKuJbBsQydOWbz8k92h4Yyo4POcZGuaHMMOFjHz/AF5rVVKu3oqTi1UAGIIvK83nJys9N44qNHir3Opuc0zygj9Cm8znK746yXkwqtpuF6UZWrPNcadHFWg5kAwC4ZtdQdJ9j7pglScdVzOnoB0AgKIqRD6Y9SqqxwmKgqqa2dFJpsIH3HulJIuEmj0bgWJbVYJIBFtVdU6ZFwfvyXl3DeJGm5bLhvG80SeW6x5MbTNuPKns1uFxJaZ1WhwGPnUrHUMaDyNlJpYm8g3+9lwaNCZvAabx4mtd1AKr+Jdl8NXBloBIjwqgw/Ey3e/XVWdDjPNIKTMvxP8AD+iHbi8gwPoqDjPY2pTbnpxWAuYEPHQXn0K9Rdjmv1MpadVjTsqWSS9kvFBrR8/4gtFnNuOYJj5WSr0/t1wMPHf0GZjIz022m/xtA3k3HrzkWqORNGGeJxdHjxKiv1UhxsoxWxmVCIQhSMFuvwzx4YatPcw4fRYVS+GY00age3bXpuueWHKLR0xz4yTPZqvEAZgql4rjhBg6/VUlDi95OhuqrH4wkzNuv0WOGPs2Ty9EfiziTP2VUEqRias7yoritsVSMjfYlYppdPK5VnN7BT+GvIBHP69dlAUig6PZKWgRZPpZh4o6gy5NguYdbc/3UMYiP8P+0Ql/ixyPvb+iimWpF9geMEG5JFloMJxgO3jkvPf4iNLBPUcZCiWKzrHNR6czF3EHopNPHAfEfQLzqjxUjc/qp1Liy4PEzusyN+zG8jb9F0eIxusGOLxouxxzmp+Jl/MjcM40QZnZKsQeKZtCkS+IPlMlU0UcpEL02eWgQhCkYIQhAF5wozSveHQOkBcVna9EIXD9maP1RWuXDkIXY5MbQhCZAJ1x8KEJDQg0TaEJiBCEIA7aU+xxGiEJMuI+T9+i4zIQoLOmOSIQhl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6084" name="AutoShape 4" descr="data:image/jpeg;base64,/9j/4AAQSkZJRgABAQAAAQABAAD/2wCEAAkGBxQSEBUUERQUFBUVFBUUFxcUFBcUFBUUGBQWGBQWFxUYHCggGBwlHBUUITEhJSkrLi4uFx8zODMsNygtLisBCgoKDg0OGhAQGiwkHyQsLCwsLCwsLCwsLCwsLCwsLCwsLCwsLCwsLCwsLCwsLCwsLCwsLCwsLCwsLCwsLCwsLP/AABEIARMAtwMBIgACEQEDEQH/xAAcAAABBQEBAQAAAAAAAAAAAAAAAQMEBQYCBwj/xAA9EAABAwIEAwYEBAQFBQEAAAABAAIRAyEEEjFBBVFxBhMiYYGRMqGx8AdCwdEUI+HxUmJygqIWc4OSshX/xAAZAQADAQEBAAAAAAAAAAAAAAAAAQIEAwX/xAAjEQACAgICAgIDAQAAAAAAAAAAAQIRAzESIQRBEyIyQlFh/9oADAMBAAIRAxEAPwDyFCEq6ECISoQAiVCEACRKhACISwiEAIhKkQAiEqEAcoSoQI5QlQgDlCVIgBEi6SIARCEIAfSoQgYiEqEAIlQhAAhCEACEJCUAKkSByVAAkXbWE6DRKaZGoI6hKwobSLopEwESLpIgBCkSpECEQlSIAQpEpQgB9KkSoGCEIQAIQhAAkJSkqPUegBwvTT3riUrGyQLmSBa59krHR1QBc4NGpMDqrPCcPe6ZabHmBOs3PT5q64TwoUmgu+MwbbCf0VuKQJ1k7bj9Y3v0WWfkeommGD+kPh9BlIENEkkGHRYxEW/RTa5FQEPptOm8n1KfwzBJygXFyb9bqbhsKHGIjeYLR7m5OqyuTbs1LGqowON4UGkhji7yIgjlJ0JVc+i4agj0XpmO7OMPiE5tb3tOqo34OWuzQCDEG4JDpaCDF5J32C0R8h+zPPx0YuELSY7grSHFpDXtaHED4XEiYbP2JWcK1QmpaM04OOzkpF0kVkCJEqRAhEIQgB9CEqBiJUiVACISpHIAZqvTBXVQrkJDBabspwsH+a8gCPDJvcxMeeiz2Hp5nBvMge5hb7gGANSGgkAkDKdmDQADS15/zRzWbyJ8Y0aMEOUiWzD5oDRYmJjYbwVOo8NDSAGkanSTOy2PDeD02hoImDM7z92V+3htIRlAG9rRzWBWz0nBR2YDB0pPwknfP4v+Okq14XwrO/IBl3lxiDOmq1FTBsBJEbKJ3bWEkHXW+/lyTqh8U10UeM4eWSAS7aT0gWWVxuBynM4XnP0IIgjzj6Lf1KocSTuqjjuCFRvhgWI05osmUOjEvotaHhviBlx5h9hYTc2tuOd7YzitIBwI/ML8swJ05Wy+srZYoOB1MzIcDA1+f9FnuOAVAXMbdpLnFsmQcoLj5XbfzWrBKpGHMrRQJEpSLcYxEi6SFAjkoQUIAfSoQgYIQlQAiRy6SOQBDekXVQLlSUP4FpNRgGpcAPIk6r1nsYGmo4gQ5mYO338MH/SAvI6D8rmnkQfYr1PsXiP5xA/PPyA08oWPy/Rs8R9notEclPa0woWDda6kVMaGi6yRPSkztzCU2/CTqop4sAJVRxHtTSbZ9QN8pVE6LTE0Muip+IVCGEaTZVf/AFxRBgeJP1cfRxVP+W/LEE3G30RTIckzH4vFNzOaYgfO5+V1V8SY00y5gLfCdoDucDzn2btF28diQ7Filh3MquILZAzMJALrHc21FlZ4ThVUU3nG1G06MfEAHuNiA1jBqTI1IGi7pcasxtc20jFlIpXEcMKdRzWnM0QWuIglpAIJGxgqKt6dqzDJU6YiRdLlMQhSIKECJASpAlQMEIQgAQUqEARKibT1YJpSUPYTDuqVGMbGZ7msEkAS4wJJ0F16HgJwOLp/xpFMU2RIJeHOLSG5Mol09JXmy9CpcPfxLDUnU63jpiWh18tWkBLHbwc8g8iFm8havRq8f3Wy04zxSuX5WCo2dMwAdG3hEx6kHmOVEyrjXZnBtWWm5ILwfLKLj3XoHAuLB7RTrUXMrRD3FpNIHZwqDWYsLHoncVSYJL61d8bMY6nTH/keA0f+0+Syppejc437M7wjimKqYaqw4Go+pTAJd3jabDmEj44dMbAFY7h3CsTiZq5g0TDs1TIBzbl1917T2awhFB2ezqhLrkuLQbMBc65IaG3O8rD1ezr6eIcGimfFJbVZmpudPxMNspPsVUZ1pCljbq3Zm8P2YY3NmxTXk6Nbdszu4n9E1xjsS5xospFrqr/E82DadLQPe4HQkHLucro0Xq/C8A/Ke8AaAIAp06bfq9yquLYloJpjDnu5kulrsx0zOJJcTYCTsE1lldieCLVUZrhnZWlg6bnjM6oWFoc60g2dDR8OltT5qo4hgi+tSpPc5tMwWkX1JEg7wbLWYrHB7DsAIvsOSi8PoU6lKiXk5mGo6i3NALsxd47TlkbEJcndslQjdI874yCKga4Q5rGtcP8ANc/QhQFK4nie9rVKhM56jnehcY+UKKvRgqikeZklyk2IkKEhVEHJQkcUIESkqRKgYIQhAAlSJUANVgo0Ka4KJUCTGjlb78LuKhj3UCDLn9407fBlcD7M9isCpnC+IOw9UVGAEibHQg7TsdCDsQFyyw5RaO2KfCaZ9AswNOoc2aow6/y3lnXRSRg6bIytL3zAc8l7uuZ5JCi8HqipTZUabVGNePUA/qrZjMpnf6LzD2U+jKcQ7cNompS7p7HtMAPsDG4OhWPb25xVZ7qTKYdmBsJJsPv2Wx7Y8ZwJacPiD3jnahgBc3zk6FZ7gvEcLhn5cLQrPe42cYdUPo34WrrGq0RJSb2auhXeaLSZBLW5gdQYuFUV3F06+ae//SfWc7LSeySNco6kgH9E/jqjWCBqdY5+a5oqT6KN+CzMcDaZULtLVrYXBNNKoG03nucmWSDBJdmPMT7Kzx+NFMRMKL2ic1/D6QcAQ6qXDpldf6LtDasyZH06PL0imYzB5TLLt+YPKN1XVakWOvnr7L0U7PMaOiU0+qmX1ZTcpNhR06pKVNoSsouEqEKyAQhCABKkSoAFHrtT+ZNVHpMZHQgpWAkwLnkLlIo9b/C7jgfhe5cfHRMDzYSS0+lx6LePeKgg/WJXgnCsHUovDxU7tw2AzWOoN4W24b2yLXND2l0kCWX9/wC68/Nj+zcT0cGfpKRsMfwtrRbC067Qcwa1rGOafLNY9QVEAxTmFtHDU8M1wguc4Zo/0ssd9SrnAdo6L2ZmvaeY0vyINwVF4l2qosF3CSuSNvP2N4XA/wALQuZNyXHVziZJI+9F59xntEG1HZDPTZPdqO2r6zSyjIGhd5eSxR811x4/bMebL3SJ38RUxNVrSYzGOg3+S0va6vDaFNvwtY6P+IH0Ky3B3DvRM3tZWHHsTnxETZjWs6fmNv8AdHourX2Rnb+r/wBIgpB4c07jXkdiOir8HhO+zMrfEyIcNS07Tuu2F4xEDQ31I6rqiHU3ucY1568tl0ujjRGr9nKg+AtcOR8J/b5qsxGDqM+Njh5kW99FrqPERaRE+g91KZVBkJqYuJg2sQtriOHU3asHpY+4QuinEjiygQkSroQCVIkc5ACkpt9RNVKiazJDo7dUXJK7oUC8w31OwnRXeHoCkcjxDwdHNh884Om3v1USlRajZH4fwmfFVBA2aNT5nkrmk3KAGMAAtqBb0lNufDvv6+yep17wfRcHJs6pJEOqCbmOg/XmnqkGn5wI8jsVzUb4iPbom23SGSXs76mKtM+PRwFpcPiH7KvY7Nrfqk4Ni+6xL6bj4ahlvk/bpNx7Kw4jhY8YG9/PzUfi6O0XyVlc9RqpTzzJUd4uuqIkJTr5Dm5X5ei6pVCCXPi/ikGdTKjYhw0Mc4mJ8lMw1HNH3CpnJj1NmatmGmWx0ufv5oxVQOcQDof7fJHEPC18bN/UBNYWn4PM3UgP0XeGNufmu6dO9rcot/RcMpholx9Era4mAflKQyT37hY36iDaNxY6+SVQXVryY+mv2EJiIKVIlWozgSmapTrkxVKQxgldU2FxAGpK4KUOj1t6FIZOpVXO/k08uXUuIkk/4v2VzhMOGN5k6ncqr4U2Bm5mP2+at6bvqs833R2jobY6X76O06j9k7iBPyITDDFR1iYa35lx/ZOuIidhf03UlHIJIGbX9E41sILgR/Q/somK4qxjbHMdABpPmUJWBX8Yo+OfY/f3dXXBuI99SLX/ABgQfMbFZnv3ObLjJLjrygW6K14I3PVY1hh5Ag7F5/IfI6eoVTj9Qxy+w5WEEhR6gJ0ElXnF+GObDspE2I5HkqDiWMNLK1hgjxO3nkD5a/JTB3ovJ9SKcE95s0gDciCfRXfDqJaJcI2HNc8N41TfAqQx3n8B6Hb1VpUuPD8rqpNnJUVHFGfy3/6eu4XOHtSafIfJO40EscDu1w0PKyqcPiSabW8rfNHoPY/UqElKwRokY1dOQAzW8bg3nJPQWCRc4d1y7mYHQW/dKm21oQqVIhaTgBUasVJUXEFIaGpSA/O37JsuXMqbKL/AEd0AbW9ZnVSqL9fu+6g4U+BvS/qnqT4dHP6rO9nVEjCyXPPN0ezQui7I6+h+qbw9iQNSSfSykuaCIKQyLxDE92Lfm32Co8VTEStEwj4Xf3Caq4BsEAATodh6Kk6E1ZQYdvh8UxMwDBPSx+wpGGnMH03OblIdJiQWwRceisRhCDBE9PvRQcfTLG7ZTIEfNVyvomqNJ2o7cjEQKbCAACZNnVI8TunIfYxVWoXOJNybpC1cqowUdCnNydsUCdF0yo5psS0+RIUjhzJd0Fuv3KsS3yQ5UCRWs4jUH5yepld8MPiI8pUr+ADydj5Lqnw7I6ZO9v6pckOmPSmsQ+BK7hRMY+BBcJnTfXy0UpDY7h22+Q9ELnvS1thJ0A5nU/JCKbC6CUFyZfWhRqlclaLONEqpXhQ6tSVwSkUtjoEIQkM0HDaDnhjKbS5zg0BrRLiSNgLnVT+J8Ir4dwFek6k4iQHRDgORBI/adlN/DirlrtfF20akHk4EAEf7SVoe1NbvqLg45soztvo4a38xIWSc6nRux4OWNzsjdkOx9HGYerWfVcyoCWU8sZQQ0Ol9pIJdoCLLO42i+k9zHiHNMOBGnQ8vNXPYbjfcPdTfZlSNfyuGmnMW9AtnjuEYfGCHy14ECo3Xya7Zw6+kKXNxlTLjhU8dx37PKq1WNWu8iPEOnMJg8RgxlLRzd+w/daLtB2Wr4Se8bnpflrMBLDyDv8DtLH0JWfiRDl1TTMrTT7On1g4akjlOUesXKg41mYMECBmtOUe67dhnNuz2QXSBIMyRFp+apEsjsottmAOp94iTuE3icM0/Ba/nGikVDLtIOscvuE1Uq9dd+myq2KgwdOGkEb/JSWA+f1C6whzCeqdLvdS2NIdw8t2+cfJD69tPcgfISmy8mwXWUNGZ2ykYxVYdDqdhYAfUqDWaMwaIgXKmvqQ0udqfuFVMeS4nc2HqVcSWOVHk2brrPIfceyVBrNYIbDnbnb05pVffonohEpELprVRIgCCE80gK+7F9nhjcQW1CW0qbc9QtjNGgaJ3J35Aok1FWxxi5OkZtC0XbTgdLC4gNwz3VKTxLc0F4IMOaYF9o6qdjvw5xlHDCu4U9ATTD/5rQYiQRG9wDZTzjSdlvDO2q0P/AIfYWrUrMbSpvcMri5zRIaCHXcfy3gXWwxWAId3dZpE2cDYwbHVXPYbgTuHUi0VhVc6HPytjKQILGmfEBJ1jfmtFXx1HEQyoA/XyLSPmFhySTlaPUwRcIU/Z47huy1apiqlCnlHdjM59Q5KYY4+B0wZm9hOh5LU8PweKwwiplr0h+eg7M9v+phAJHmAStRx3s6atAjC1fG2C0EhpIGjCdIuY5Erz7EcXxOGqBlSm+m8G4IJOVokkC+awJkE7ptuXREFHG7TZ6lwXEPe2PC9uhFnQNw4bdCvNfxR7PCi9tbD0wxtQ5XtFqbXQSCB+UGI5W81oOHfiAO67x5A2HM/d1M4jxyljcOadTR4t5ciDzlKNxHl45NHj/wDDv3LR0kpjENygZiDfzHp5qy4nQfRqGm43Bi3LmPRVeJEARNzyvqtKdnntURM/iP8AZJXuNALje6GO8RJ85n+iKzyfK7eXNWSWFCiQyxAAsZB5TzSjDuN2lh95SYZ5yDzT/eCOR3Cgo4ptLR4pmfym3zTFcuc/KLgAHxHzPIeSK9YzH3zTbXDPMk+G/wA00JjHEnO3jXzUOk06AXdYdOacquzuJ2GvRSuG0tXc7DyCu6RNWzqnhQwczuhP16wZrc8kKO2PpFK9kJAVKqMlRnNWhnJCLcfh7iTSoYp7dSaLf/uD5arDKTg8dUpZu7cWhwAcNiAZEhcskeUaOuKfCSZ7h2cwGHcxtevSa+pSqSyq6fCcs6aWkG+5Ck0+InEYkmmfDSI8W2d0wANDADj6Dms0eN93wygWPBLqfi/7hu71BJHouuz2MbSwea/ic9xdzdvflAaOoKwuLo9RZFfRdYypVoOqVGtaaQcLAjPJuRl/NGvquqOIp4hmdrwyps5t58nDdYd2PcaHfBzi5rn1HAk3DqndsA2ECm4+qr8bxIznaHUXkNORwI7wH8/I9RqqWNsUsqRvW9pzhXluJ8J2cAXNcObT+iy2I7f124hz6D8rXOADXgEQbGM3wg7xCoeLdp6mIpinUAiZ87aRyVIHkkmTt7RzXaGFezNkzvSLTi/ERWfnDG03G7hTs0ui7sosCTeyn9mMUS/I5xgeJvUbeon1WaLlKw1fKQ4bEFdJQXGkclN3bPQuOcN/iGNfTEuAE8yOvQ/ILA8QIHhtmBuIII6r0PgPG2AtdMB23LmFpeMdnsPj6YsGu2e2xFhYHlYW0WWOTg6Z3li5q4nhT6BaGQLvE2t+ctAvvLUraIi17g3mdRvotD2j7IV8M/xgvpASHtnLEzDgfg87weapq9fwmwOmnWfRalJPRkcXF9jtLFBrQHEgD25rp1Rrrtc0nrB9kyy8ACTGiHUJ2bHpI9EugCtLZcCWkNgQdZhR3vJAJ1Oa2+s3T4Ap3ifIf1UXGYsPAABF9beqpCbGK7zorXCDwDoFTNbJA0ExKuS4U2i88kT/AIKIPaB4j99EKG4l5uCUiVDOk26nK7SPdC0HEjPpwm13UqSm1LKHGVSND6beyu8P2lqjDihbKJA1mCSSPO5KoF0zURzUuKeyoza0XmF4mGUqjHZiXxl/wwJsfcrWcO7RYWrhGUcUyTSYGtJEm27TqD0WROHLxLmQd3BwAJ6XUjFcGyOdTAqB7Wh5lzS3LkBmIBNw7TkuMlFmiGSURri2FpA58O4lp/K8y5s+e/1VUaicq0i0TqDuEyGrpHpbOc3b1QZl016Wu1utMuI3mLXsuaZlUTZZ4PGQRe/3ovRuxnFjBaXaAH53K8uparQ8ExxY4Ec4PQrPmhaNWCdHstLiFFzcryDO0Xvssrx7sBh6wc6gMrnSZE6xbwaHnsm8PihNz59Vd8O4kW+ayJuL6NLipLs8ix3A62Hf42EXIaT8JvrPXZV1V8EkDr4puvoKrSp4lsVGg+k+4NisX2h/DWxdhMu5gyRp5X+q7wzJ/kZZ+O1o8nrVCmHkEK+4t2axFCS6k8gauaMzfcKiebxEeW8/otUWnozSTWzmjGYTcSJCtX1w34mGNrifqq/BZc4LrAXvz2+/JWpqs5tg6zqD6pT2EURRWB2d7D90JarKX+U9NfqEqOhdkdMV3J9RapuuzOaG0IQpGCn8O8JBDC95+FoEx59VAW7/AA1wHe1C90ZWRaPzaiT0hRklxjZeOPKSRo+zPZUuYKuJbBsQydOWbz8k92h4Yyo4POcZGuaHMMOFjHz/AF5rVVKu3oqTi1UAGIIvK83nJys9N44qNHir3Opuc0zygj9Cm8znK746yXkwqtpuF6UZWrPNcadHFWg5kAwC4ZtdQdJ9j7pglScdVzOnoB0AgKIqRD6Y9SqqxwmKgqqa2dFJpsIH3HulJIuEmj0bgWJbVYJIBFtVdU6ZFwfvyXl3DeJGm5bLhvG80SeW6x5MbTNuPKns1uFxJaZ1WhwGPnUrHUMaDyNlJpYm8g3+9lwaNCZvAabx4mtd1AKr+Jdl8NXBloBIjwqgw/Ey3e/XVWdDjPNIKTMvxP8AD+iHbi8gwPoqDjPY2pTbnpxWAuYEPHQXn0K9Rdjmv1MpadVjTsqWSS9kvFBrR8/4gtFnNuOYJj5WSr0/t1wMPHf0GZjIz022m/xtA3k3HrzkWqORNGGeJxdHjxKiv1UhxsoxWxmVCIQhSMFuvwzx4YatPcw4fRYVS+GY00age3bXpuueWHKLR0xz4yTPZqvEAZgql4rjhBg6/VUlDi95OhuqrH4wkzNuv0WOGPs2Ty9EfiziTP2VUEqRias7yoritsVSMjfYlYppdPK5VnN7BT+GvIBHP69dlAUig6PZKWgRZPpZh4o6gy5NguYdbc/3UMYiP8P+0Ql/ixyPvb+iimWpF9geMEG5JFloMJxgO3jkvPf4iNLBPUcZCiWKzrHNR6czF3EHopNPHAfEfQLzqjxUjc/qp1Liy4PEzusyN+zG8jb9F0eIxusGOLxouxxzmp+Jl/MjcM40QZnZKsQeKZtCkS+IPlMlU0UcpEL02eWgQhCkYIQhAF5wozSveHQOkBcVna9EIXD9maP1RWuXDkIXY5MbQhCZAJ1x8KEJDQg0TaEJiBCEIA7aU+xxGiEJMuI+T9+i4zIQoLOmOSIQhl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6086" name="AutoShape 6" descr="data:image/jpeg;base64,/9j/4AAQSkZJRgABAQAAAQABAAD/2wCEAAkGBxQSEBUUERQUFBUVFBUUFxcUFBcUFBUUGBQWGBQWFxUYHCggGBwlHBUUITEhJSkrLi4uFx8zODMsNygtLisBCgoKDg0OGhAQGiwkHyQsLCwsLCwsLCwsLCwsLCwsLCwsLCwsLCwsLCwsLCwsLCwsLCwsLCwsLCwsLCwsLCwsLP/AABEIARMAtwMBIgACEQEDEQH/xAAcAAABBQEBAQAAAAAAAAAAAAAAAQMEBQYCBwj/xAA9EAABAwIEAwYEBAQFBQEAAAABAAIRAyEEEjFBBVFxBhMiYYGRMqGx8AdCwdEUI+HxUmJygqIWc4OSshX/xAAZAQADAQEBAAAAAAAAAAAAAAAAAQIEAwX/xAAjEQACAgICAgIDAQAAAAAAAAAAAQIRAzESIQRBEyIyQlFh/9oADAMBAAIRAxEAPwDyFCEq6ECISoQAiVCEACRKhACISwiEAIhKkQAiEqEAcoSoQI5QlQgDlCVIgBEi6SIARCEIAfSoQgYiEqEAIlQhAAhCEACEJCUAKkSByVAAkXbWE6DRKaZGoI6hKwobSLopEwESLpIgBCkSpECEQlSIAQpEpQgB9KkSoGCEIQAIQhAAkJSkqPUegBwvTT3riUrGyQLmSBa59krHR1QBc4NGpMDqrPCcPe6ZabHmBOs3PT5q64TwoUmgu+MwbbCf0VuKQJ1k7bj9Y3v0WWfkeommGD+kPh9BlIENEkkGHRYxEW/RTa5FQEPptOm8n1KfwzBJygXFyb9bqbhsKHGIjeYLR7m5OqyuTbs1LGqowON4UGkhji7yIgjlJ0JVc+i4agj0XpmO7OMPiE5tb3tOqo34OWuzQCDEG4JDpaCDF5J32C0R8h+zPPx0YuELSY7grSHFpDXtaHED4XEiYbP2JWcK1QmpaM04OOzkpF0kVkCJEqRAhEIQgB9CEqBiJUiVACISpHIAZqvTBXVQrkJDBabspwsH+a8gCPDJvcxMeeiz2Hp5nBvMge5hb7gGANSGgkAkDKdmDQADS15/zRzWbyJ8Y0aMEOUiWzD5oDRYmJjYbwVOo8NDSAGkanSTOy2PDeD02hoImDM7z92V+3htIRlAG9rRzWBWz0nBR2YDB0pPwknfP4v+Okq14XwrO/IBl3lxiDOmq1FTBsBJEbKJ3bWEkHXW+/lyTqh8U10UeM4eWSAS7aT0gWWVxuBynM4XnP0IIgjzj6Lf1KocSTuqjjuCFRvhgWI05osmUOjEvotaHhviBlx5h9hYTc2tuOd7YzitIBwI/ML8swJ05Wy+srZYoOB1MzIcDA1+f9FnuOAVAXMbdpLnFsmQcoLj5XbfzWrBKpGHMrRQJEpSLcYxEi6SFAjkoQUIAfSoQgYIQlQAiRy6SOQBDekXVQLlSUP4FpNRgGpcAPIk6r1nsYGmo4gQ5mYO338MH/SAvI6D8rmnkQfYr1PsXiP5xA/PPyA08oWPy/Rs8R9notEclPa0woWDda6kVMaGi6yRPSkztzCU2/CTqop4sAJVRxHtTSbZ9QN8pVE6LTE0Muip+IVCGEaTZVf/AFxRBgeJP1cfRxVP+W/LEE3G30RTIckzH4vFNzOaYgfO5+V1V8SY00y5gLfCdoDucDzn2btF28diQ7Filh3MquILZAzMJALrHc21FlZ4ThVUU3nG1G06MfEAHuNiA1jBqTI1IGi7pcasxtc20jFlIpXEcMKdRzWnM0QWuIglpAIJGxgqKt6dqzDJU6YiRdLlMQhSIKECJASpAlQMEIQgAQUqEARKibT1YJpSUPYTDuqVGMbGZ7msEkAS4wJJ0F16HgJwOLp/xpFMU2RIJeHOLSG5Mol09JXmy9CpcPfxLDUnU63jpiWh18tWkBLHbwc8g8iFm8havRq8f3Wy04zxSuX5WCo2dMwAdG3hEx6kHmOVEyrjXZnBtWWm5ILwfLKLj3XoHAuLB7RTrUXMrRD3FpNIHZwqDWYsLHoncVSYJL61d8bMY6nTH/keA0f+0+Syppejc437M7wjimKqYaqw4Go+pTAJd3jabDmEj44dMbAFY7h3CsTiZq5g0TDs1TIBzbl1917T2awhFB2ezqhLrkuLQbMBc65IaG3O8rD1ezr6eIcGimfFJbVZmpudPxMNspPsVUZ1pCljbq3Zm8P2YY3NmxTXk6Nbdszu4n9E1xjsS5xospFrqr/E82DadLQPe4HQkHLucro0Xq/C8A/Ke8AaAIAp06bfq9yquLYloJpjDnu5kulrsx0zOJJcTYCTsE1lldieCLVUZrhnZWlg6bnjM6oWFoc60g2dDR8OltT5qo4hgi+tSpPc5tMwWkX1JEg7wbLWYrHB7DsAIvsOSi8PoU6lKiXk5mGo6i3NALsxd47TlkbEJcndslQjdI874yCKga4Q5rGtcP8ANc/QhQFK4nie9rVKhM56jnehcY+UKKvRgqikeZklyk2IkKEhVEHJQkcUIESkqRKgYIQhAAlSJUANVgo0Ka4KJUCTGjlb78LuKhj3UCDLn9407fBlcD7M9isCpnC+IOw9UVGAEibHQg7TsdCDsQFyyw5RaO2KfCaZ9AswNOoc2aow6/y3lnXRSRg6bIytL3zAc8l7uuZ5JCi8HqipTZUabVGNePUA/qrZjMpnf6LzD2U+jKcQ7cNompS7p7HtMAPsDG4OhWPb25xVZ7qTKYdmBsJJsPv2Wx7Y8ZwJacPiD3jnahgBc3zk6FZ7gvEcLhn5cLQrPe42cYdUPo34WrrGq0RJSb2auhXeaLSZBLW5gdQYuFUV3F06+ae//SfWc7LSeySNco6kgH9E/jqjWCBqdY5+a5oqT6KN+CzMcDaZULtLVrYXBNNKoG03nucmWSDBJdmPMT7Kzx+NFMRMKL2ic1/D6QcAQ6qXDpldf6LtDasyZH06PL0imYzB5TLLt+YPKN1XVakWOvnr7L0U7PMaOiU0+qmX1ZTcpNhR06pKVNoSsouEqEKyAQhCABKkSoAFHrtT+ZNVHpMZHQgpWAkwLnkLlIo9b/C7jgfhe5cfHRMDzYSS0+lx6LePeKgg/WJXgnCsHUovDxU7tw2AzWOoN4W24b2yLXND2l0kCWX9/wC68/Nj+zcT0cGfpKRsMfwtrRbC067Qcwa1rGOafLNY9QVEAxTmFtHDU8M1wguc4Zo/0ssd9SrnAdo6L2ZmvaeY0vyINwVF4l2qosF3CSuSNvP2N4XA/wALQuZNyXHVziZJI+9F59xntEG1HZDPTZPdqO2r6zSyjIGhd5eSxR811x4/bMebL3SJ38RUxNVrSYzGOg3+S0va6vDaFNvwtY6P+IH0Ky3B3DvRM3tZWHHsTnxETZjWs6fmNv8AdHourX2Rnb+r/wBIgpB4c07jXkdiOir8HhO+zMrfEyIcNS07Tuu2F4xEDQ31I6rqiHU3ucY1568tl0ujjRGr9nKg+AtcOR8J/b5qsxGDqM+Njh5kW99FrqPERaRE+g91KZVBkJqYuJg2sQtriOHU3asHpY+4QuinEjiygQkSroQCVIkc5ACkpt9RNVKiazJDo7dUXJK7oUC8w31OwnRXeHoCkcjxDwdHNh884Om3v1USlRajZH4fwmfFVBA2aNT5nkrmk3KAGMAAtqBb0lNufDvv6+yep17wfRcHJs6pJEOqCbmOg/XmnqkGn5wI8jsVzUb4iPbom23SGSXs76mKtM+PRwFpcPiH7KvY7Nrfqk4Ni+6xL6bj4ahlvk/bpNx7Kw4jhY8YG9/PzUfi6O0XyVlc9RqpTzzJUd4uuqIkJTr5Dm5X5ei6pVCCXPi/ikGdTKjYhw0Mc4mJ8lMw1HNH3CpnJj1NmatmGmWx0ufv5oxVQOcQDof7fJHEPC18bN/UBNYWn4PM3UgP0XeGNufmu6dO9rcot/RcMpholx9Era4mAflKQyT37hY36iDaNxY6+SVQXVryY+mv2EJiIKVIlWozgSmapTrkxVKQxgldU2FxAGpK4KUOj1t6FIZOpVXO/k08uXUuIkk/4v2VzhMOGN5k6ncqr4U2Bm5mP2+at6bvqs833R2jobY6X76O06j9k7iBPyITDDFR1iYa35lx/ZOuIidhf03UlHIJIGbX9E41sILgR/Q/somK4qxjbHMdABpPmUJWBX8Yo+OfY/f3dXXBuI99SLX/ABgQfMbFZnv3ObLjJLjrygW6K14I3PVY1hh5Ag7F5/IfI6eoVTj9Qxy+w5WEEhR6gJ0ElXnF+GObDspE2I5HkqDiWMNLK1hgjxO3nkD5a/JTB3ovJ9SKcE95s0gDciCfRXfDqJaJcI2HNc8N41TfAqQx3n8B6Hb1VpUuPD8rqpNnJUVHFGfy3/6eu4XOHtSafIfJO40EscDu1w0PKyqcPiSabW8rfNHoPY/UqElKwRokY1dOQAzW8bg3nJPQWCRc4d1y7mYHQW/dKm21oQqVIhaTgBUasVJUXEFIaGpSA/O37JsuXMqbKL/AEd0AbW9ZnVSqL9fu+6g4U+BvS/qnqT4dHP6rO9nVEjCyXPPN0ezQui7I6+h+qbw9iQNSSfSykuaCIKQyLxDE92Lfm32Co8VTEStEwj4Xf3Caq4BsEAATodh6Kk6E1ZQYdvh8UxMwDBPSx+wpGGnMH03OblIdJiQWwRceisRhCDBE9PvRQcfTLG7ZTIEfNVyvomqNJ2o7cjEQKbCAACZNnVI8TunIfYxVWoXOJNybpC1cqowUdCnNydsUCdF0yo5psS0+RIUjhzJd0Fuv3KsS3yQ5UCRWs4jUH5yepld8MPiI8pUr+ADydj5Lqnw7I6ZO9v6pckOmPSmsQ+BK7hRMY+BBcJnTfXy0UpDY7h22+Q9ELnvS1thJ0A5nU/JCKbC6CUFyZfWhRqlclaLONEqpXhQ6tSVwSkUtjoEIQkM0HDaDnhjKbS5zg0BrRLiSNgLnVT+J8Ir4dwFek6k4iQHRDgORBI/adlN/DirlrtfF20akHk4EAEf7SVoe1NbvqLg45soztvo4a38xIWSc6nRux4OWNzsjdkOx9HGYerWfVcyoCWU8sZQQ0Ol9pIJdoCLLO42i+k9zHiHNMOBGnQ8vNXPYbjfcPdTfZlSNfyuGmnMW9AtnjuEYfGCHy14ECo3Xya7Zw6+kKXNxlTLjhU8dx37PKq1WNWu8iPEOnMJg8RgxlLRzd+w/daLtB2Wr4Se8bnpflrMBLDyDv8DtLH0JWfiRDl1TTMrTT7On1g4akjlOUesXKg41mYMECBmtOUe67dhnNuz2QXSBIMyRFp+apEsjsottmAOp94iTuE3icM0/Ba/nGikVDLtIOscvuE1Uq9dd+myq2KgwdOGkEb/JSWA+f1C6whzCeqdLvdS2NIdw8t2+cfJD69tPcgfISmy8mwXWUNGZ2ykYxVYdDqdhYAfUqDWaMwaIgXKmvqQ0udqfuFVMeS4nc2HqVcSWOVHk2brrPIfceyVBrNYIbDnbnb05pVffonohEpELprVRIgCCE80gK+7F9nhjcQW1CW0qbc9QtjNGgaJ3J35Aok1FWxxi5OkZtC0XbTgdLC4gNwz3VKTxLc0F4IMOaYF9o6qdjvw5xlHDCu4U9ATTD/5rQYiQRG9wDZTzjSdlvDO2q0P/AIfYWrUrMbSpvcMri5zRIaCHXcfy3gXWwxWAId3dZpE2cDYwbHVXPYbgTuHUi0VhVc6HPytjKQILGmfEBJ1jfmtFXx1HEQyoA/XyLSPmFhySTlaPUwRcIU/Z47huy1apiqlCnlHdjM59Q5KYY4+B0wZm9hOh5LU8PweKwwiplr0h+eg7M9v+phAJHmAStRx3s6atAjC1fG2C0EhpIGjCdIuY5Erz7EcXxOGqBlSm+m8G4IJOVokkC+awJkE7ptuXREFHG7TZ6lwXEPe2PC9uhFnQNw4bdCvNfxR7PCi9tbD0wxtQ5XtFqbXQSCB+UGI5W81oOHfiAO67x5A2HM/d1M4jxyljcOadTR4t5ciDzlKNxHl45NHj/wDDv3LR0kpjENygZiDfzHp5qy4nQfRqGm43Bi3LmPRVeJEARNzyvqtKdnntURM/iP8AZJXuNALje6GO8RJ85n+iKzyfK7eXNWSWFCiQyxAAsZB5TzSjDuN2lh95SYZ5yDzT/eCOR3Cgo4ptLR4pmfym3zTFcuc/KLgAHxHzPIeSK9YzH3zTbXDPMk+G/wA00JjHEnO3jXzUOk06AXdYdOacquzuJ2GvRSuG0tXc7DyCu6RNWzqnhQwczuhP16wZrc8kKO2PpFK9kJAVKqMlRnNWhnJCLcfh7iTSoYp7dSaLf/uD5arDKTg8dUpZu7cWhwAcNiAZEhcskeUaOuKfCSZ7h2cwGHcxtevSa+pSqSyq6fCcs6aWkG+5Ck0+InEYkmmfDSI8W2d0wANDADj6Dms0eN93wygWPBLqfi/7hu71BJHouuz2MbSwea/ic9xdzdvflAaOoKwuLo9RZFfRdYypVoOqVGtaaQcLAjPJuRl/NGvquqOIp4hmdrwyps5t58nDdYd2PcaHfBzi5rn1HAk3DqndsA2ECm4+qr8bxIznaHUXkNORwI7wH8/I9RqqWNsUsqRvW9pzhXluJ8J2cAXNcObT+iy2I7f124hz6D8rXOADXgEQbGM3wg7xCoeLdp6mIpinUAiZ87aRyVIHkkmTt7RzXaGFezNkzvSLTi/ERWfnDG03G7hTs0ui7sosCTeyn9mMUS/I5xgeJvUbeon1WaLlKw1fKQ4bEFdJQXGkclN3bPQuOcN/iGNfTEuAE8yOvQ/ILA8QIHhtmBuIII6r0PgPG2AtdMB23LmFpeMdnsPj6YsGu2e2xFhYHlYW0WWOTg6Z3li5q4nhT6BaGQLvE2t+ctAvvLUraIi17g3mdRvotD2j7IV8M/xgvpASHtnLEzDgfg87weapq9fwmwOmnWfRalJPRkcXF9jtLFBrQHEgD25rp1Rrrtc0nrB9kyy8ACTGiHUJ2bHpI9EugCtLZcCWkNgQdZhR3vJAJ1Oa2+s3T4Ap3ifIf1UXGYsPAABF9beqpCbGK7zorXCDwDoFTNbJA0ExKuS4U2i88kT/AIKIPaB4j99EKG4l5uCUiVDOk26nK7SPdC0HEjPpwm13UqSm1LKHGVSND6beyu8P2lqjDihbKJA1mCSSPO5KoF0zURzUuKeyoza0XmF4mGUqjHZiXxl/wwJsfcrWcO7RYWrhGUcUyTSYGtJEm27TqD0WROHLxLmQd3BwAJ6XUjFcGyOdTAqB7Wh5lzS3LkBmIBNw7TkuMlFmiGSURri2FpA58O4lp/K8y5s+e/1VUaicq0i0TqDuEyGrpHpbOc3b1QZl016Wu1utMuI3mLXsuaZlUTZZ4PGQRe/3ovRuxnFjBaXaAH53K8uparQ8ExxY4Ec4PQrPmhaNWCdHstLiFFzcryDO0Xvssrx7sBh6wc6gMrnSZE6xbwaHnsm8PihNz59Vd8O4kW+ayJuL6NLipLs8ix3A62Hf42EXIaT8JvrPXZV1V8EkDr4puvoKrSp4lsVGg+k+4NisX2h/DWxdhMu5gyRp5X+q7wzJ/kZZ+O1o8nrVCmHkEK+4t2axFCS6k8gauaMzfcKiebxEeW8/otUWnozSTWzmjGYTcSJCtX1w34mGNrifqq/BZc4LrAXvz2+/JWpqs5tg6zqD6pT2EURRWB2d7D90JarKX+U9NfqEqOhdkdMV3J9RapuuzOaG0IQpGCn8O8JBDC95+FoEx59VAW7/AA1wHe1C90ZWRaPzaiT0hRklxjZeOPKSRo+zPZUuYKuJbBsQydOWbz8k92h4Yyo4POcZGuaHMMOFjHz/AF5rVVKu3oqTi1UAGIIvK83nJys9N44qNHir3Opuc0zygj9Cm8znK746yXkwqtpuF6UZWrPNcadHFWg5kAwC4ZtdQdJ9j7pglScdVzOnoB0AgKIqRD6Y9SqqxwmKgqqa2dFJpsIH3HulJIuEmj0bgWJbVYJIBFtVdU6ZFwfvyXl3DeJGm5bLhvG80SeW6x5MbTNuPKns1uFxJaZ1WhwGPnUrHUMaDyNlJpYm8g3+9lwaNCZvAabx4mtd1AKr+Jdl8NXBloBIjwqgw/Ey3e/XVWdDjPNIKTMvxP8AD+iHbi8gwPoqDjPY2pTbnpxWAuYEPHQXn0K9Rdjmv1MpadVjTsqWSS9kvFBrR8/4gtFnNuOYJj5WSr0/t1wMPHf0GZjIz022m/xtA3k3HrzkWqORNGGeJxdHjxKiv1UhxsoxWxmVCIQhSMFuvwzx4YatPcw4fRYVS+GY00age3bXpuueWHKLR0xz4yTPZqvEAZgql4rjhBg6/VUlDi95OhuqrH4wkzNuv0WOGPs2Ty9EfiziTP2VUEqRias7yoritsVSMjfYlYppdPK5VnN7BT+GvIBHP69dlAUig6PZKWgRZPpZh4o6gy5NguYdbc/3UMYiP8P+0Ql/ixyPvb+iimWpF9geMEG5JFloMJxgO3jkvPf4iNLBPUcZCiWKzrHNR6czF3EHopNPHAfEfQLzqjxUjc/qp1Liy4PEzusyN+zG8jb9F0eIxusGOLxouxxzmp+Jl/MjcM40QZnZKsQeKZtCkS+IPlMlU0UcpEL02eWgQhCkYIQhAF5wozSveHQOkBcVna9EIXD9maP1RWuXDkIXY5MbQhCZAJ1x8KEJDQg0TaEJiBCEIA7aU+xxGiEJMuI+T9+i4zIQoLOmOSIQhl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6088" name="AutoShape 8" descr="data:image/jpeg;base64,/9j/4AAQSkZJRgABAQAAAQABAAD/2wCEAAkGBxQSEBUUERQUFBUVFBUUFxcUFBcUFBUUGBQWGBQWFxUYHCggGBwlHBUUITEhJSkrLi4uFx8zODMsNygtLisBCgoKDg0OGhAQGiwkHyQsLCwsLCwsLCwsLCwsLCwsLCwsLCwsLCwsLCwsLCwsLCwsLCwsLCwsLCwsLCwsLCwsLP/AABEIARMAtwMBIgACEQEDEQH/xAAcAAABBQEBAQAAAAAAAAAAAAAAAQMEBQYCBwj/xAA9EAABAwIEAwYEBAQFBQEAAAABAAIRAyEEEjFBBVFxBhMiYYGRMqGx8AdCwdEUI+HxUmJygqIWc4OSshX/xAAZAQADAQEBAAAAAAAAAAAAAAAAAQIEAwX/xAAjEQACAgICAgIDAQAAAAAAAAAAAQIRAzESIQRBEyIyQlFh/9oADAMBAAIRAxEAPwDyFCEq6ECISoQAiVCEACRKhACISwiEAIhKkQAiEqEAcoSoQI5QlQgDlCVIgBEi6SIARCEIAfSoQgYiEqEAIlQhAAhCEACEJCUAKkSByVAAkXbWE6DRKaZGoI6hKwobSLopEwESLpIgBCkSpECEQlSIAQpEpQgB9KkSoGCEIQAIQhAAkJSkqPUegBwvTT3riUrGyQLmSBa59krHR1QBc4NGpMDqrPCcPe6ZabHmBOs3PT5q64TwoUmgu+MwbbCf0VuKQJ1k7bj9Y3v0WWfkeommGD+kPh9BlIENEkkGHRYxEW/RTa5FQEPptOm8n1KfwzBJygXFyb9bqbhsKHGIjeYLR7m5OqyuTbs1LGqowON4UGkhji7yIgjlJ0JVc+i4agj0XpmO7OMPiE5tb3tOqo34OWuzQCDEG4JDpaCDF5J32C0R8h+zPPx0YuELSY7grSHFpDXtaHED4XEiYbP2JWcK1QmpaM04OOzkpF0kVkCJEqRAhEIQgB9CEqBiJUiVACISpHIAZqvTBXVQrkJDBabspwsH+a8gCPDJvcxMeeiz2Hp5nBvMge5hb7gGANSGgkAkDKdmDQADS15/zRzWbyJ8Y0aMEOUiWzD5oDRYmJjYbwVOo8NDSAGkanSTOy2PDeD02hoImDM7z92V+3htIRlAG9rRzWBWz0nBR2YDB0pPwknfP4v+Okq14XwrO/IBl3lxiDOmq1FTBsBJEbKJ3bWEkHXW+/lyTqh8U10UeM4eWSAS7aT0gWWVxuBynM4XnP0IIgjzj6Lf1KocSTuqjjuCFRvhgWI05osmUOjEvotaHhviBlx5h9hYTc2tuOd7YzitIBwI/ML8swJ05Wy+srZYoOB1MzIcDA1+f9FnuOAVAXMbdpLnFsmQcoLj5XbfzWrBKpGHMrRQJEpSLcYxEi6SFAjkoQUIAfSoQgYIQlQAiRy6SOQBDekXVQLlSUP4FpNRgGpcAPIk6r1nsYGmo4gQ5mYO338MH/SAvI6D8rmnkQfYr1PsXiP5xA/PPyA08oWPy/Rs8R9notEclPa0woWDda6kVMaGi6yRPSkztzCU2/CTqop4sAJVRxHtTSbZ9QN8pVE6LTE0Muip+IVCGEaTZVf/AFxRBgeJP1cfRxVP+W/LEE3G30RTIckzH4vFNzOaYgfO5+V1V8SY00y5gLfCdoDucDzn2btF28diQ7Filh3MquILZAzMJALrHc21FlZ4ThVUU3nG1G06MfEAHuNiA1jBqTI1IGi7pcasxtc20jFlIpXEcMKdRzWnM0QWuIglpAIJGxgqKt6dqzDJU6YiRdLlMQhSIKECJASpAlQMEIQgAQUqEARKibT1YJpSUPYTDuqVGMbGZ7msEkAS4wJJ0F16HgJwOLp/xpFMU2RIJeHOLSG5Mol09JXmy9CpcPfxLDUnU63jpiWh18tWkBLHbwc8g8iFm8havRq8f3Wy04zxSuX5WCo2dMwAdG3hEx6kHmOVEyrjXZnBtWWm5ILwfLKLj3XoHAuLB7RTrUXMrRD3FpNIHZwqDWYsLHoncVSYJL61d8bMY6nTH/keA0f+0+Syppejc437M7wjimKqYaqw4Go+pTAJd3jabDmEj44dMbAFY7h3CsTiZq5g0TDs1TIBzbl1917T2awhFB2ezqhLrkuLQbMBc65IaG3O8rD1ezr6eIcGimfFJbVZmpudPxMNspPsVUZ1pCljbq3Zm8P2YY3NmxTXk6Nbdszu4n9E1xjsS5xospFrqr/E82DadLQPe4HQkHLucro0Xq/C8A/Ke8AaAIAp06bfq9yquLYloJpjDnu5kulrsx0zOJJcTYCTsE1lldieCLVUZrhnZWlg6bnjM6oWFoc60g2dDR8OltT5qo4hgi+tSpPc5tMwWkX1JEg7wbLWYrHB7DsAIvsOSi8PoU6lKiXk5mGo6i3NALsxd47TlkbEJcndslQjdI874yCKga4Q5rGtcP8ANc/QhQFK4nie9rVKhM56jnehcY+UKKvRgqikeZklyk2IkKEhVEHJQkcUIESkqRKgYIQhAAlSJUANVgo0Ka4KJUCTGjlb78LuKhj3UCDLn9407fBlcD7M9isCpnC+IOw9UVGAEibHQg7TsdCDsQFyyw5RaO2KfCaZ9AswNOoc2aow6/y3lnXRSRg6bIytL3zAc8l7uuZ5JCi8HqipTZUabVGNePUA/qrZjMpnf6LzD2U+jKcQ7cNompS7p7HtMAPsDG4OhWPb25xVZ7qTKYdmBsJJsPv2Wx7Y8ZwJacPiD3jnahgBc3zk6FZ7gvEcLhn5cLQrPe42cYdUPo34WrrGq0RJSb2auhXeaLSZBLW5gdQYuFUV3F06+ae//SfWc7LSeySNco6kgH9E/jqjWCBqdY5+a5oqT6KN+CzMcDaZULtLVrYXBNNKoG03nucmWSDBJdmPMT7Kzx+NFMRMKL2ic1/D6QcAQ6qXDpldf6LtDasyZH06PL0imYzB5TLLt+YPKN1XVakWOvnr7L0U7PMaOiU0+qmX1ZTcpNhR06pKVNoSsouEqEKyAQhCABKkSoAFHrtT+ZNVHpMZHQgpWAkwLnkLlIo9b/C7jgfhe5cfHRMDzYSS0+lx6LePeKgg/WJXgnCsHUovDxU7tw2AzWOoN4W24b2yLXND2l0kCWX9/wC68/Nj+zcT0cGfpKRsMfwtrRbC067Qcwa1rGOafLNY9QVEAxTmFtHDU8M1wguc4Zo/0ssd9SrnAdo6L2ZmvaeY0vyINwVF4l2qosF3CSuSNvP2N4XA/wALQuZNyXHVziZJI+9F59xntEG1HZDPTZPdqO2r6zSyjIGhd5eSxR811x4/bMebL3SJ38RUxNVrSYzGOg3+S0va6vDaFNvwtY6P+IH0Ky3B3DvRM3tZWHHsTnxETZjWs6fmNv8AdHourX2Rnb+r/wBIgpB4c07jXkdiOir8HhO+zMrfEyIcNS07Tuu2F4xEDQ31I6rqiHU3ucY1568tl0ujjRGr9nKg+AtcOR8J/b5qsxGDqM+Njh5kW99FrqPERaRE+g91KZVBkJqYuJg2sQtriOHU3asHpY+4QuinEjiygQkSroQCVIkc5ACkpt9RNVKiazJDo7dUXJK7oUC8w31OwnRXeHoCkcjxDwdHNh884Om3v1USlRajZH4fwmfFVBA2aNT5nkrmk3KAGMAAtqBb0lNufDvv6+yep17wfRcHJs6pJEOqCbmOg/XmnqkGn5wI8jsVzUb4iPbom23SGSXs76mKtM+PRwFpcPiH7KvY7Nrfqk4Ni+6xL6bj4ahlvk/bpNx7Kw4jhY8YG9/PzUfi6O0XyVlc9RqpTzzJUd4uuqIkJTr5Dm5X5ei6pVCCXPi/ikGdTKjYhw0Mc4mJ8lMw1HNH3CpnJj1NmatmGmWx0ufv5oxVQOcQDof7fJHEPC18bN/UBNYWn4PM3UgP0XeGNufmu6dO9rcot/RcMpholx9Era4mAflKQyT37hY36iDaNxY6+SVQXVryY+mv2EJiIKVIlWozgSmapTrkxVKQxgldU2FxAGpK4KUOj1t6FIZOpVXO/k08uXUuIkk/4v2VzhMOGN5k6ncqr4U2Bm5mP2+at6bvqs833R2jobY6X76O06j9k7iBPyITDDFR1iYa35lx/ZOuIidhf03UlHIJIGbX9E41sILgR/Q/somK4qxjbHMdABpPmUJWBX8Yo+OfY/f3dXXBuI99SLX/ABgQfMbFZnv3ObLjJLjrygW6K14I3PVY1hh5Ag7F5/IfI6eoVTj9Qxy+w5WEEhR6gJ0ElXnF+GObDspE2I5HkqDiWMNLK1hgjxO3nkD5a/JTB3ovJ9SKcE95s0gDciCfRXfDqJaJcI2HNc8N41TfAqQx3n8B6Hb1VpUuPD8rqpNnJUVHFGfy3/6eu4XOHtSafIfJO40EscDu1w0PKyqcPiSabW8rfNHoPY/UqElKwRokY1dOQAzW8bg3nJPQWCRc4d1y7mYHQW/dKm21oQqVIhaTgBUasVJUXEFIaGpSA/O37JsuXMqbKL/AEd0AbW9ZnVSqL9fu+6g4U+BvS/qnqT4dHP6rO9nVEjCyXPPN0ezQui7I6+h+qbw9iQNSSfSykuaCIKQyLxDE92Lfm32Co8VTEStEwj4Xf3Caq4BsEAATodh6Kk6E1ZQYdvh8UxMwDBPSx+wpGGnMH03OblIdJiQWwRceisRhCDBE9PvRQcfTLG7ZTIEfNVyvomqNJ2o7cjEQKbCAACZNnVI8TunIfYxVWoXOJNybpC1cqowUdCnNydsUCdF0yo5psS0+RIUjhzJd0Fuv3KsS3yQ5UCRWs4jUH5yepld8MPiI8pUr+ADydj5Lqnw7I6ZO9v6pckOmPSmsQ+BK7hRMY+BBcJnTfXy0UpDY7h22+Q9ELnvS1thJ0A5nU/JCKbC6CUFyZfWhRqlclaLONEqpXhQ6tSVwSkUtjoEIQkM0HDaDnhjKbS5zg0BrRLiSNgLnVT+J8Ir4dwFek6k4iQHRDgORBI/adlN/DirlrtfF20akHk4EAEf7SVoe1NbvqLg45soztvo4a38xIWSc6nRux4OWNzsjdkOx9HGYerWfVcyoCWU8sZQQ0Ol9pIJdoCLLO42i+k9zHiHNMOBGnQ8vNXPYbjfcPdTfZlSNfyuGmnMW9AtnjuEYfGCHy14ECo3Xya7Zw6+kKXNxlTLjhU8dx37PKq1WNWu8iPEOnMJg8RgxlLRzd+w/daLtB2Wr4Se8bnpflrMBLDyDv8DtLH0JWfiRDl1TTMrTT7On1g4akjlOUesXKg41mYMECBmtOUe67dhnNuz2QXSBIMyRFp+apEsjsottmAOp94iTuE3icM0/Ba/nGikVDLtIOscvuE1Uq9dd+myq2KgwdOGkEb/JSWA+f1C6whzCeqdLvdS2NIdw8t2+cfJD69tPcgfISmy8mwXWUNGZ2ykYxVYdDqdhYAfUqDWaMwaIgXKmvqQ0udqfuFVMeS4nc2HqVcSWOVHk2brrPIfceyVBrNYIbDnbnb05pVffonohEpELprVRIgCCE80gK+7F9nhjcQW1CW0qbc9QtjNGgaJ3J35Aok1FWxxi5OkZtC0XbTgdLC4gNwz3VKTxLc0F4IMOaYF9o6qdjvw5xlHDCu4U9ATTD/5rQYiQRG9wDZTzjSdlvDO2q0P/AIfYWrUrMbSpvcMri5zRIaCHXcfy3gXWwxWAId3dZpE2cDYwbHVXPYbgTuHUi0VhVc6HPytjKQILGmfEBJ1jfmtFXx1HEQyoA/XyLSPmFhySTlaPUwRcIU/Z47huy1apiqlCnlHdjM59Q5KYY4+B0wZm9hOh5LU8PweKwwiplr0h+eg7M9v+phAJHmAStRx3s6atAjC1fG2C0EhpIGjCdIuY5Erz7EcXxOGqBlSm+m8G4IJOVokkC+awJkE7ptuXREFHG7TZ6lwXEPe2PC9uhFnQNw4bdCvNfxR7PCi9tbD0wxtQ5XtFqbXQSCB+UGI5W81oOHfiAO67x5A2HM/d1M4jxyljcOadTR4t5ciDzlKNxHl45NHj/wDDv3LR0kpjENygZiDfzHp5qy4nQfRqGm43Bi3LmPRVeJEARNzyvqtKdnntURM/iP8AZJXuNALje6GO8RJ85n+iKzyfK7eXNWSWFCiQyxAAsZB5TzSjDuN2lh95SYZ5yDzT/eCOR3Cgo4ptLR4pmfym3zTFcuc/KLgAHxHzPIeSK9YzH3zTbXDPMk+G/wA00JjHEnO3jXzUOk06AXdYdOacquzuJ2GvRSuG0tXc7DyCu6RNWzqnhQwczuhP16wZrc8kKO2PpFK9kJAVKqMlRnNWhnJCLcfh7iTSoYp7dSaLf/uD5arDKTg8dUpZu7cWhwAcNiAZEhcskeUaOuKfCSZ7h2cwGHcxtevSa+pSqSyq6fCcs6aWkG+5Ck0+InEYkmmfDSI8W2d0wANDADj6Dms0eN93wygWPBLqfi/7hu71BJHouuz2MbSwea/ic9xdzdvflAaOoKwuLo9RZFfRdYypVoOqVGtaaQcLAjPJuRl/NGvquqOIp4hmdrwyps5t58nDdYd2PcaHfBzi5rn1HAk3DqndsA2ECm4+qr8bxIznaHUXkNORwI7wH8/I9RqqWNsUsqRvW9pzhXluJ8J2cAXNcObT+iy2I7f124hz6D8rXOADXgEQbGM3wg7xCoeLdp6mIpinUAiZ87aRyVIHkkmTt7RzXaGFezNkzvSLTi/ERWfnDG03G7hTs0ui7sosCTeyn9mMUS/I5xgeJvUbeon1WaLlKw1fKQ4bEFdJQXGkclN3bPQuOcN/iGNfTEuAE8yOvQ/ILA8QIHhtmBuIII6r0PgPG2AtdMB23LmFpeMdnsPj6YsGu2e2xFhYHlYW0WWOTg6Z3li5q4nhT6BaGQLvE2t+ctAvvLUraIi17g3mdRvotD2j7IV8M/xgvpASHtnLEzDgfg87weapq9fwmwOmnWfRalJPRkcXF9jtLFBrQHEgD25rp1Rrrtc0nrB9kyy8ACTGiHUJ2bHpI9EugCtLZcCWkNgQdZhR3vJAJ1Oa2+s3T4Ap3ifIf1UXGYsPAABF9beqpCbGK7zorXCDwDoFTNbJA0ExKuS4U2i88kT/AIKIPaB4j99EKG4l5uCUiVDOk26nK7SPdC0HEjPpwm13UqSm1LKHGVSND6beyu8P2lqjDihbKJA1mCSSPO5KoF0zURzUuKeyoza0XmF4mGUqjHZiXxl/wwJsfcrWcO7RYWrhGUcUyTSYGtJEm27TqD0WROHLxLmQd3BwAJ6XUjFcGyOdTAqB7Wh5lzS3LkBmIBNw7TkuMlFmiGSURri2FpA58O4lp/K8y5s+e/1VUaicq0i0TqDuEyGrpHpbOc3b1QZl016Wu1utMuI3mLXsuaZlUTZZ4PGQRe/3ovRuxnFjBaXaAH53K8uparQ8ExxY4Ec4PQrPmhaNWCdHstLiFFzcryDO0Xvssrx7sBh6wc6gMrnSZE6xbwaHnsm8PihNz59Vd8O4kW+ayJuL6NLipLs8ix3A62Hf42EXIaT8JvrPXZV1V8EkDr4puvoKrSp4lsVGg+k+4NisX2h/DWxdhMu5gyRp5X+q7wzJ/kZZ+O1o8nrVCmHkEK+4t2axFCS6k8gauaMzfcKiebxEeW8/otUWnozSTWzmjGYTcSJCtX1w34mGNrifqq/BZc4LrAXvz2+/JWpqs5tg6zqD6pT2EURRWB2d7D90JarKX+U9NfqEqOhdkdMV3J9RapuuzOaG0IQpGCn8O8JBDC95+FoEx59VAW7/AA1wHe1C90ZWRaPzaiT0hRklxjZeOPKSRo+zPZUuYKuJbBsQydOWbz8k92h4Yyo4POcZGuaHMMOFjHz/AF5rVVKu3oqTi1UAGIIvK83nJys9N44qNHir3Opuc0zygj9Cm8znK746yXkwqtpuF6UZWrPNcadHFWg5kAwC4ZtdQdJ9j7pglScdVzOnoB0AgKIqRD6Y9SqqxwmKgqqa2dFJpsIH3HulJIuEmj0bgWJbVYJIBFtVdU6ZFwfvyXl3DeJGm5bLhvG80SeW6x5MbTNuPKns1uFxJaZ1WhwGPnUrHUMaDyNlJpYm8g3+9lwaNCZvAabx4mtd1AKr+Jdl8NXBloBIjwqgw/Ey3e/XVWdDjPNIKTMvxP8AD+iHbi8gwPoqDjPY2pTbnpxWAuYEPHQXn0K9Rdjmv1MpadVjTsqWSS9kvFBrR8/4gtFnNuOYJj5WSr0/t1wMPHf0GZjIz022m/xtA3k3HrzkWqORNGGeJxdHjxKiv1UhxsoxWxmVCIQhSMFuvwzx4YatPcw4fRYVS+GY00age3bXpuueWHKLR0xz4yTPZqvEAZgql4rjhBg6/VUlDi95OhuqrH4wkzNuv0WOGPs2Ty9EfiziTP2VUEqRias7yoritsVSMjfYlYppdPK5VnN7BT+GvIBHP69dlAUig6PZKWgRZPpZh4o6gy5NguYdbc/3UMYiP8P+0Ql/ixyPvb+iimWpF9geMEG5JFloMJxgO3jkvPf4iNLBPUcZCiWKzrHNR6czF3EHopNPHAfEfQLzqjxUjc/qp1Liy4PEzusyN+zG8jb9F0eIxusGOLxouxxzmp+Jl/MjcM40QZnZKsQeKZtCkS+IPlMlU0UcpEL02eWgQhCkYIQhAF5wozSveHQOkBcVna9EIXD9maP1RWuXDkIXY5MbQhCZAJ1x8KEJDQg0TaEJiBCEIA7aU+xxGiEJMuI+T9+i4zIQoLOmOSIQhl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6089" name="Picture 9" descr="C:\Users\Brian\Pictures\Rob Bell.jpg"/>
          <p:cNvPicPr>
            <a:picLocks noChangeAspect="1" noChangeArrowheads="1"/>
          </p:cNvPicPr>
          <p:nvPr/>
        </p:nvPicPr>
        <p:blipFill>
          <a:blip r:embed="rId2" cstate="print"/>
          <a:srcRect/>
          <a:stretch>
            <a:fillRect/>
          </a:stretch>
        </p:blipFill>
        <p:spPr bwMode="auto">
          <a:xfrm>
            <a:off x="2971800" y="304800"/>
            <a:ext cx="3124200" cy="469483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3" name="Picture 5" descr="http://ecx.images-amazon.com/images/I/41YpwBanCXL.jpg"/>
          <p:cNvPicPr>
            <a:picLocks noChangeAspect="1" noChangeArrowheads="1"/>
          </p:cNvPicPr>
          <p:nvPr/>
        </p:nvPicPr>
        <p:blipFill>
          <a:blip r:embed="rId2" cstate="print"/>
          <a:srcRect/>
          <a:stretch>
            <a:fillRect/>
          </a:stretch>
        </p:blipFill>
        <p:spPr bwMode="auto">
          <a:xfrm>
            <a:off x="4572000" y="685800"/>
            <a:ext cx="3585820" cy="5257800"/>
          </a:xfrm>
          <a:prstGeom prst="rect">
            <a:avLst/>
          </a:prstGeom>
          <a:noFill/>
        </p:spPr>
      </p:pic>
      <p:pic>
        <p:nvPicPr>
          <p:cNvPr id="48135" name="Picture 7" descr="http://ecx.images-amazon.com/images/I/41m9eQeUAkL.jpg"/>
          <p:cNvPicPr>
            <a:picLocks noChangeAspect="1" noChangeArrowheads="1"/>
          </p:cNvPicPr>
          <p:nvPr/>
        </p:nvPicPr>
        <p:blipFill>
          <a:blip r:embed="rId3" cstate="print"/>
          <a:srcRect/>
          <a:stretch>
            <a:fillRect/>
          </a:stretch>
        </p:blipFill>
        <p:spPr bwMode="auto">
          <a:xfrm>
            <a:off x="1066800" y="685799"/>
            <a:ext cx="3381375" cy="5234327"/>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AutoNum type="romanUcPeriod"/>
            </a:pPr>
            <a:r>
              <a:rPr lang="en-US" dirty="0" smtClean="0"/>
              <a:t>THE CLASSIC PHILOSOPHICAL QUESTION OF THE THEODICY</a:t>
            </a:r>
          </a:p>
          <a:p>
            <a:pPr marL="571500" indent="-571500">
              <a:buNone/>
            </a:pPr>
            <a:endParaRPr lang="en-US" dirty="0" smtClean="0"/>
          </a:p>
          <a:p>
            <a:pPr marL="571500" indent="-571500">
              <a:buNone/>
            </a:pPr>
            <a:r>
              <a:rPr lang="en-US" dirty="0" smtClean="0"/>
              <a:t>  	God is all-loving</a:t>
            </a:r>
          </a:p>
          <a:p>
            <a:pPr marL="571500" indent="-571500">
              <a:buNone/>
            </a:pPr>
            <a:r>
              <a:rPr lang="en-US" dirty="0" smtClean="0"/>
              <a:t>	God is all-powerful</a:t>
            </a:r>
          </a:p>
          <a:p>
            <a:pPr marL="571500" indent="-571500">
              <a:buNone/>
            </a:pPr>
            <a:r>
              <a:rPr lang="en-US" dirty="0" smtClean="0"/>
              <a:t>	Evil exists (bad things happen)</a:t>
            </a:r>
          </a:p>
          <a:p>
            <a:pPr marL="571500" indent="-571500">
              <a:buNone/>
            </a:pPr>
            <a:endParaRPr lang="en-US" dirty="0" smtClean="0"/>
          </a:p>
          <a:p>
            <a:pPr marL="571500" indent="-571500">
              <a:buNone/>
            </a:pPr>
            <a:r>
              <a:rPr lang="en-US" dirty="0" smtClean="0"/>
              <a:t>	</a:t>
            </a:r>
            <a:r>
              <a:rPr lang="en-US" sz="3200" b="1" i="1" dirty="0" smtClean="0"/>
              <a:t>	IS THERE A BETTER EXPLANATION?</a:t>
            </a:r>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AutoNum type="romanUcPeriod"/>
            </a:pPr>
            <a:r>
              <a:rPr lang="en-US" dirty="0" smtClean="0"/>
              <a:t>THE CLASSIC PHILOSOPHICAL QUESTION OF THE </a:t>
            </a:r>
            <a:r>
              <a:rPr lang="en-US" dirty="0" smtClean="0"/>
              <a:t>THEODICY</a:t>
            </a:r>
            <a:endParaRPr lang="en-US" dirty="0" smtClean="0"/>
          </a:p>
          <a:p>
            <a:pPr marL="571500" indent="-571500">
              <a:buNone/>
            </a:pPr>
            <a:endParaRPr lang="en-US" dirty="0" smtClean="0"/>
          </a:p>
          <a:p>
            <a:pPr marL="571500" indent="-571500">
              <a:buNone/>
            </a:pPr>
            <a:r>
              <a:rPr lang="en-US" dirty="0" smtClean="0"/>
              <a:t>	</a:t>
            </a:r>
            <a:r>
              <a:rPr lang="en-US" b="1" i="1" dirty="0" smtClean="0"/>
              <a:t>GOD IS </a:t>
            </a:r>
            <a:r>
              <a:rPr lang="en-US" b="1" i="1" dirty="0" smtClean="0"/>
              <a:t>A PERSON</a:t>
            </a:r>
          </a:p>
          <a:p>
            <a:pPr marL="571500" indent="-571500">
              <a:buNone/>
            </a:pPr>
            <a:r>
              <a:rPr lang="en-US" b="1" i="1" dirty="0" smtClean="0"/>
              <a:t>	</a:t>
            </a:r>
            <a:r>
              <a:rPr lang="en-US" b="1" i="1" dirty="0" smtClean="0"/>
              <a:t>GOD IS “</a:t>
            </a:r>
            <a:r>
              <a:rPr lang="en-US" b="1" i="1" dirty="0" smtClean="0"/>
              <a:t>HOLY</a:t>
            </a:r>
            <a:r>
              <a:rPr lang="en-US" b="1" i="1" dirty="0" smtClean="0"/>
              <a:t>, HOLY, </a:t>
            </a:r>
            <a:r>
              <a:rPr lang="en-US" b="1" i="1" dirty="0" smtClean="0"/>
              <a:t>HOLY” (Isa. 6:3, Rev. 4:8)</a:t>
            </a:r>
            <a:endParaRPr lang="en-US" b="1" i="1" dirty="0" smtClean="0"/>
          </a:p>
          <a:p>
            <a:pPr marL="571500" indent="-571500">
              <a:buNone/>
            </a:pPr>
            <a:endParaRPr lang="en-US" dirty="0" smtClean="0"/>
          </a:p>
          <a:p>
            <a:pPr marL="571500" indent="-571500">
              <a:buNone/>
            </a:pPr>
            <a:r>
              <a:rPr lang="en-US" dirty="0" smtClean="0"/>
              <a:t>  	God is all-loving</a:t>
            </a:r>
          </a:p>
          <a:p>
            <a:pPr marL="571500" indent="-571500">
              <a:buNone/>
            </a:pPr>
            <a:r>
              <a:rPr lang="en-US" dirty="0" smtClean="0"/>
              <a:t>	God is all-powerful</a:t>
            </a:r>
          </a:p>
          <a:p>
            <a:pPr marL="571500" indent="-571500">
              <a:buNone/>
            </a:pPr>
            <a:r>
              <a:rPr lang="en-US" dirty="0" smtClean="0"/>
              <a:t>	Evil exists (bad things happen)	</a:t>
            </a:r>
            <a:r>
              <a:rPr lang="en-US" sz="3200" b="1" i="1" dirty="0" smtClean="0"/>
              <a:t>	</a:t>
            </a: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7" end="7"/>
                                            </p:txEl>
                                          </p:spTgt>
                                        </p:tgtEl>
                                        <p:attrNameLst>
                                          <p:attrName>style.visibility</p:attrName>
                                        </p:attrNameLst>
                                      </p:cBhvr>
                                      <p:to>
                                        <p:strVal val="visible"/>
                                      </p:to>
                                    </p:set>
                                    <p:anim calcmode="lin" valueType="num">
                                      <p:cBhvr additive="base">
                                        <p:cTn id="31"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WHAT IS “HOLINESS”?</a:t>
            </a:r>
          </a:p>
          <a:p>
            <a:pPr marL="571500" indent="-571500">
              <a:buNone/>
            </a:pPr>
            <a:endParaRPr lang="en-US" dirty="0" smtClean="0"/>
          </a:p>
          <a:p>
            <a:pPr marL="571500" indent="-571500">
              <a:buNone/>
            </a:pPr>
            <a:r>
              <a:rPr lang="en-US" dirty="0" smtClean="0"/>
              <a:t>  	1.  </a:t>
            </a:r>
            <a:r>
              <a:rPr lang="en-US" b="1" dirty="0" smtClean="0"/>
              <a:t>God’s “set-apartness.” God is utterly unique, distinct, high above, and other.</a:t>
            </a:r>
          </a:p>
          <a:p>
            <a:pPr marL="571500" indent="-571500">
              <a:buNone/>
            </a:pPr>
            <a:r>
              <a:rPr lang="en-US" b="1" dirty="0" smtClean="0"/>
              <a:t>	2.  God’s absolute moral purity.</a:t>
            </a:r>
          </a:p>
          <a:p>
            <a:pPr marL="571500" indent="-571500">
              <a:buNone/>
            </a:pPr>
            <a:r>
              <a:rPr lang="en-US" b="1" dirty="0" smtClean="0"/>
              <a:t>			“God is love.” (1 John 4:8)</a:t>
            </a:r>
          </a:p>
          <a:p>
            <a:pPr marL="571500" indent="-571500">
              <a:buNone/>
            </a:pPr>
            <a:r>
              <a:rPr lang="en-US" b="1" dirty="0" smtClean="0"/>
              <a:t>			“God is light.” (1 John 1:5)</a:t>
            </a:r>
          </a:p>
          <a:p>
            <a:pPr marL="571500" indent="-571500">
              <a:buNone/>
            </a:pPr>
            <a:r>
              <a:rPr lang="en-US" b="1" dirty="0" smtClean="0"/>
              <a:t>	3. God’s justice and wrath against sin.</a:t>
            </a:r>
          </a:p>
          <a:p>
            <a:pPr marL="571500" indent="-571500">
              <a:buNone/>
            </a:pPr>
            <a:endParaRPr lang="en-US" b="1" dirty="0" smtClean="0"/>
          </a:p>
          <a:p>
            <a:pPr marL="571500" indent="-571500">
              <a:buNone/>
            </a:pPr>
            <a:endParaRPr lang="en-US" b="1" i="1" dirty="0" smtClean="0"/>
          </a:p>
          <a:p>
            <a:pPr marL="571500" indent="-571500">
              <a:buNone/>
            </a:pPr>
            <a:endParaRPr lang="en-US" dirty="0" smtClean="0"/>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WHAT IS “HOLINESS”?</a:t>
            </a:r>
          </a:p>
          <a:p>
            <a:pPr marL="571500" indent="-571500">
              <a:buNone/>
            </a:pPr>
            <a:endParaRPr lang="en-US" dirty="0" smtClean="0"/>
          </a:p>
          <a:p>
            <a:pPr marL="571500" indent="-571500">
              <a:buNone/>
            </a:pPr>
            <a:r>
              <a:rPr lang="en-US" dirty="0" smtClean="0"/>
              <a:t>  	</a:t>
            </a:r>
            <a:r>
              <a:rPr lang="en-US" i="1" dirty="0" smtClean="0"/>
              <a:t> </a:t>
            </a:r>
            <a:r>
              <a:rPr lang="en-US" sz="3600" i="1" dirty="0" smtClean="0"/>
              <a:t>“For the wrath of God is revealed from heaven against all ungodliness and unrighteousness of men, who by their unrighteousness suppress the truth.” (Romans 1:18)</a:t>
            </a:r>
            <a:endParaRPr lang="en-US" sz="3600" b="1" dirty="0" smtClean="0"/>
          </a:p>
          <a:p>
            <a:pPr marL="571500" indent="-571500">
              <a:buNone/>
            </a:pPr>
            <a:endParaRPr lang="en-US" b="1" i="1" dirty="0" smtClean="0"/>
          </a:p>
          <a:p>
            <a:pPr marL="571500" indent="-571500">
              <a:buNone/>
            </a:pPr>
            <a:endParaRPr lang="en-US" dirty="0" smtClean="0"/>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AutoNum type="romanUcPeriod"/>
            </a:pPr>
            <a:r>
              <a:rPr lang="en-US" dirty="0" smtClean="0"/>
              <a:t>THE CLASSIC PHILOSOPHICAL QUESTION OF THE THEODICY</a:t>
            </a:r>
          </a:p>
          <a:p>
            <a:pPr marL="571500" indent="-571500">
              <a:buNone/>
            </a:pPr>
            <a:endParaRPr lang="en-US" dirty="0" smtClean="0"/>
          </a:p>
          <a:p>
            <a:pPr marL="571500" indent="-571500">
              <a:buNone/>
            </a:pPr>
            <a:r>
              <a:rPr lang="en-US" dirty="0" smtClean="0"/>
              <a:t>	God is holy, holy, holy</a:t>
            </a:r>
          </a:p>
          <a:p>
            <a:pPr marL="571500" indent="-571500">
              <a:buNone/>
            </a:pPr>
            <a:r>
              <a:rPr lang="en-US" b="1" i="1" dirty="0" smtClean="0"/>
              <a:t>	GOD IS WISE</a:t>
            </a:r>
            <a:endParaRPr lang="en-US" dirty="0" smtClean="0"/>
          </a:p>
          <a:p>
            <a:pPr marL="571500" indent="-571500">
              <a:buNone/>
            </a:pPr>
            <a:r>
              <a:rPr lang="en-US" dirty="0" smtClean="0"/>
              <a:t>  	God is all-loving</a:t>
            </a:r>
          </a:p>
          <a:p>
            <a:pPr marL="571500" indent="-571500">
              <a:buNone/>
            </a:pPr>
            <a:r>
              <a:rPr lang="en-US" dirty="0" smtClean="0"/>
              <a:t>	God is all-powerful</a:t>
            </a:r>
          </a:p>
          <a:p>
            <a:pPr marL="571500" indent="-571500">
              <a:buNone/>
            </a:pPr>
            <a:r>
              <a:rPr lang="en-US" dirty="0" smtClean="0"/>
              <a:t>	Evil exists (bad things happen)	</a:t>
            </a:r>
            <a:r>
              <a:rPr lang="en-US" sz="3200" b="1" i="1" dirty="0" smtClean="0"/>
              <a:t>	</a:t>
            </a: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 calcmode="lin" valueType="num">
                                      <p:cBhvr additive="base">
                                        <p:cTn id="1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 calcmode="lin" valueType="num">
                                      <p:cBhvr additive="base">
                                        <p:cTn id="2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Universal Religious Truths</a:t>
            </a:r>
          </a:p>
          <a:p>
            <a:pPr>
              <a:buNone/>
            </a:pPr>
            <a:r>
              <a:rPr lang="en-US" dirty="0" smtClean="0"/>
              <a:t>	“Nobody’s perfect”</a:t>
            </a:r>
          </a:p>
          <a:p>
            <a:pPr>
              <a:buNone/>
            </a:pPr>
            <a:r>
              <a:rPr lang="en-US" dirty="0" smtClean="0"/>
              <a:t>	“God loves everyone”</a:t>
            </a:r>
          </a:p>
          <a:p>
            <a:pPr>
              <a:buNone/>
            </a:pPr>
            <a:r>
              <a:rPr lang="en-US" dirty="0" smtClean="0"/>
              <a:t>		</a:t>
            </a:r>
            <a:r>
              <a:rPr lang="en-US" i="1" dirty="0" smtClean="0"/>
              <a:t>But is this really true?</a:t>
            </a:r>
          </a:p>
          <a:p>
            <a:pPr>
              <a:buNone/>
            </a:pPr>
            <a:endParaRPr lang="en-US" i="1" dirty="0" smtClean="0"/>
          </a:p>
          <a:p>
            <a:pPr>
              <a:buNone/>
            </a:pPr>
            <a:r>
              <a:rPr lang="en-US" i="1" dirty="0" smtClean="0"/>
              <a:t>	The Bible simply does not teach that God loves everyone; in fact, it teaches something quite different.</a:t>
            </a:r>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GOD IS WISE</a:t>
            </a:r>
          </a:p>
          <a:p>
            <a:pPr marL="571500" indent="-571500">
              <a:buNone/>
            </a:pPr>
            <a:endParaRPr lang="en-US" dirty="0" smtClean="0"/>
          </a:p>
          <a:p>
            <a:pPr marL="571500" indent="-571500">
              <a:buNone/>
            </a:pPr>
            <a:r>
              <a:rPr lang="en-US" dirty="0" smtClean="0"/>
              <a:t>  	1.  </a:t>
            </a:r>
            <a:r>
              <a:rPr lang="en-US" b="1" dirty="0" smtClean="0"/>
              <a:t>God made all things…for a purpose!</a:t>
            </a:r>
          </a:p>
          <a:p>
            <a:pPr marL="571500" indent="-571500">
              <a:buNone/>
            </a:pPr>
            <a:r>
              <a:rPr lang="en-US" b="1" dirty="0" smtClean="0"/>
              <a:t>	2.  God’s purpose is to display his own glory.</a:t>
            </a:r>
          </a:p>
          <a:p>
            <a:pPr marL="571500" indent="-571500">
              <a:buNone/>
            </a:pPr>
            <a:r>
              <a:rPr lang="en-US" b="1" dirty="0" smtClean="0"/>
              <a:t>	3. God is able to use evil (bad things) to accomplish his own purposes.</a:t>
            </a:r>
          </a:p>
          <a:p>
            <a:pPr marL="571500" indent="-571500">
              <a:buNone/>
            </a:pPr>
            <a:endParaRPr lang="en-US" b="1" dirty="0" smtClean="0"/>
          </a:p>
          <a:p>
            <a:pPr marL="571500" indent="-571500">
              <a:buNone/>
            </a:pPr>
            <a:r>
              <a:rPr lang="en-US" b="1" dirty="0" smtClean="0"/>
              <a:t>		(The story of Joseph—Genesis  37-50)</a:t>
            </a:r>
          </a:p>
          <a:p>
            <a:pPr marL="571500" indent="-571500">
              <a:buNone/>
            </a:pPr>
            <a:endParaRPr lang="en-US" b="1" i="1" dirty="0" smtClean="0"/>
          </a:p>
          <a:p>
            <a:pPr marL="571500" indent="-571500">
              <a:buNone/>
            </a:pPr>
            <a:endParaRPr lang="en-US" dirty="0" smtClean="0"/>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 calcmode="lin" valueType="num">
                                      <p:cBhvr additive="base">
                                        <p:cTn id="3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GOD IS WISE</a:t>
            </a:r>
          </a:p>
          <a:p>
            <a:pPr marL="571500" indent="-571500">
              <a:buNone/>
            </a:pPr>
            <a:endParaRPr lang="en-US" dirty="0" smtClean="0"/>
          </a:p>
          <a:p>
            <a:pPr marL="571500" indent="-571500">
              <a:buNone/>
            </a:pPr>
            <a:r>
              <a:rPr lang="en-US" dirty="0" smtClean="0"/>
              <a:t>  	 </a:t>
            </a:r>
            <a:r>
              <a:rPr lang="en-US" sz="4000" dirty="0" smtClean="0"/>
              <a:t>“As for you, you meant evil against me, but God meant it for good, to bring it about that many people should be kept alive, as they are today.” (Genesis 50:20)</a:t>
            </a:r>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GOD WILL DISPLAY EVERY FACET OF HIS GLORY</a:t>
            </a:r>
          </a:p>
          <a:p>
            <a:pPr marL="571500" indent="-571500">
              <a:buNone/>
            </a:pPr>
            <a:endParaRPr lang="en-US" dirty="0" smtClean="0"/>
          </a:p>
          <a:p>
            <a:pPr marL="571500" indent="-571500">
              <a:buNone/>
            </a:pPr>
            <a:r>
              <a:rPr lang="en-US" sz="2800" dirty="0" smtClean="0"/>
              <a:t>	How does God display the glory of his power?</a:t>
            </a:r>
          </a:p>
          <a:p>
            <a:pPr marL="571500" indent="-571500">
              <a:buNone/>
            </a:pPr>
            <a:r>
              <a:rPr lang="en-US" sz="2800" dirty="0" smtClean="0"/>
              <a:t>	How does God display the glory of his love?</a:t>
            </a:r>
          </a:p>
          <a:p>
            <a:pPr marL="571500" indent="-571500">
              <a:buNone/>
            </a:pPr>
            <a:r>
              <a:rPr lang="en-US" sz="2800" dirty="0" smtClean="0"/>
              <a:t>	How does God display the glory of his holiness?</a:t>
            </a:r>
          </a:p>
          <a:p>
            <a:pPr marL="571500" indent="-571500">
              <a:buNone/>
            </a:pPr>
            <a:r>
              <a:rPr lang="en-US" sz="2800" dirty="0" smtClean="0"/>
              <a:t>	How does God display the glory of his justice?</a:t>
            </a:r>
          </a:p>
          <a:p>
            <a:pPr marL="571500" indent="-571500">
              <a:buNone/>
            </a:pPr>
            <a:r>
              <a:rPr lang="en-US" sz="2800" dirty="0" smtClean="0"/>
              <a:t>	How does God display the glory of his wrath?</a:t>
            </a:r>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71500" indent="-571500">
              <a:buNone/>
            </a:pPr>
            <a:r>
              <a:rPr lang="en-US" dirty="0" smtClean="0"/>
              <a:t>Romans 9:1-24</a:t>
            </a:r>
          </a:p>
          <a:p>
            <a:pPr marL="571500" indent="-571500">
              <a:buNone/>
            </a:pPr>
            <a:endParaRPr lang="en-US" dirty="0" smtClean="0"/>
          </a:p>
          <a:p>
            <a:pPr marL="571500" indent="-571500">
              <a:buNone/>
            </a:pPr>
            <a:r>
              <a:rPr lang="en-US" sz="2800" dirty="0" smtClean="0"/>
              <a:t>	</a:t>
            </a:r>
            <a:r>
              <a:rPr lang="en-US" dirty="0" smtClean="0"/>
              <a:t> 1  I am speaking the truth in Christ—I am not lying; my conscience bears me witness in the Holy Spirit— 2  that I have great sorrow and unceasing anguish in my heart. 3  For I could wish that I myself were accursed and cut off from Christ for the sake of my brothers, my kinsmen according to the flesh. 4  They are Israelites, and to them belong the adoption, the glory, the covenants, the giving of the law, the worship, and the promises. 5  To them belong the patriarchs, and from their race, according to the flesh, is the Christ who is God over all, blessed forever. Amen.</a:t>
            </a:r>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Romans 9:1-24</a:t>
            </a:r>
          </a:p>
          <a:p>
            <a:pPr marL="571500" indent="-571500">
              <a:buNone/>
            </a:pPr>
            <a:endParaRPr lang="en-US" dirty="0" smtClean="0"/>
          </a:p>
          <a:p>
            <a:pPr marL="571500" indent="-571500">
              <a:buNone/>
            </a:pPr>
            <a:r>
              <a:rPr lang="en-US" sz="2800" dirty="0" smtClean="0"/>
              <a:t>	</a:t>
            </a:r>
            <a:r>
              <a:rPr lang="en-US" dirty="0" smtClean="0"/>
              <a:t>  6  But it is not as though the word of God has failed. For not all who are descended from Israel belong to Israel, 7  and not all are children of Abraham because they are his offspring, but “Through Isaac shall your offspring be named.” 8  This means that it is not the children of the flesh who are the children of God, but the children of the promise are counted as offspring. </a:t>
            </a:r>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571500" indent="-571500">
              <a:buNone/>
            </a:pPr>
            <a:r>
              <a:rPr lang="en-US" dirty="0" smtClean="0"/>
              <a:t>Romans 9:1-24</a:t>
            </a:r>
          </a:p>
          <a:p>
            <a:pPr marL="571500" indent="-571500">
              <a:buNone/>
            </a:pPr>
            <a:endParaRPr lang="en-US" dirty="0" smtClean="0"/>
          </a:p>
          <a:p>
            <a:pPr marL="571500" indent="-571500">
              <a:buNone/>
            </a:pPr>
            <a:r>
              <a:rPr lang="en-US" sz="2800" dirty="0" smtClean="0"/>
              <a:t>	</a:t>
            </a:r>
            <a:r>
              <a:rPr lang="en-US" dirty="0" smtClean="0"/>
              <a:t>  9  For this is what the promise said: “About this time next year I will return and Sarah shall have a son.” 10  And not only so, but also when Rebecca had conceived children by one man, our forefather Isaac, 11  though they were not yet born and had done nothing either good or bad—in order that God’s purpose of election might continue, not because of works but because of his call— 12  she was told, “The older will serve the younger.” 13  As it is written, “Jacob I loved, but Esau I hated.”</a:t>
            </a:r>
          </a:p>
          <a:p>
            <a:pPr marL="571500" indent="-571500">
              <a:buNone/>
            </a:pPr>
            <a:endParaRPr lang="en-US" dirty="0" smtClean="0"/>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Romans 9:1-24</a:t>
            </a:r>
          </a:p>
          <a:p>
            <a:pPr marL="571500" indent="-571500">
              <a:buNone/>
            </a:pPr>
            <a:endParaRPr lang="en-US" dirty="0" smtClean="0"/>
          </a:p>
          <a:p>
            <a:pPr marL="571500" indent="-571500">
              <a:buNone/>
            </a:pPr>
            <a:r>
              <a:rPr lang="en-US" sz="2800" dirty="0" smtClean="0"/>
              <a:t>	</a:t>
            </a:r>
            <a:r>
              <a:rPr lang="en-US" dirty="0" smtClean="0"/>
              <a:t> 14 What shall we say then? Is there injustice on God’s part? By no means! 15  For he says to Moses, “I will have mercy on whom I have mercy, and I will have compassion on whom I have compassion.” </a:t>
            </a:r>
          </a:p>
          <a:p>
            <a:pPr marL="571500" indent="-571500">
              <a:buNone/>
            </a:pPr>
            <a:endParaRPr lang="en-US" dirty="0" smtClean="0"/>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BUT IS THIS FAIR?</a:t>
            </a:r>
          </a:p>
          <a:p>
            <a:pPr marL="571500" indent="-571500">
              <a:buNone/>
            </a:pPr>
            <a:endParaRPr lang="en-US" dirty="0" smtClean="0"/>
          </a:p>
          <a:p>
            <a:pPr marL="571500" indent="-571500">
              <a:buNone/>
            </a:pPr>
            <a:r>
              <a:rPr lang="en-US" sz="2800" dirty="0" smtClean="0"/>
              <a:t>	</a:t>
            </a:r>
            <a:r>
              <a:rPr lang="en-US" dirty="0" smtClean="0"/>
              <a:t>This is NOT equal treatment.</a:t>
            </a:r>
          </a:p>
          <a:p>
            <a:pPr marL="571500" indent="-571500">
              <a:buNone/>
            </a:pPr>
            <a:r>
              <a:rPr lang="en-US" dirty="0" smtClean="0"/>
              <a:t>	Some get BETTER than they deserve.</a:t>
            </a:r>
          </a:p>
          <a:p>
            <a:pPr marL="571500" indent="-571500">
              <a:buNone/>
            </a:pPr>
            <a:r>
              <a:rPr lang="en-US" dirty="0" smtClean="0"/>
              <a:t>	Who gets WORSE than they deserve?</a:t>
            </a:r>
          </a:p>
          <a:p>
            <a:pPr marL="571500" indent="-571500">
              <a:buNone/>
            </a:pPr>
            <a:r>
              <a:rPr lang="en-US" dirty="0" smtClean="0"/>
              <a:t>	If everyone either gets justice or better, than who can complain? There is no injustice in God. </a:t>
            </a:r>
          </a:p>
          <a:p>
            <a:pPr marL="571500" indent="-571500">
              <a:buNone/>
            </a:pPr>
            <a:endParaRPr lang="en-US" dirty="0" smtClean="0"/>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Romans 9:1-24</a:t>
            </a:r>
          </a:p>
          <a:p>
            <a:pPr marL="571500" indent="-571500">
              <a:buNone/>
            </a:pPr>
            <a:endParaRPr lang="en-US" dirty="0" smtClean="0"/>
          </a:p>
          <a:p>
            <a:pPr marL="571500" indent="-571500">
              <a:buNone/>
            </a:pPr>
            <a:r>
              <a:rPr lang="en-US" sz="2800" dirty="0" smtClean="0"/>
              <a:t>	</a:t>
            </a:r>
            <a:r>
              <a:rPr lang="en-US" dirty="0" smtClean="0"/>
              <a:t> 16  So then it depends not on human will or exertion, but on God, who has mercy. 17  For the Scripture says to Pharaoh, “For this very purpose I have raised you up, that I might show my power in you, and that my name might be proclaimed in all the earth.” 18  So then he has mercy on whomever he wills, and he hardens whomever he wills.</a:t>
            </a:r>
          </a:p>
          <a:p>
            <a:pPr marL="571500" indent="-571500">
              <a:buNone/>
            </a:pPr>
            <a:endParaRPr lang="en-US" dirty="0" smtClean="0"/>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Romans 9:1-24</a:t>
            </a:r>
          </a:p>
          <a:p>
            <a:pPr marL="571500" indent="-571500">
              <a:buNone/>
            </a:pPr>
            <a:endParaRPr lang="en-US" dirty="0" smtClean="0"/>
          </a:p>
          <a:p>
            <a:pPr marL="571500" indent="-571500">
              <a:buNone/>
            </a:pPr>
            <a:r>
              <a:rPr lang="en-US" sz="2800" dirty="0" smtClean="0"/>
              <a:t>	</a:t>
            </a:r>
            <a:r>
              <a:rPr lang="en-US" dirty="0" smtClean="0"/>
              <a:t> 19  You will say to me then, “Why does he still find fault? For who can resist his will?” 20  But who are you, O man, to answer back to God? Will what is molded say to its molder, “Why have you made me like this?” 21  Has the potter no right over the clay, to make out of the same lump one vessel for honored use and another for dishonorable use?</a:t>
            </a:r>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AutoNum type="romanUcPeriod"/>
            </a:pPr>
            <a:r>
              <a:rPr lang="en-US" dirty="0" smtClean="0"/>
              <a:t>THE CLASSIC PHILOSOPHICAL QUESTION OF THE THEODICY</a:t>
            </a:r>
          </a:p>
          <a:p>
            <a:pPr marL="571500" indent="-571500">
              <a:buAutoNum type="romanUcPeriod"/>
            </a:pPr>
            <a:endParaRPr lang="en-US" dirty="0" smtClean="0"/>
          </a:p>
          <a:p>
            <a:pPr marL="571500" indent="-571500">
              <a:buAutoNum type="romanUcPeriod"/>
            </a:pPr>
            <a:r>
              <a:rPr lang="en-US" dirty="0" smtClean="0"/>
              <a:t>DOES THE BIBLE REALLY TEACH THAT GOD LOVES EVERYONE?</a:t>
            </a:r>
          </a:p>
          <a:p>
            <a:pPr marL="571500" indent="-571500">
              <a:buAutoNum type="romanUcPeriod"/>
            </a:pPr>
            <a:endParaRPr lang="en-US" dirty="0" smtClean="0"/>
          </a:p>
          <a:p>
            <a:pPr marL="571500" indent="-571500">
              <a:buAutoNum type="romanUcPeriod"/>
            </a:pPr>
            <a:r>
              <a:rPr lang="en-US" dirty="0" smtClean="0"/>
              <a:t>WHY THIS MATTERS: THE SERIOUS ERROR OF PRESUMPTION.</a:t>
            </a:r>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Romans 9:1-24</a:t>
            </a:r>
          </a:p>
          <a:p>
            <a:pPr marL="571500" indent="-571500">
              <a:buNone/>
            </a:pPr>
            <a:endParaRPr lang="en-US" dirty="0" smtClean="0"/>
          </a:p>
          <a:p>
            <a:pPr marL="571500" indent="-571500">
              <a:buNone/>
            </a:pPr>
            <a:r>
              <a:rPr lang="en-US" sz="2800" dirty="0" smtClean="0"/>
              <a:t>	</a:t>
            </a:r>
            <a:r>
              <a:rPr lang="en-US" dirty="0" smtClean="0"/>
              <a:t>22  What if God, desiring to show his wrath and to make known his power, has endured with much patience vessels of wrath prepared for destruction, 23  in order to make known the riches of his glory for vessels of mercy, which he has prepared beforehand for glory— 24  even us whom he has called, not from the Jews only but also from the Gentiles?</a:t>
            </a:r>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 calcmode="lin" valueType="num">
                                      <p:cBhvr additive="base">
                                        <p:cTn id="12"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r>
              <a:rPr lang="en-US" dirty="0" smtClean="0"/>
              <a:t>	</a:t>
            </a:r>
            <a:r>
              <a:rPr lang="en-US" dirty="0" smtClean="0"/>
              <a:t>Where do we get the notion that God loves everyone? (Not from the Bible!)</a:t>
            </a:r>
          </a:p>
          <a:p>
            <a:pPr marL="571500" indent="-571500">
              <a:buNone/>
            </a:pPr>
            <a:r>
              <a:rPr lang="en-US" dirty="0" smtClean="0"/>
              <a:t>	This idea came from humanistic philosophy.</a:t>
            </a: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http://dausonstimpsongagnon.files.wordpress.com/2012/08/ludwig-von-feuerbach.gif"/>
          <p:cNvPicPr>
            <a:picLocks noChangeAspect="1" noChangeArrowheads="1"/>
          </p:cNvPicPr>
          <p:nvPr/>
        </p:nvPicPr>
        <p:blipFill>
          <a:blip r:embed="rId2" cstate="print"/>
          <a:srcRect t="5219" b="5219"/>
          <a:stretch>
            <a:fillRect/>
          </a:stretch>
        </p:blipFill>
        <p:spPr bwMode="auto">
          <a:xfrm>
            <a:off x="914400" y="990600"/>
            <a:ext cx="4114800" cy="4343400"/>
          </a:xfrm>
          <a:prstGeom prst="rect">
            <a:avLst/>
          </a:prstGeom>
          <a:noFill/>
        </p:spPr>
      </p:pic>
      <p:sp>
        <p:nvSpPr>
          <p:cNvPr id="3" name="TextBox 2"/>
          <p:cNvSpPr txBox="1"/>
          <p:nvPr/>
        </p:nvSpPr>
        <p:spPr>
          <a:xfrm>
            <a:off x="5486400" y="2438400"/>
            <a:ext cx="3048000" cy="1169551"/>
          </a:xfrm>
          <a:prstGeom prst="rect">
            <a:avLst/>
          </a:prstGeom>
          <a:noFill/>
        </p:spPr>
        <p:txBody>
          <a:bodyPr wrap="square" rtlCol="0">
            <a:spAutoFit/>
          </a:bodyPr>
          <a:lstStyle/>
          <a:p>
            <a:r>
              <a:rPr lang="en-US" sz="2400" dirty="0" smtClean="0"/>
              <a:t>Ludwig Feuerbach</a:t>
            </a:r>
          </a:p>
          <a:p>
            <a:r>
              <a:rPr lang="en-US" sz="1400" dirty="0" smtClean="0"/>
              <a:t>German Philosopher (1804-1872)</a:t>
            </a:r>
          </a:p>
          <a:p>
            <a:r>
              <a:rPr lang="en-US" sz="1400" i="1" dirty="0" smtClean="0"/>
              <a:t>The Essence of Christianity</a:t>
            </a:r>
            <a:r>
              <a:rPr lang="en-US" sz="1400" dirty="0" smtClean="0"/>
              <a:t> (1841)</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r>
              <a:rPr lang="en-US" dirty="0" smtClean="0"/>
              <a:t>	</a:t>
            </a:r>
            <a:r>
              <a:rPr lang="en-US" dirty="0" smtClean="0"/>
              <a:t>The Humanistic Philosophy of Feuerbach and others teaches that “God” is no longer a useful concept.</a:t>
            </a:r>
          </a:p>
          <a:p>
            <a:pPr marL="571500" indent="-571500">
              <a:buNone/>
            </a:pPr>
            <a:r>
              <a:rPr lang="en-US" dirty="0" smtClean="0"/>
              <a:t>	</a:t>
            </a:r>
            <a:r>
              <a:rPr lang="en-US" dirty="0" smtClean="0"/>
              <a:t>Man’s selfless love for man is salvation</a:t>
            </a:r>
          </a:p>
          <a:p>
            <a:pPr marL="571500" indent="-571500">
              <a:buNone/>
            </a:pPr>
            <a:r>
              <a:rPr lang="en-US" dirty="0" smtClean="0"/>
              <a:t>	</a:t>
            </a:r>
            <a:r>
              <a:rPr lang="en-US" dirty="0" smtClean="0"/>
              <a:t>“Man’s God is MAN”</a:t>
            </a:r>
          </a:p>
          <a:p>
            <a:pPr marL="571500" indent="-571500">
              <a:buNone/>
            </a:pPr>
            <a:r>
              <a:rPr lang="en-US" dirty="0" smtClean="0"/>
              <a:t>	“This is the turning poin</a:t>
            </a:r>
            <a:r>
              <a:rPr lang="en-US" dirty="0" smtClean="0"/>
              <a:t>t of world history!”</a:t>
            </a:r>
            <a:r>
              <a:rPr lang="en-US" dirty="0" smtClean="0"/>
              <a:t/>
            </a:r>
            <a:br>
              <a:rPr lang="en-US" dirty="0" smtClean="0"/>
            </a:br>
            <a:r>
              <a:rPr lang="en-US" dirty="0" smtClean="0"/>
              <a:t> </a:t>
            </a:r>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r>
              <a:rPr lang="en-US" dirty="0" smtClean="0"/>
              <a:t>	</a:t>
            </a:r>
            <a:r>
              <a:rPr lang="en-US" dirty="0" smtClean="0"/>
              <a:t>Feuerbach’s atheistic influence was widespread.</a:t>
            </a:r>
          </a:p>
          <a:p>
            <a:pPr marL="571500" indent="-571500">
              <a:buNone/>
            </a:pPr>
            <a:r>
              <a:rPr lang="en-US" dirty="0" smtClean="0"/>
              <a:t>	</a:t>
            </a:r>
            <a:r>
              <a:rPr lang="en-US" dirty="0" smtClean="0"/>
              <a:t>Karl Marx (Marxism) in economics and political theory</a:t>
            </a:r>
          </a:p>
          <a:p>
            <a:pPr marL="571500" indent="-571500">
              <a:buNone/>
            </a:pPr>
            <a:r>
              <a:rPr lang="en-US" dirty="0" smtClean="0"/>
              <a:t>	</a:t>
            </a:r>
            <a:r>
              <a:rPr lang="en-US" dirty="0" smtClean="0"/>
              <a:t>Sigmund Freud in psychology. Freud is known as the “father of modern psychology.” </a:t>
            </a:r>
            <a:r>
              <a:rPr lang="en-US" dirty="0" smtClean="0"/>
              <a:t> </a:t>
            </a:r>
          </a:p>
          <a:p>
            <a:pPr marL="571500" indent="-571500">
              <a:buNone/>
            </a:pPr>
            <a:r>
              <a:rPr lang="en-US" dirty="0" smtClean="0"/>
              <a:t>	Chief American proponents of humanistic psychology: Carl Rogers and Abraham Maslow</a:t>
            </a:r>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1.bp.blogspot.com/_yQK4PXaQNyc/SSEOIENV4gI/AAAAAAAAAJU/b-nzffzqkyI/s400/CarlRogers.jpg"/>
          <p:cNvPicPr>
            <a:picLocks noChangeAspect="1" noChangeArrowheads="1"/>
          </p:cNvPicPr>
          <p:nvPr/>
        </p:nvPicPr>
        <p:blipFill>
          <a:blip r:embed="rId2" cstate="print"/>
          <a:srcRect t="15278" b="15278"/>
          <a:stretch>
            <a:fillRect/>
          </a:stretch>
        </p:blipFill>
        <p:spPr bwMode="auto">
          <a:xfrm>
            <a:off x="457200" y="990600"/>
            <a:ext cx="3733800" cy="3941233"/>
          </a:xfrm>
          <a:prstGeom prst="rect">
            <a:avLst/>
          </a:prstGeom>
          <a:noFill/>
        </p:spPr>
      </p:pic>
      <p:pic>
        <p:nvPicPr>
          <p:cNvPr id="3" name="Picture 2" descr="http://upload.wikimedia.org/wikipedia/en/thumb/e/e0/Abraham_Maslow.jpg/220px-Abraham_Maslow.jpg"/>
          <p:cNvPicPr>
            <a:picLocks noChangeAspect="1" noChangeArrowheads="1"/>
          </p:cNvPicPr>
          <p:nvPr/>
        </p:nvPicPr>
        <p:blipFill>
          <a:blip r:embed="rId3" cstate="print"/>
          <a:srcRect t="8233" b="8233"/>
          <a:stretch>
            <a:fillRect/>
          </a:stretch>
        </p:blipFill>
        <p:spPr bwMode="auto">
          <a:xfrm>
            <a:off x="4800600" y="990600"/>
            <a:ext cx="3733800" cy="3941233"/>
          </a:xfrm>
          <a:prstGeom prst="rect">
            <a:avLst/>
          </a:prstGeom>
          <a:noFill/>
        </p:spPr>
      </p:pic>
      <p:sp>
        <p:nvSpPr>
          <p:cNvPr id="4" name="TextBox 3"/>
          <p:cNvSpPr txBox="1"/>
          <p:nvPr/>
        </p:nvSpPr>
        <p:spPr>
          <a:xfrm>
            <a:off x="381000" y="5257800"/>
            <a:ext cx="3962400" cy="646331"/>
          </a:xfrm>
          <a:prstGeom prst="rect">
            <a:avLst/>
          </a:prstGeom>
          <a:noFill/>
        </p:spPr>
        <p:txBody>
          <a:bodyPr wrap="square" rtlCol="0">
            <a:spAutoFit/>
          </a:bodyPr>
          <a:lstStyle/>
          <a:p>
            <a:pPr algn="ctr"/>
            <a:r>
              <a:rPr lang="en-US" dirty="0" smtClean="0"/>
              <a:t>Carl Rogers</a:t>
            </a:r>
          </a:p>
          <a:p>
            <a:pPr algn="ctr"/>
            <a:r>
              <a:rPr lang="en-US" dirty="0" smtClean="0"/>
              <a:t>(1902-1987)</a:t>
            </a:r>
            <a:endParaRPr lang="en-US" dirty="0"/>
          </a:p>
        </p:txBody>
      </p:sp>
      <p:sp>
        <p:nvSpPr>
          <p:cNvPr id="5" name="TextBox 4"/>
          <p:cNvSpPr txBox="1"/>
          <p:nvPr/>
        </p:nvSpPr>
        <p:spPr>
          <a:xfrm>
            <a:off x="4800600" y="5181600"/>
            <a:ext cx="3733800" cy="646331"/>
          </a:xfrm>
          <a:prstGeom prst="rect">
            <a:avLst/>
          </a:prstGeom>
          <a:noFill/>
        </p:spPr>
        <p:txBody>
          <a:bodyPr wrap="square" rtlCol="0">
            <a:spAutoFit/>
          </a:bodyPr>
          <a:lstStyle/>
          <a:p>
            <a:pPr algn="ctr"/>
            <a:r>
              <a:rPr lang="en-US" dirty="0" smtClean="0"/>
              <a:t>Abraham Maslow</a:t>
            </a:r>
          </a:p>
          <a:p>
            <a:pPr algn="ctr"/>
            <a:r>
              <a:rPr lang="en-US" dirty="0" smtClean="0"/>
              <a:t>(1908-1970)</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r>
              <a:rPr lang="en-US" dirty="0" smtClean="0"/>
              <a:t>	The Humanistic Philosophy/Psychology of Rogers and Maslow taught the primacy and purity of the self. </a:t>
            </a:r>
          </a:p>
          <a:p>
            <a:pPr marL="571500" indent="-571500">
              <a:buNone/>
            </a:pPr>
            <a:r>
              <a:rPr lang="en-US" dirty="0" smtClean="0"/>
              <a:t>	</a:t>
            </a:r>
            <a:r>
              <a:rPr lang="en-US" dirty="0" smtClean="0"/>
              <a:t>Liberal Christianity embraced this message:</a:t>
            </a:r>
          </a:p>
          <a:p>
            <a:pPr marL="571500" indent="-571500">
              <a:buNone/>
            </a:pPr>
            <a:r>
              <a:rPr lang="en-US" dirty="0" smtClean="0"/>
              <a:t>	</a:t>
            </a:r>
            <a:r>
              <a:rPr lang="en-US" dirty="0" smtClean="0"/>
              <a:t>	Baptist preacher Harry Emerson Fosdick</a:t>
            </a:r>
          </a:p>
          <a:p>
            <a:pPr marL="571500" indent="-571500">
              <a:buNone/>
            </a:pPr>
            <a:r>
              <a:rPr lang="en-US" dirty="0" smtClean="0"/>
              <a:t>	</a:t>
            </a:r>
            <a:r>
              <a:rPr lang="en-US" dirty="0" smtClean="0"/>
              <a:t>	N. V. Peale: </a:t>
            </a:r>
            <a:r>
              <a:rPr lang="en-US" i="1" dirty="0" smtClean="0"/>
              <a:t>The Power of Positive Thinking</a:t>
            </a:r>
            <a:endParaRPr lang="en-US" i="1" dirty="0" smtClean="0"/>
          </a:p>
          <a:p>
            <a:pPr marL="571500" indent="-571500">
              <a:buNone/>
            </a:pPr>
            <a:r>
              <a:rPr lang="en-US" dirty="0" smtClean="0"/>
              <a:t>	</a:t>
            </a:r>
            <a:r>
              <a:rPr lang="en-US" dirty="0" smtClean="0"/>
              <a:t>	R. H. </a:t>
            </a:r>
            <a:r>
              <a:rPr lang="en-US" dirty="0" err="1" smtClean="0"/>
              <a:t>Schuller</a:t>
            </a:r>
            <a:r>
              <a:rPr lang="en-US" dirty="0" smtClean="0"/>
              <a:t>:  </a:t>
            </a:r>
            <a:r>
              <a:rPr lang="en-US" i="1" dirty="0" smtClean="0"/>
              <a:t>Self-Esteem: The New 				Reformation</a:t>
            </a:r>
            <a:endParaRPr lang="en-US" i="1" dirty="0" smtClean="0"/>
          </a:p>
          <a:p>
            <a:pPr marL="571500" indent="-571500">
              <a:buNone/>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r>
              <a:rPr lang="en-US" dirty="0" smtClean="0"/>
              <a:t>	Humanistic Philosophy/Psychology </a:t>
            </a:r>
          </a:p>
          <a:p>
            <a:pPr marL="571500" indent="-571500">
              <a:buNone/>
            </a:pPr>
            <a:r>
              <a:rPr lang="en-US" dirty="0" smtClean="0"/>
              <a:t>		“unconditional positive regard”</a:t>
            </a:r>
          </a:p>
          <a:p>
            <a:pPr marL="571500" indent="-571500">
              <a:buNone/>
            </a:pPr>
            <a:r>
              <a:rPr lang="en-US" dirty="0" smtClean="0"/>
              <a:t>	</a:t>
            </a:r>
            <a:r>
              <a:rPr lang="en-US" dirty="0" smtClean="0"/>
              <a:t>	“unconditional love”</a:t>
            </a:r>
            <a:endParaRPr lang="en-US" dirty="0" smtClean="0"/>
          </a:p>
          <a:p>
            <a:pPr>
              <a:buNone/>
            </a:pPr>
            <a:endParaRPr lang="en-US" i="1" dirty="0" smtClean="0"/>
          </a:p>
          <a:p>
            <a:pPr>
              <a:buNone/>
            </a:pPr>
            <a:r>
              <a:rPr lang="en-US" i="1" dirty="0" smtClean="0"/>
              <a:t>	</a:t>
            </a:r>
            <a:r>
              <a:rPr lang="en-US" b="1" i="1" dirty="0" smtClean="0"/>
              <a:t>The link: If we must love others unconditionally, then  God must love everyone unconditionally. </a:t>
            </a:r>
            <a:endParaRPr lang="en-US" b="1"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endParaRPr lang="en-US" dirty="0" smtClean="0"/>
          </a:p>
          <a:p>
            <a:pPr marL="571500" indent="-571500">
              <a:buNone/>
            </a:pPr>
            <a:r>
              <a:rPr lang="en-US" dirty="0" smtClean="0"/>
              <a:t>	</a:t>
            </a:r>
            <a:r>
              <a:rPr lang="en-US" i="1" dirty="0" err="1" smtClean="0"/>
              <a:t>Mis</a:t>
            </a:r>
            <a:r>
              <a:rPr lang="en-US" i="1" dirty="0" smtClean="0"/>
              <a:t>-</a:t>
            </a:r>
            <a:r>
              <a:rPr lang="en-US" dirty="0" smtClean="0"/>
              <a:t>reading Biblical Texts</a:t>
            </a:r>
          </a:p>
          <a:p>
            <a:pPr marL="571500" indent="-571500">
              <a:buNone/>
            </a:pPr>
            <a:endParaRPr lang="en-US" dirty="0" smtClean="0"/>
          </a:p>
          <a:p>
            <a:pPr marL="571500" indent="-571500">
              <a:buNone/>
            </a:pPr>
            <a:r>
              <a:rPr lang="en-US" dirty="0" smtClean="0"/>
              <a:t>		John 3:16  </a:t>
            </a:r>
            <a:r>
              <a:rPr lang="en-US" i="1" dirty="0" smtClean="0"/>
              <a:t>“For God so loved the world, that he gave his only Son, that whoever believes in him should not perish but have eternal life.”</a:t>
            </a:r>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endParaRPr lang="en-US" dirty="0" smtClean="0"/>
          </a:p>
          <a:p>
            <a:pPr marL="571500" indent="-571500">
              <a:buNone/>
            </a:pPr>
            <a:r>
              <a:rPr lang="en-US" dirty="0" smtClean="0"/>
              <a:t>		John 3:16  </a:t>
            </a:r>
            <a:r>
              <a:rPr lang="en-US" i="1" dirty="0" smtClean="0"/>
              <a:t>“For God so loved the world, that he gave his only Son, that whoever believes in him should not perish but have eternal life.”</a:t>
            </a:r>
            <a:endParaRPr lang="en-US" dirty="0" smtClean="0"/>
          </a:p>
          <a:p>
            <a:pPr marL="571500" indent="-571500">
              <a:buNone/>
            </a:pPr>
            <a:r>
              <a:rPr lang="en-US" dirty="0" smtClean="0"/>
              <a:t>	</a:t>
            </a:r>
            <a:r>
              <a:rPr lang="en-US" i="1" dirty="0" smtClean="0"/>
              <a:t>	“The World” (</a:t>
            </a:r>
            <a:r>
              <a:rPr lang="en-US" i="1" dirty="0" err="1" smtClean="0"/>
              <a:t>kosmos</a:t>
            </a:r>
            <a:r>
              <a:rPr lang="en-US" i="1" dirty="0" smtClean="0"/>
              <a:t>)</a:t>
            </a:r>
          </a:p>
          <a:p>
            <a:pPr marL="571500" indent="-571500">
              <a:buNone/>
            </a:pPr>
            <a:r>
              <a:rPr lang="en-US" i="1" dirty="0" smtClean="0"/>
              <a:t>		Every person in the world?</a:t>
            </a:r>
          </a:p>
          <a:p>
            <a:pPr marL="571500" indent="-571500">
              <a:buNone/>
            </a:pPr>
            <a:endParaRPr lang="en-US" i="1"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AutoNum type="romanUcPeriod"/>
            </a:pPr>
            <a:r>
              <a:rPr lang="en-US" dirty="0" smtClean="0"/>
              <a:t>THE CLASSIC PHILOSOPHICAL QUESTION OF THE THEODICY</a:t>
            </a:r>
          </a:p>
          <a:p>
            <a:pPr marL="571500" indent="-571500">
              <a:buNone/>
            </a:pPr>
            <a:r>
              <a:rPr lang="en-US" dirty="0" smtClean="0"/>
              <a:t>  </a:t>
            </a:r>
            <a:r>
              <a:rPr lang="en-US" dirty="0" smtClean="0"/>
              <a:t>	</a:t>
            </a:r>
            <a:r>
              <a:rPr lang="en-US" dirty="0" smtClean="0"/>
              <a:t>Gottfried Leibnitz (1646-1716)</a:t>
            </a:r>
            <a:endParaRPr lang="en-US" dirty="0" smtClean="0"/>
          </a:p>
          <a:p>
            <a:pPr marL="571500" indent="-571500">
              <a:buNone/>
            </a:pPr>
            <a:r>
              <a:rPr lang="en-US" dirty="0" smtClean="0"/>
              <a:t>	</a:t>
            </a:r>
            <a:r>
              <a:rPr lang="en-US" i="1" dirty="0" smtClean="0"/>
              <a:t> Essays on the Theodicy:</a:t>
            </a:r>
            <a:r>
              <a:rPr lang="en-US" dirty="0" smtClean="0"/>
              <a:t> </a:t>
            </a:r>
            <a:r>
              <a:rPr lang="en-US" i="1" dirty="0" smtClean="0"/>
              <a:t>On the Goodness of God, the Freedom of Man, and the Origin of </a:t>
            </a:r>
            <a:r>
              <a:rPr lang="en-US" i="1" dirty="0" smtClean="0"/>
              <a:t>Evil (1710)</a:t>
            </a:r>
            <a:endParaRPr lang="en-US" dirty="0" smtClean="0"/>
          </a:p>
          <a:p>
            <a:pPr marL="571500" indent="-571500">
              <a:buNone/>
            </a:pPr>
            <a:r>
              <a:rPr lang="en-US" dirty="0" smtClean="0"/>
              <a:t>	</a:t>
            </a: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endParaRPr lang="en-US" dirty="0" smtClean="0"/>
          </a:p>
          <a:p>
            <a:pPr marL="571500" indent="-571500">
              <a:buNone/>
            </a:pPr>
            <a:r>
              <a:rPr lang="en-US" dirty="0" smtClean="0"/>
              <a:t>		John 3:16  </a:t>
            </a:r>
            <a:r>
              <a:rPr lang="en-US" i="1" dirty="0" smtClean="0"/>
              <a:t>“For God so loved the world, that he gave his only Son, that whoever believes in him should not perish but have eternal life.”</a:t>
            </a:r>
            <a:endParaRPr lang="en-US" dirty="0" smtClean="0"/>
          </a:p>
          <a:p>
            <a:pPr marL="571500" indent="-571500">
              <a:buNone/>
            </a:pPr>
            <a:r>
              <a:rPr lang="en-US" dirty="0" smtClean="0"/>
              <a:t>	</a:t>
            </a:r>
            <a:r>
              <a:rPr lang="en-US" i="1" dirty="0" smtClean="0"/>
              <a:t>	“The World” (</a:t>
            </a:r>
            <a:r>
              <a:rPr lang="en-US" i="1" dirty="0" err="1" smtClean="0"/>
              <a:t>kosmos</a:t>
            </a:r>
            <a:r>
              <a:rPr lang="en-US" i="1" dirty="0" smtClean="0"/>
              <a:t>)</a:t>
            </a:r>
          </a:p>
          <a:p>
            <a:pPr marL="571500" indent="-571500">
              <a:buNone/>
            </a:pPr>
            <a:r>
              <a:rPr lang="en-US" i="1" dirty="0" smtClean="0"/>
              <a:t>		</a:t>
            </a:r>
            <a:r>
              <a:rPr lang="en-US" i="1" strike="sngStrike" dirty="0" smtClean="0"/>
              <a:t>Every person in the world?</a:t>
            </a:r>
            <a:r>
              <a:rPr lang="en-US" i="1" dirty="0" smtClean="0"/>
              <a:t> (No)</a:t>
            </a:r>
          </a:p>
          <a:p>
            <a:pPr marL="571500" indent="-571500">
              <a:buNone/>
            </a:pPr>
            <a:r>
              <a:rPr lang="en-US" i="1" dirty="0" smtClean="0"/>
              <a:t>		</a:t>
            </a:r>
            <a:r>
              <a:rPr lang="en-US" b="1" dirty="0" smtClean="0"/>
              <a:t>Sinners in rebellion against God.</a:t>
            </a:r>
            <a:endParaRPr lang="en-US" dirty="0" smtClean="0"/>
          </a:p>
          <a:p>
            <a:pPr marL="571500" indent="-571500">
              <a:buNone/>
            </a:pPr>
            <a:endParaRPr lang="en-US" i="1"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anim calcmode="lin" valueType="num">
                                      <p:cBhvr additive="base">
                                        <p:cTn id="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71500" indent="-571500">
              <a:buNone/>
            </a:pPr>
            <a:r>
              <a:rPr lang="en-US" dirty="0" smtClean="0"/>
              <a:t>II. DOES THE BIBLE REALLY TEACH THAT GOD LOVES EVERYONE?</a:t>
            </a:r>
          </a:p>
          <a:p>
            <a:pPr marL="571500" indent="-571500">
              <a:buNone/>
            </a:pPr>
            <a:endParaRPr lang="en-US" dirty="0" smtClean="0"/>
          </a:p>
          <a:p>
            <a:pPr marL="571500" indent="-571500">
              <a:buNone/>
            </a:pPr>
            <a:r>
              <a:rPr lang="en-US" dirty="0" smtClean="0"/>
              <a:t>		John </a:t>
            </a:r>
            <a:r>
              <a:rPr lang="en-US" dirty="0" smtClean="0"/>
              <a:t>3:17-19  </a:t>
            </a:r>
            <a:r>
              <a:rPr lang="en-US" i="1" dirty="0" smtClean="0"/>
              <a:t>“For </a:t>
            </a:r>
            <a:r>
              <a:rPr lang="en-US" i="1" dirty="0" smtClean="0"/>
              <a:t>God did not send his Son into the world to condemn the world, but in order that the world might be saved through him. </a:t>
            </a:r>
            <a:r>
              <a:rPr lang="en-US" i="1" dirty="0" smtClean="0"/>
              <a:t>Whoever </a:t>
            </a:r>
            <a:r>
              <a:rPr lang="en-US" i="1" dirty="0" smtClean="0"/>
              <a:t>believes in him is not condemned, but whoever does not believe is condemned already, because he has not believed in the name of the only Son of God. </a:t>
            </a:r>
            <a:r>
              <a:rPr lang="en-US" i="1" dirty="0" smtClean="0"/>
              <a:t>And </a:t>
            </a:r>
            <a:r>
              <a:rPr lang="en-US" i="1" dirty="0" smtClean="0"/>
              <a:t>this is the judgment: the light has come into the world, and people loved the darkness rather than the light because their deeds </a:t>
            </a:r>
            <a:r>
              <a:rPr lang="en-US" i="1" dirty="0" smtClean="0"/>
              <a:t>were evil.”</a:t>
            </a:r>
          </a:p>
          <a:p>
            <a:pPr marL="571500" indent="-571500">
              <a:buNone/>
            </a:pPr>
            <a:r>
              <a:rPr lang="en-US" i="1" dirty="0" smtClean="0"/>
              <a:t>	</a:t>
            </a:r>
            <a:r>
              <a:rPr lang="en-US" i="1" dirty="0" smtClean="0"/>
              <a:t>	</a:t>
            </a:r>
            <a:r>
              <a:rPr lang="en-US" dirty="0" smtClean="0"/>
              <a:t> If we are all condemned already, who has condemned us? (GOD!) </a:t>
            </a:r>
            <a:r>
              <a:rPr lang="en-US" i="1" dirty="0" smtClean="0"/>
              <a:t> </a:t>
            </a:r>
          </a:p>
          <a:p>
            <a:pPr marL="571500" indent="-571500">
              <a:buNone/>
            </a:pPr>
            <a:endParaRPr lang="en-US" i="1"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71500" indent="-571500">
              <a:buNone/>
            </a:pPr>
            <a:r>
              <a:rPr lang="en-US" dirty="0" smtClean="0"/>
              <a:t>II. DOES THE BIBLE REALLY TEACH THAT GOD LOVES EVERYONE?</a:t>
            </a:r>
          </a:p>
          <a:p>
            <a:pPr marL="571500" indent="-571500">
              <a:buNone/>
            </a:pPr>
            <a:endParaRPr lang="en-US" dirty="0" smtClean="0"/>
          </a:p>
          <a:p>
            <a:pPr marL="571500" indent="-571500">
              <a:buNone/>
            </a:pPr>
            <a:r>
              <a:rPr lang="en-US" dirty="0" smtClean="0"/>
              <a:t>		John </a:t>
            </a:r>
            <a:r>
              <a:rPr lang="en-US" dirty="0" smtClean="0"/>
              <a:t>14:21-23  </a:t>
            </a:r>
            <a:r>
              <a:rPr lang="en-US" i="1" dirty="0" smtClean="0"/>
              <a:t>“Whoever has my commandments and keeps them, he it is who loves me. And he who loves me will be loved by my Father, and I will love him and manifest myself to him.” </a:t>
            </a:r>
            <a:r>
              <a:rPr lang="en-US" i="1" dirty="0" smtClean="0"/>
              <a:t>Judas </a:t>
            </a:r>
            <a:r>
              <a:rPr lang="en-US" i="1" dirty="0" smtClean="0"/>
              <a:t>(not Iscariot) said to him, “Lord, how is it that you will manifest yourself to us, and not to the world?” </a:t>
            </a:r>
            <a:r>
              <a:rPr lang="en-US" i="1" dirty="0" smtClean="0"/>
              <a:t>Jesus </a:t>
            </a:r>
            <a:r>
              <a:rPr lang="en-US" i="1" dirty="0" smtClean="0"/>
              <a:t>answered him, “If anyone loves me, he will keep my word, and my Father will love him, and we will come to him and make our home with him.”</a:t>
            </a:r>
            <a:endParaRPr lang="en-US" i="1" dirty="0" smtClean="0"/>
          </a:p>
          <a:p>
            <a:pPr marL="571500" indent="-571500">
              <a:buNone/>
            </a:pPr>
            <a:r>
              <a:rPr lang="en-US" i="1" dirty="0" smtClean="0"/>
              <a:t>	</a:t>
            </a:r>
            <a:r>
              <a:rPr lang="en-US" i="1" dirty="0" smtClean="0"/>
              <a:t>	</a:t>
            </a:r>
            <a:r>
              <a:rPr lang="en-US" dirty="0" smtClean="0"/>
              <a:t> </a:t>
            </a:r>
            <a:r>
              <a:rPr lang="en-US" dirty="0" smtClean="0"/>
              <a:t>These are “conditional promises.” According to Jesus, whom does God the Father love?</a:t>
            </a:r>
            <a:r>
              <a:rPr lang="en-US" i="1" dirty="0" smtClean="0"/>
              <a:t> </a:t>
            </a:r>
          </a:p>
          <a:p>
            <a:pPr marL="571500" indent="-571500">
              <a:buNone/>
            </a:pPr>
            <a:endParaRPr lang="en-US" i="1"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 DOES THE BIBLE REALLY TEACH THAT GOD LOVES EVERYONE?</a:t>
            </a:r>
          </a:p>
          <a:p>
            <a:pPr marL="571500" indent="-571500">
              <a:buNone/>
            </a:pPr>
            <a:endParaRPr lang="en-US" dirty="0" smtClean="0"/>
          </a:p>
          <a:p>
            <a:pPr marL="571500" indent="-571500">
              <a:buNone/>
            </a:pPr>
            <a:r>
              <a:rPr lang="en-US" dirty="0" smtClean="0"/>
              <a:t>		This notion stems from the confusion between God’s LOVE and his MERCY.</a:t>
            </a:r>
          </a:p>
          <a:p>
            <a:pPr marL="571500" indent="-571500">
              <a:buNone/>
            </a:pPr>
            <a:endParaRPr lang="en-US" i="1" dirty="0" smtClean="0"/>
          </a:p>
          <a:p>
            <a:pPr marL="571500" indent="-571500">
              <a:buNone/>
            </a:pPr>
            <a:r>
              <a:rPr lang="en-US" i="1" dirty="0" smtClean="0"/>
              <a:t>	</a:t>
            </a:r>
            <a:r>
              <a:rPr lang="en-US" dirty="0" smtClean="0"/>
              <a:t>God does not </a:t>
            </a:r>
            <a:r>
              <a:rPr lang="en-US" b="1" i="1" dirty="0" smtClean="0"/>
              <a:t>love</a:t>
            </a:r>
            <a:r>
              <a:rPr lang="en-US" dirty="0" smtClean="0"/>
              <a:t> all, but God is </a:t>
            </a:r>
            <a:r>
              <a:rPr lang="en-US" b="1" i="1" dirty="0" smtClean="0"/>
              <a:t>merciful</a:t>
            </a:r>
            <a:r>
              <a:rPr lang="en-US" dirty="0" smtClean="0"/>
              <a:t> to all.</a:t>
            </a:r>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 calcmode="lin" valueType="num">
                                      <p:cBhvr additive="base">
                                        <p:cTn id="1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571500" indent="-571500">
              <a:buNone/>
            </a:pPr>
            <a:r>
              <a:rPr lang="en-US" dirty="0" smtClean="0"/>
              <a:t>SEVEN BIBLICAL STATEMENTS</a:t>
            </a:r>
          </a:p>
          <a:p>
            <a:pPr marL="571500" indent="-571500">
              <a:buNone/>
            </a:pPr>
            <a:r>
              <a:rPr lang="en-US" dirty="0" smtClean="0"/>
              <a:t>	1. God is merciful to all, but does not love all.</a:t>
            </a:r>
          </a:p>
          <a:p>
            <a:pPr marL="571500" indent="-571500">
              <a:buNone/>
            </a:pPr>
            <a:r>
              <a:rPr lang="en-US" dirty="0" smtClean="0"/>
              <a:t>	2. God cares for and provides for all his creatures, but he 	loves only the elect.</a:t>
            </a:r>
          </a:p>
          <a:p>
            <a:pPr marL="571500" indent="-571500">
              <a:buNone/>
            </a:pPr>
            <a:r>
              <a:rPr lang="en-US" dirty="0" smtClean="0"/>
              <a:t>	3. God hates the wicked and will punish them in hell 	forever.</a:t>
            </a:r>
          </a:p>
          <a:p>
            <a:pPr marL="571500" indent="-571500">
              <a:buNone/>
            </a:pPr>
            <a:r>
              <a:rPr lang="en-US" dirty="0" smtClean="0"/>
              <a:t>	4. God particularly loves those he has chosen to save 	through his Son.</a:t>
            </a:r>
          </a:p>
          <a:p>
            <a:pPr marL="571500" indent="-571500">
              <a:buNone/>
            </a:pPr>
            <a:r>
              <a:rPr lang="en-US" dirty="0" smtClean="0"/>
              <a:t>	5. We cannot know that God has NOT chosen us.</a:t>
            </a:r>
          </a:p>
          <a:p>
            <a:pPr marL="571500" indent="-571500">
              <a:buNone/>
            </a:pPr>
            <a:r>
              <a:rPr lang="en-US" dirty="0" smtClean="0"/>
              <a:t>	6. We CAN know that God has saved us in Christ.</a:t>
            </a:r>
          </a:p>
          <a:p>
            <a:pPr marL="571500" indent="-571500">
              <a:buNone/>
            </a:pPr>
            <a:r>
              <a:rPr lang="en-US" dirty="0" smtClean="0"/>
              <a:t>	7. We must not presume upon God’s general mercy, but 	repent and receive his particular love in Christ.</a:t>
            </a: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III</a:t>
            </a:r>
            <a:r>
              <a:rPr lang="en-US" dirty="0" smtClean="0"/>
              <a:t>. </a:t>
            </a:r>
            <a:r>
              <a:rPr lang="en-US" dirty="0" smtClean="0"/>
              <a:t>WHY THIS MATTERS: THE SERIOUS ERROR OF PRESUMPTION</a:t>
            </a:r>
          </a:p>
          <a:p>
            <a:pPr marL="571500" indent="-571500">
              <a:buNone/>
            </a:pPr>
            <a:r>
              <a:rPr lang="en-US" dirty="0" smtClean="0"/>
              <a:t>	</a:t>
            </a:r>
            <a:r>
              <a:rPr lang="en-US" dirty="0" smtClean="0"/>
              <a:t>1. This false teaching steals urgency for salvation.</a:t>
            </a:r>
          </a:p>
          <a:p>
            <a:pPr marL="571500" indent="-571500">
              <a:buNone/>
            </a:pPr>
            <a:r>
              <a:rPr lang="en-US" dirty="0" smtClean="0"/>
              <a:t>	2. This false teaching neutralizes the impetus for 		much of our sanctification and service.</a:t>
            </a:r>
          </a:p>
          <a:p>
            <a:pPr marL="571500" indent="-571500">
              <a:buNone/>
            </a:pPr>
            <a:r>
              <a:rPr lang="en-US" dirty="0" smtClean="0"/>
              <a:t>	</a:t>
            </a:r>
            <a:r>
              <a:rPr lang="en-US" dirty="0" smtClean="0"/>
              <a:t>3. This false teaching defuses resolve in evangelism.</a:t>
            </a:r>
          </a:p>
          <a:p>
            <a:pPr marL="571500" indent="-571500">
              <a:buNone/>
            </a:pPr>
            <a:r>
              <a:rPr lang="en-US" dirty="0" smtClean="0"/>
              <a:t>	</a:t>
            </a:r>
            <a:r>
              <a:rPr lang="en-US" dirty="0" smtClean="0"/>
              <a:t>4. This false teaching undermines world missions. </a:t>
            </a: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6/6a/Gottfried_Wilhelm_von_Leibniz.jpg/220px-Gottfried_Wilhelm_von_Leibniz.jpg"/>
          <p:cNvPicPr>
            <a:picLocks noChangeAspect="1" noChangeArrowheads="1"/>
          </p:cNvPicPr>
          <p:nvPr/>
        </p:nvPicPr>
        <p:blipFill>
          <a:blip r:embed="rId2" cstate="print"/>
          <a:srcRect/>
          <a:stretch>
            <a:fillRect/>
          </a:stretch>
        </p:blipFill>
        <p:spPr bwMode="auto">
          <a:xfrm>
            <a:off x="2667000" y="228600"/>
            <a:ext cx="3738732" cy="4724400"/>
          </a:xfrm>
          <a:prstGeom prst="rect">
            <a:avLst/>
          </a:prstGeom>
          <a:noFill/>
        </p:spPr>
      </p:pic>
      <p:sp>
        <p:nvSpPr>
          <p:cNvPr id="3" name="TextBox 2"/>
          <p:cNvSpPr txBox="1"/>
          <p:nvPr/>
        </p:nvSpPr>
        <p:spPr>
          <a:xfrm>
            <a:off x="2362200" y="5105400"/>
            <a:ext cx="4267200" cy="1077218"/>
          </a:xfrm>
          <a:prstGeom prst="rect">
            <a:avLst/>
          </a:prstGeom>
          <a:noFill/>
        </p:spPr>
        <p:txBody>
          <a:bodyPr wrap="square" rtlCol="0">
            <a:spAutoFit/>
          </a:bodyPr>
          <a:lstStyle/>
          <a:p>
            <a:pPr algn="ctr"/>
            <a:r>
              <a:rPr lang="en-US" sz="3200" dirty="0" smtClean="0"/>
              <a:t>Gottfried Leibnitz</a:t>
            </a:r>
          </a:p>
          <a:p>
            <a:pPr algn="ctr"/>
            <a:r>
              <a:rPr lang="en-US" sz="3200" dirty="0" smtClean="0"/>
              <a:t>1646-1716</a:t>
            </a:r>
            <a:endParaRPr lang="en-US" sz="32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571500" indent="-571500">
              <a:buAutoNum type="romanUcPeriod"/>
            </a:pPr>
            <a:r>
              <a:rPr lang="en-US" dirty="0" smtClean="0"/>
              <a:t>THE CLASSIC PHILOSOPHICAL QUESTION OF THE </a:t>
            </a:r>
            <a:r>
              <a:rPr lang="en-US" dirty="0" smtClean="0"/>
              <a:t>THEODICY (Leibnitz)</a:t>
            </a:r>
            <a:endParaRPr lang="en-US" dirty="0" smtClean="0"/>
          </a:p>
          <a:p>
            <a:r>
              <a:rPr lang="en-US" dirty="0" smtClean="0"/>
              <a:t>Major </a:t>
            </a:r>
            <a:r>
              <a:rPr lang="en-US" dirty="0" smtClean="0"/>
              <a:t>premise: Whoever does not choose the best is lacking in power, or in knowledge, or in goodness.</a:t>
            </a:r>
          </a:p>
          <a:p>
            <a:r>
              <a:rPr lang="en-US" dirty="0" smtClean="0"/>
              <a:t>Minor premise: God did not choose the best in creating the world. </a:t>
            </a:r>
          </a:p>
          <a:p>
            <a:r>
              <a:rPr lang="en-US" dirty="0" smtClean="0"/>
              <a:t>Therefore: God has been lacking in power, or in knowledge, or in goodness. </a:t>
            </a:r>
            <a:endParaRPr lang="en-US" dirty="0" smtClean="0"/>
          </a:p>
          <a:p>
            <a:r>
              <a:rPr lang="en-US" dirty="0" smtClean="0"/>
              <a:t>God </a:t>
            </a:r>
            <a:r>
              <a:rPr lang="en-US" dirty="0" smtClean="0"/>
              <a:t>has made a world in which there is evil, a world…which could have been made without any evil, or the making of which could have been omitted altogether. Therefore, God has not chosen the best</a:t>
            </a:r>
            <a:r>
              <a:rPr lang="en-US" dirty="0" smtClean="0"/>
              <a:t>. </a:t>
            </a: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AutoNum type="romanUcPeriod"/>
            </a:pPr>
            <a:r>
              <a:rPr lang="en-US" dirty="0" smtClean="0"/>
              <a:t>THE CLASSIC PHILOSOPHICAL QUESTION OF THE </a:t>
            </a:r>
            <a:r>
              <a:rPr lang="en-US" dirty="0" smtClean="0"/>
              <a:t>THEODICY (Simplified)</a:t>
            </a:r>
            <a:endParaRPr lang="en-US" dirty="0" smtClean="0"/>
          </a:p>
          <a:p>
            <a:pPr marL="571500" indent="-571500">
              <a:buNone/>
            </a:pPr>
            <a:endParaRPr lang="en-US" dirty="0" smtClean="0"/>
          </a:p>
          <a:p>
            <a:pPr marL="571500" indent="-571500">
              <a:buNone/>
            </a:pPr>
            <a:r>
              <a:rPr lang="en-US" dirty="0" smtClean="0"/>
              <a:t>  	God is all-loving</a:t>
            </a:r>
          </a:p>
          <a:p>
            <a:pPr marL="571500" indent="-571500">
              <a:buNone/>
            </a:pPr>
            <a:r>
              <a:rPr lang="en-US" dirty="0" smtClean="0"/>
              <a:t>	God is all-powerful</a:t>
            </a:r>
          </a:p>
          <a:p>
            <a:pPr marL="571500" indent="-571500">
              <a:buNone/>
            </a:pPr>
            <a:r>
              <a:rPr lang="en-US" dirty="0" smtClean="0"/>
              <a:t>	Evil exists (bad things happen)</a:t>
            </a:r>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AutoNum type="romanUcPeriod"/>
            </a:pPr>
            <a:r>
              <a:rPr lang="en-US" dirty="0" smtClean="0"/>
              <a:t>THE CLASSIC PHILOSOPHICAL QUESTION OF THE THEODICY</a:t>
            </a:r>
          </a:p>
          <a:p>
            <a:pPr marL="571500" indent="-571500">
              <a:buNone/>
            </a:pPr>
            <a:endParaRPr lang="en-US" dirty="0" smtClean="0"/>
          </a:p>
          <a:p>
            <a:pPr marL="571500" indent="-571500">
              <a:buNone/>
            </a:pPr>
            <a:r>
              <a:rPr lang="en-US" dirty="0" smtClean="0"/>
              <a:t>  	</a:t>
            </a:r>
            <a:r>
              <a:rPr lang="en-US" b="1" i="1" dirty="0" smtClean="0"/>
              <a:t>God is all-loving </a:t>
            </a:r>
            <a:r>
              <a:rPr lang="en-US" dirty="0" smtClean="0"/>
              <a:t>(very few deny this one)</a:t>
            </a:r>
            <a:endParaRPr lang="en-US" b="1" i="1" dirty="0" smtClean="0"/>
          </a:p>
          <a:p>
            <a:pPr marL="571500" indent="-571500">
              <a:buNone/>
            </a:pPr>
            <a:r>
              <a:rPr lang="en-US" dirty="0" smtClean="0"/>
              <a:t>	</a:t>
            </a:r>
            <a:r>
              <a:rPr lang="en-US" b="1" i="1" dirty="0" smtClean="0"/>
              <a:t>God is all-powerful </a:t>
            </a:r>
          </a:p>
          <a:p>
            <a:pPr marL="571500" indent="-571500">
              <a:buNone/>
            </a:pPr>
            <a:r>
              <a:rPr lang="en-US" b="1" i="1" dirty="0" smtClean="0"/>
              <a:t>		</a:t>
            </a:r>
            <a:r>
              <a:rPr lang="en-US" dirty="0" smtClean="0"/>
              <a:t>(two kinds of limits on God’s power)</a:t>
            </a:r>
            <a:endParaRPr lang="en-US" b="1" i="1" dirty="0" smtClean="0"/>
          </a:p>
          <a:p>
            <a:pPr marL="571500" indent="-571500">
              <a:buNone/>
            </a:pPr>
            <a:endParaRPr lang="en-US" dirty="0" smtClean="0"/>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571500" indent="-571500">
              <a:buNone/>
            </a:pPr>
            <a:r>
              <a:rPr lang="en-US" dirty="0" smtClean="0"/>
              <a:t>LIMITS ON GOD’S POWER</a:t>
            </a:r>
          </a:p>
          <a:p>
            <a:pPr marL="571500" indent="-571500">
              <a:buNone/>
            </a:pPr>
            <a:r>
              <a:rPr lang="en-US" dirty="0" smtClean="0"/>
              <a:t>  	1. </a:t>
            </a:r>
            <a:r>
              <a:rPr lang="en-US" b="1" dirty="0" smtClean="0"/>
              <a:t>Limiting God’s absolute power</a:t>
            </a:r>
          </a:p>
          <a:p>
            <a:pPr marL="571500" indent="-571500">
              <a:buNone/>
            </a:pPr>
            <a:r>
              <a:rPr lang="en-US" b="1" dirty="0" smtClean="0"/>
              <a:t>		Rabbi Harold </a:t>
            </a:r>
            <a:r>
              <a:rPr lang="en-US" b="1" dirty="0" smtClean="0"/>
              <a:t>Kushner:</a:t>
            </a:r>
            <a:r>
              <a:rPr lang="en-US" b="1" i="1" dirty="0" smtClean="0"/>
              <a:t> </a:t>
            </a:r>
            <a:r>
              <a:rPr lang="en-US" b="1" i="1" dirty="0" smtClean="0"/>
              <a:t>When Bad Things Happen to Good </a:t>
            </a:r>
            <a:r>
              <a:rPr lang="en-US" b="1" i="1" dirty="0" smtClean="0"/>
              <a:t>People </a:t>
            </a:r>
            <a:r>
              <a:rPr lang="en-US" dirty="0" smtClean="0"/>
              <a:t>(1978)</a:t>
            </a:r>
            <a:endParaRPr lang="en-US" dirty="0" smtClean="0"/>
          </a:p>
          <a:p>
            <a:pPr marL="571500" indent="-571500">
              <a:buNone/>
            </a:pPr>
            <a:r>
              <a:rPr lang="en-US" b="1" i="1" dirty="0" smtClean="0"/>
              <a:t>	</a:t>
            </a:r>
            <a:r>
              <a:rPr lang="en-US" dirty="0" smtClean="0"/>
              <a:t>	(God would like to help, but cannot. God suffers with us in our pain.)</a:t>
            </a:r>
          </a:p>
          <a:p>
            <a:pPr marL="571500" indent="-571500">
              <a:buNone/>
            </a:pPr>
            <a:r>
              <a:rPr lang="en-US" dirty="0" smtClean="0"/>
              <a:t>	</a:t>
            </a:r>
            <a:r>
              <a:rPr lang="en-US" b="1" i="1" dirty="0" smtClean="0"/>
              <a:t>Is this really helpful? What kind of God is this?</a:t>
            </a:r>
          </a:p>
          <a:p>
            <a:pPr marL="571500" indent="-571500">
              <a:buNone/>
            </a:pPr>
            <a:r>
              <a:rPr lang="en-US" b="1" i="1" dirty="0" smtClean="0"/>
              <a:t>		</a:t>
            </a:r>
          </a:p>
          <a:p>
            <a:pPr marL="571500" indent="-571500">
              <a:buNone/>
            </a:pPr>
            <a:endParaRPr lang="en-US" dirty="0" smtClean="0"/>
          </a:p>
          <a:p>
            <a:pPr marL="571500" indent="-571500">
              <a:buAutoNum type="romanUcPeriod"/>
            </a:pPr>
            <a:endParaRPr lang="en-US" dirty="0" smtClean="0"/>
          </a:p>
          <a:p>
            <a:pPr>
              <a:buNone/>
            </a:pPr>
            <a:endParaRPr lang="en-US" i="1" dirty="0" smtClean="0"/>
          </a:p>
          <a:p>
            <a:pPr>
              <a:buNone/>
            </a:pPr>
            <a:endParaRPr lang="en-US" dirty="0"/>
          </a:p>
        </p:txBody>
      </p:sp>
      <p:sp>
        <p:nvSpPr>
          <p:cNvPr id="3" name="Title 2"/>
          <p:cNvSpPr>
            <a:spLocks noGrp="1"/>
          </p:cNvSpPr>
          <p:nvPr>
            <p:ph type="title"/>
          </p:nvPr>
        </p:nvSpPr>
        <p:spPr/>
        <p:txBody>
          <a:bodyPr/>
          <a:lstStyle/>
          <a:p>
            <a:r>
              <a:rPr lang="en-US" dirty="0" smtClean="0"/>
              <a:t>God May NOT Love You</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1409</TotalTime>
  <Words>639</Words>
  <Application>Microsoft Office PowerPoint</Application>
  <PresentationFormat>On-screen Show (4:3)</PresentationFormat>
  <Paragraphs>291</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Paper</vt:lpstr>
      <vt:lpstr>God May NOT Love You!</vt:lpstr>
      <vt:lpstr>God May NOT Love You</vt:lpstr>
      <vt:lpstr>God May NOT Love You</vt:lpstr>
      <vt:lpstr>God May NOT Love You</vt:lpstr>
      <vt:lpstr>Slide 5</vt:lpstr>
      <vt:lpstr>God May NOT Love You</vt:lpstr>
      <vt:lpstr>God May NOT Love You</vt:lpstr>
      <vt:lpstr>God May NOT Love You</vt:lpstr>
      <vt:lpstr>God May NOT Love You</vt:lpstr>
      <vt:lpstr>God May NOT Love You</vt:lpstr>
      <vt:lpstr>God May NOT Love You</vt:lpstr>
      <vt:lpstr>God May NOT Love You</vt:lpstr>
      <vt:lpstr>Slide 13</vt:lpstr>
      <vt:lpstr>Slide 14</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Slide 32</vt:lpstr>
      <vt:lpstr>God May NOT Love You</vt:lpstr>
      <vt:lpstr>God May NOT Love You</vt:lpstr>
      <vt:lpstr>Slide 35</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lpstr>God May NOT Love You</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May NOT Love You!</dc:title>
  <dc:creator>Brian</dc:creator>
  <cp:lastModifiedBy>Brian</cp:lastModifiedBy>
  <cp:revision>50</cp:revision>
  <dcterms:created xsi:type="dcterms:W3CDTF">2013-03-01T16:42:28Z</dcterms:created>
  <dcterms:modified xsi:type="dcterms:W3CDTF">2014-08-20T13:56:06Z</dcterms:modified>
</cp:coreProperties>
</file>