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6" r:id="rId21"/>
    <p:sldId id="277" r:id="rId22"/>
    <p:sldId id="278" r:id="rId23"/>
    <p:sldId id="279" r:id="rId24"/>
    <p:sldId id="280" r:id="rId25"/>
    <p:sldId id="281" r:id="rId26"/>
    <p:sldId id="282" r:id="rId27"/>
    <p:sldId id="283" r:id="rId28"/>
    <p:sldId id="284" r:id="rId29"/>
    <p:sldId id="288" r:id="rId30"/>
    <p:sldId id="286"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4" r:id="rId44"/>
    <p:sldId id="305" r:id="rId45"/>
    <p:sldId id="303" r:id="rId46"/>
    <p:sldId id="301" r:id="rId47"/>
    <p:sldId id="356" r:id="rId48"/>
    <p:sldId id="355" r:id="rId49"/>
    <p:sldId id="302" r:id="rId50"/>
    <p:sldId id="306" r:id="rId51"/>
    <p:sldId id="323" r:id="rId52"/>
    <p:sldId id="325" r:id="rId53"/>
    <p:sldId id="324" r:id="rId54"/>
    <p:sldId id="307" r:id="rId55"/>
    <p:sldId id="308" r:id="rId56"/>
    <p:sldId id="309" r:id="rId57"/>
    <p:sldId id="310" r:id="rId58"/>
    <p:sldId id="311" r:id="rId59"/>
    <p:sldId id="312" r:id="rId60"/>
    <p:sldId id="313" r:id="rId61"/>
    <p:sldId id="314" r:id="rId62"/>
    <p:sldId id="315" r:id="rId63"/>
    <p:sldId id="316" r:id="rId64"/>
    <p:sldId id="317" r:id="rId65"/>
    <p:sldId id="318" r:id="rId66"/>
    <p:sldId id="327" r:id="rId67"/>
    <p:sldId id="328" r:id="rId68"/>
    <p:sldId id="320" r:id="rId69"/>
    <p:sldId id="329" r:id="rId70"/>
    <p:sldId id="330" r:id="rId71"/>
    <p:sldId id="331" r:id="rId72"/>
    <p:sldId id="332" r:id="rId73"/>
    <p:sldId id="321" r:id="rId74"/>
    <p:sldId id="333" r:id="rId75"/>
    <p:sldId id="334" r:id="rId76"/>
    <p:sldId id="336" r:id="rId77"/>
    <p:sldId id="335" r:id="rId78"/>
    <p:sldId id="337" r:id="rId79"/>
    <p:sldId id="338" r:id="rId80"/>
    <p:sldId id="322" r:id="rId81"/>
    <p:sldId id="340" r:id="rId82"/>
    <p:sldId id="341" r:id="rId83"/>
    <p:sldId id="342" r:id="rId84"/>
    <p:sldId id="343" r:id="rId85"/>
    <p:sldId id="344" r:id="rId86"/>
    <p:sldId id="345" r:id="rId87"/>
    <p:sldId id="346" r:id="rId88"/>
    <p:sldId id="347" r:id="rId89"/>
    <p:sldId id="348" r:id="rId90"/>
    <p:sldId id="349" r:id="rId91"/>
    <p:sldId id="350" r:id="rId92"/>
    <p:sldId id="351" r:id="rId93"/>
    <p:sldId id="352" r:id="rId94"/>
    <p:sldId id="353" r:id="rId95"/>
    <p:sldId id="354" r:id="rId96"/>
    <p:sldId id="357" r:id="rId9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77" autoAdjust="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7826"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en-US" smtClean="0"/>
              <a:t>Click to edit Master title style</a:t>
            </a:r>
            <a:endParaRPr lang="en-US"/>
          </a:p>
        </p:txBody>
      </p:sp>
      <p:sp>
        <p:nvSpPr>
          <p:cNvPr id="7782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77831" name="Freeform 7"/>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w="9525">
            <a:noFill/>
            <a:round/>
            <a:headEnd/>
            <a:tailEnd/>
          </a:ln>
        </p:spPr>
        <p:txBody>
          <a:bodyPr/>
          <a:lstStyle/>
          <a:p>
            <a:endParaRPr lang="en-US"/>
          </a:p>
        </p:txBody>
      </p:sp>
      <p:sp>
        <p:nvSpPr>
          <p:cNvPr id="77832" name="Rectangle 8"/>
          <p:cNvSpPr>
            <a:spLocks noGrp="1" noChangeArrowheads="1"/>
          </p:cNvSpPr>
          <p:nvPr>
            <p:ph type="ftr" sz="quarter" idx="3"/>
          </p:nvPr>
        </p:nvSpPr>
        <p:spPr/>
        <p:txBody>
          <a:bodyPr/>
          <a:lstStyle>
            <a:lvl1pPr>
              <a:defRPr/>
            </a:lvl1pPr>
          </a:lstStyle>
          <a:p>
            <a:endParaRPr lang="en-US"/>
          </a:p>
        </p:txBody>
      </p:sp>
      <p:sp>
        <p:nvSpPr>
          <p:cNvPr id="77833" name="Rectangle 9"/>
          <p:cNvSpPr>
            <a:spLocks noGrp="1" noChangeArrowheads="1"/>
          </p:cNvSpPr>
          <p:nvPr>
            <p:ph type="sldNum" sz="quarter" idx="4"/>
          </p:nvPr>
        </p:nvSpPr>
        <p:spPr/>
        <p:txBody>
          <a:bodyPr/>
          <a:lstStyle>
            <a:lvl1pPr>
              <a:defRPr/>
            </a:lvl1pPr>
          </a:lstStyle>
          <a:p>
            <a:fld id="{65BEDA14-749A-4BCE-B8AA-402B75421C46}" type="slidenum">
              <a:rPr lang="en-US" smtClean="0"/>
              <a:pPr/>
              <a:t>‹#›</a:t>
            </a:fld>
            <a:endParaRPr lang="en-US"/>
          </a:p>
        </p:txBody>
      </p:sp>
      <p:sp>
        <p:nvSpPr>
          <p:cNvPr id="77834" name="Rectangle 10"/>
          <p:cNvSpPr>
            <a:spLocks noGrp="1" noChangeArrowheads="1"/>
          </p:cNvSpPr>
          <p:nvPr>
            <p:ph type="dt" sz="quarter" idx="2"/>
          </p:nvPr>
        </p:nvSpPr>
        <p:spPr/>
        <p:txBody>
          <a:bodyPr/>
          <a:lstStyle>
            <a:lvl1pPr>
              <a:defRPr/>
            </a:lvl1pPr>
          </a:lstStyle>
          <a:p>
            <a:fld id="{95B84192-3B87-48EA-8A1B-8507EF4ED6EC}" type="datetimeFigureOut">
              <a:rPr lang="en-US" smtClean="0"/>
              <a:pPr/>
              <a:t>7/1/2014</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5B84192-3B87-48EA-8A1B-8507EF4ED6EC}" type="datetimeFigureOut">
              <a:rPr lang="en-US" smtClean="0"/>
              <a:pPr/>
              <a:t>7/1/2014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5BEDA14-749A-4BCE-B8AA-402B75421C4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5B84192-3B87-48EA-8A1B-8507EF4ED6EC}" type="datetimeFigureOut">
              <a:rPr lang="en-US" smtClean="0"/>
              <a:pPr/>
              <a:t>7/1/2014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5BEDA14-749A-4BCE-B8AA-402B75421C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5B84192-3B87-48EA-8A1B-8507EF4ED6EC}" type="datetimeFigureOut">
              <a:rPr lang="en-US" smtClean="0"/>
              <a:pPr/>
              <a:t>7/1/2014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5BEDA14-749A-4BCE-B8AA-402B75421C4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95B84192-3B87-48EA-8A1B-8507EF4ED6EC}" type="datetimeFigureOut">
              <a:rPr lang="en-US" smtClean="0"/>
              <a:pPr/>
              <a:t>7/1/2014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5BEDA14-749A-4BCE-B8AA-402B75421C4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95B84192-3B87-48EA-8A1B-8507EF4ED6EC}" type="datetimeFigureOut">
              <a:rPr lang="en-US" smtClean="0"/>
              <a:pPr/>
              <a:t>7/1/2014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5BEDA14-749A-4BCE-B8AA-402B75421C4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95B84192-3B87-48EA-8A1B-8507EF4ED6EC}" type="datetimeFigureOut">
              <a:rPr lang="en-US" smtClean="0"/>
              <a:pPr/>
              <a:t>7/1/2014</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5BEDA14-749A-4BCE-B8AA-402B75421C4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95B84192-3B87-48EA-8A1B-8507EF4ED6EC}" type="datetimeFigureOut">
              <a:rPr lang="en-US" smtClean="0"/>
              <a:pPr/>
              <a:t>7/1/2014</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5BEDA14-749A-4BCE-B8AA-402B75421C4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95B84192-3B87-48EA-8A1B-8507EF4ED6EC}" type="datetimeFigureOut">
              <a:rPr lang="en-US" smtClean="0"/>
              <a:pPr/>
              <a:t>7/1/2014</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5BEDA14-749A-4BCE-B8AA-402B75421C4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95B84192-3B87-48EA-8A1B-8507EF4ED6EC}" type="datetimeFigureOut">
              <a:rPr lang="en-US" smtClean="0"/>
              <a:pPr/>
              <a:t>7/1/2014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5BEDA14-749A-4BCE-B8AA-402B75421C4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95B84192-3B87-48EA-8A1B-8507EF4ED6EC}" type="datetimeFigureOut">
              <a:rPr lang="en-US" smtClean="0"/>
              <a:pPr/>
              <a:t>7/1/2014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5BEDA14-749A-4BCE-B8AA-402B75421C4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76805" name="Rectangle 5"/>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6806" name="Rectangle 6"/>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6807" name="Rectangle 7"/>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fld id="{95B84192-3B87-48EA-8A1B-8507EF4ED6EC}" type="datetimeFigureOut">
              <a:rPr lang="en-US" smtClean="0"/>
              <a:pPr/>
              <a:t>7/1/2014</a:t>
            </a:fld>
            <a:endParaRPr lang="en-US"/>
          </a:p>
        </p:txBody>
      </p:sp>
      <p:sp>
        <p:nvSpPr>
          <p:cNvPr id="76808" name="Rectangle 8"/>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endParaRPr lang="en-US"/>
          </a:p>
        </p:txBody>
      </p:sp>
      <p:sp>
        <p:nvSpPr>
          <p:cNvPr id="76809" name="Rectangle 9"/>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charset="0"/>
              </a:defRPr>
            </a:lvl1pPr>
          </a:lstStyle>
          <a:p>
            <a:fld id="{65BEDA14-749A-4BCE-B8AA-402B75421C46}" type="slidenum">
              <a:rPr lang="en-US" smtClean="0"/>
              <a:pPr/>
              <a:t>‹#›</a:t>
            </a:fld>
            <a:endParaRPr lang="en-US"/>
          </a:p>
        </p:txBody>
      </p:sp>
    </p:spTree>
  </p:cSld>
  <p:clrMap bg1="dk2" tx1="lt1" bg2="dk1"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charset="0"/>
        </a:defRPr>
      </a:lvl2pPr>
      <a:lvl3pPr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charset="0"/>
        </a:defRPr>
      </a:lvl3pPr>
      <a:lvl4pPr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charset="0"/>
        </a:defRPr>
      </a:lvl4pPr>
      <a:lvl5pPr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eaLnBrk="1" fontAlgn="base" hangingPunct="1">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Font typeface="Tahoma" charset="0"/>
        <a:buChar char="–"/>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Font typeface="Tahoma" charset="0"/>
        <a:buChar char="–"/>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685800" y="990601"/>
            <a:ext cx="7772400" cy="1219199"/>
          </a:xfrm>
        </p:spPr>
        <p:txBody>
          <a:bodyPr/>
          <a:lstStyle/>
          <a:p>
            <a:r>
              <a:rPr lang="en-US" dirty="0" smtClean="0"/>
              <a:t>Heaven Really is for Real!</a:t>
            </a:r>
            <a:br>
              <a:rPr lang="en-US" dirty="0" smtClean="0"/>
            </a:br>
            <a:endParaRPr lang="en-US" dirty="0"/>
          </a:p>
        </p:txBody>
      </p:sp>
      <p:sp>
        <p:nvSpPr>
          <p:cNvPr id="3" name="Subtitle 2"/>
          <p:cNvSpPr>
            <a:spLocks noGrp="1"/>
          </p:cNvSpPr>
          <p:nvPr>
            <p:ph type="subTitle" sz="quarter" idx="1"/>
          </p:nvPr>
        </p:nvSpPr>
        <p:spPr>
          <a:xfrm>
            <a:off x="1371600" y="1828800"/>
            <a:ext cx="6400800" cy="1219200"/>
          </a:xfrm>
        </p:spPr>
        <p:txBody>
          <a:bodyPr/>
          <a:lstStyle/>
          <a:p>
            <a:r>
              <a:rPr lang="en-US" dirty="0" smtClean="0"/>
              <a:t>(But We Should Not Take a Toddler’s Word For It)</a:t>
            </a:r>
            <a:endParaRPr lang="en-US" dirty="0"/>
          </a:p>
        </p:txBody>
      </p:sp>
      <p:pic>
        <p:nvPicPr>
          <p:cNvPr id="4" name="Picture 3" descr="Heaven is for real 2.jpg"/>
          <p:cNvPicPr>
            <a:picLocks noChangeAspect="1"/>
          </p:cNvPicPr>
          <p:nvPr/>
        </p:nvPicPr>
        <p:blipFill>
          <a:blip r:embed="rId2" cstate="print"/>
          <a:stretch>
            <a:fillRect/>
          </a:stretch>
        </p:blipFill>
        <p:spPr>
          <a:xfrm>
            <a:off x="6248400" y="3026620"/>
            <a:ext cx="1857375" cy="299318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Introduction:</a:t>
            </a:r>
            <a:endParaRPr lang="en-US" sz="2800" dirty="0"/>
          </a:p>
        </p:txBody>
      </p:sp>
      <p:sp>
        <p:nvSpPr>
          <p:cNvPr id="3" name="Content Placeholder 2"/>
          <p:cNvSpPr>
            <a:spLocks noGrp="1"/>
          </p:cNvSpPr>
          <p:nvPr>
            <p:ph idx="1"/>
          </p:nvPr>
        </p:nvSpPr>
        <p:spPr>
          <a:xfrm>
            <a:off x="457200" y="1219200"/>
            <a:ext cx="8229600" cy="4800600"/>
          </a:xfrm>
        </p:spPr>
        <p:txBody>
          <a:bodyPr/>
          <a:lstStyle/>
          <a:p>
            <a:r>
              <a:rPr lang="en-US" dirty="0" smtClean="0"/>
              <a:t>What if the Bible leads us </a:t>
            </a:r>
            <a:r>
              <a:rPr lang="en-US" b="1" i="1" dirty="0" smtClean="0"/>
              <a:t>not to trust</a:t>
            </a:r>
            <a:r>
              <a:rPr lang="en-US" dirty="0" smtClean="0"/>
              <a:t> any claims of new revelations from God? </a:t>
            </a:r>
          </a:p>
          <a:p>
            <a:r>
              <a:rPr lang="en-US" dirty="0" smtClean="0"/>
              <a:t>What if stories like these </a:t>
            </a:r>
            <a:r>
              <a:rPr lang="en-US" b="1" i="1" dirty="0" smtClean="0"/>
              <a:t>always start to take precedence</a:t>
            </a:r>
            <a:r>
              <a:rPr lang="en-US" dirty="0" smtClean="0"/>
              <a:t> over the Bible itself? </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Introduction:</a:t>
            </a:r>
            <a:endParaRPr lang="en-US" sz="2800" dirty="0"/>
          </a:p>
        </p:txBody>
      </p:sp>
      <p:sp>
        <p:nvSpPr>
          <p:cNvPr id="3" name="Content Placeholder 2"/>
          <p:cNvSpPr>
            <a:spLocks noGrp="1"/>
          </p:cNvSpPr>
          <p:nvPr>
            <p:ph idx="1"/>
          </p:nvPr>
        </p:nvSpPr>
        <p:spPr>
          <a:xfrm>
            <a:off x="457200" y="1219200"/>
            <a:ext cx="8229600" cy="4800600"/>
          </a:xfrm>
        </p:spPr>
        <p:txBody>
          <a:bodyPr/>
          <a:lstStyle/>
          <a:p>
            <a:r>
              <a:rPr lang="en-US" i="1" dirty="0" smtClean="0"/>
              <a:t>Heaven is for Real</a:t>
            </a:r>
            <a:r>
              <a:rPr lang="en-US" dirty="0" smtClean="0"/>
              <a:t> offers three basic “proofs” that Colton’s story is true. </a:t>
            </a:r>
          </a:p>
          <a:p>
            <a:r>
              <a:rPr lang="en-US" dirty="0" smtClean="0"/>
              <a:t>Are these proofs really proofs?</a:t>
            </a:r>
          </a:p>
          <a:p>
            <a:r>
              <a:rPr lang="en-US" dirty="0" smtClean="0"/>
              <a:t>Can these claims be explained in better ways?</a:t>
            </a:r>
          </a:p>
          <a:p>
            <a:r>
              <a:rPr lang="en-US" dirty="0" smtClean="0"/>
              <a:t>Are these proofs convincing to skeptics and unbelievers?</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 THE BIBLICAL DOCTRINE OF REVELATION</a:t>
            </a:r>
            <a:endParaRPr lang="en-US" sz="2800" dirty="0"/>
          </a:p>
        </p:txBody>
      </p:sp>
      <p:sp>
        <p:nvSpPr>
          <p:cNvPr id="3" name="Content Placeholder 2"/>
          <p:cNvSpPr>
            <a:spLocks noGrp="1"/>
          </p:cNvSpPr>
          <p:nvPr>
            <p:ph idx="1"/>
          </p:nvPr>
        </p:nvSpPr>
        <p:spPr>
          <a:xfrm>
            <a:off x="457200" y="1219200"/>
            <a:ext cx="8229600" cy="4800600"/>
          </a:xfrm>
        </p:spPr>
        <p:txBody>
          <a:bodyPr/>
          <a:lstStyle/>
          <a:p>
            <a:r>
              <a:rPr lang="en-US" dirty="0" smtClean="0"/>
              <a:t>God is an invisible spirit (John 4:24,      </a:t>
            </a:r>
          </a:p>
          <a:p>
            <a:pPr>
              <a:buNone/>
            </a:pPr>
            <a:r>
              <a:rPr lang="en-US" dirty="0" smtClean="0"/>
              <a:t>       1 Timothy 1:17) </a:t>
            </a:r>
          </a:p>
          <a:p>
            <a:r>
              <a:rPr lang="en-US" dirty="0" smtClean="0"/>
              <a:t>We can know nothing of the invisible God unless he reveals himself to us</a:t>
            </a:r>
          </a:p>
          <a:p>
            <a:r>
              <a:rPr lang="en-US" dirty="0" smtClean="0"/>
              <a:t>God has revealed himself to us in two ways: through nature, what he has made and through speaking words (Psalm 19), “general” and “special” revelation.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 THE BIBLICAL DOCTRINE OF REVELATION</a:t>
            </a:r>
            <a:endParaRPr lang="en-US" sz="2800" dirty="0"/>
          </a:p>
        </p:txBody>
      </p:sp>
      <p:sp>
        <p:nvSpPr>
          <p:cNvPr id="3" name="Content Placeholder 2"/>
          <p:cNvSpPr>
            <a:spLocks noGrp="1"/>
          </p:cNvSpPr>
          <p:nvPr>
            <p:ph idx="1"/>
          </p:nvPr>
        </p:nvSpPr>
        <p:spPr>
          <a:xfrm>
            <a:off x="457200" y="1219200"/>
            <a:ext cx="8229600" cy="4800600"/>
          </a:xfrm>
        </p:spPr>
        <p:txBody>
          <a:bodyPr/>
          <a:lstStyle/>
          <a:p>
            <a:r>
              <a:rPr lang="en-US" dirty="0" smtClean="0"/>
              <a:t>Special revelation in the Old Testament: visions, angelic visits, dreams, prophecies </a:t>
            </a:r>
          </a:p>
          <a:p>
            <a:r>
              <a:rPr lang="en-US" dirty="0" smtClean="0"/>
              <a:t>In the New Testament, God has spoken his final Word in his Son, Jesus</a:t>
            </a:r>
          </a:p>
          <a:p>
            <a:r>
              <a:rPr lang="en-US" dirty="0" smtClean="0"/>
              <a:t>The Bible (Prophets and Apostles) is God’s final Word to us. We expect no further word from God.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 THE BIBLICAL DOCTRINE OF REVELATION</a:t>
            </a:r>
            <a:endParaRPr lang="en-US" sz="2800" dirty="0"/>
          </a:p>
        </p:txBody>
      </p:sp>
      <p:sp>
        <p:nvSpPr>
          <p:cNvPr id="3" name="Content Placeholder 2"/>
          <p:cNvSpPr>
            <a:spLocks noGrp="1"/>
          </p:cNvSpPr>
          <p:nvPr>
            <p:ph idx="1"/>
          </p:nvPr>
        </p:nvSpPr>
        <p:spPr>
          <a:xfrm>
            <a:off x="457200" y="1219200"/>
            <a:ext cx="8229600" cy="4800600"/>
          </a:xfrm>
        </p:spPr>
        <p:txBody>
          <a:bodyPr/>
          <a:lstStyle/>
          <a:p>
            <a:pPr>
              <a:buNone/>
            </a:pPr>
            <a:r>
              <a:rPr lang="en-US" dirty="0" smtClean="0"/>
              <a:t>Hebrews 1:1-2</a:t>
            </a:r>
          </a:p>
          <a:p>
            <a:pPr>
              <a:buNone/>
            </a:pPr>
            <a:r>
              <a:rPr lang="en-US" dirty="0" smtClean="0"/>
              <a:t>	“</a:t>
            </a:r>
            <a:r>
              <a:rPr lang="en-US" i="1" dirty="0" smtClean="0"/>
              <a:t>Long ago, at many times and in many ways, God </a:t>
            </a:r>
            <a:r>
              <a:rPr lang="en-US" i="1" u="sng" dirty="0" smtClean="0"/>
              <a:t>spoke</a:t>
            </a:r>
            <a:r>
              <a:rPr lang="en-US" i="1" dirty="0" smtClean="0"/>
              <a:t> to our fathers by the prophets, but in these last days he </a:t>
            </a:r>
            <a:r>
              <a:rPr lang="en-US" i="1" u="sng" dirty="0" smtClean="0"/>
              <a:t>has spoken</a:t>
            </a:r>
            <a:r>
              <a:rPr lang="en-US" i="1" dirty="0" smtClean="0"/>
              <a:t> to us by his Son, whom he appointed the heir of all things, through whom also he created the world.”</a:t>
            </a:r>
            <a:r>
              <a:rPr lang="en-US" dirty="0" smtClean="0"/>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 THE BIBLICAL DOCTRINE OF REVELATION</a:t>
            </a:r>
            <a:endParaRPr lang="en-US" sz="2800" dirty="0"/>
          </a:p>
        </p:txBody>
      </p:sp>
      <p:sp>
        <p:nvSpPr>
          <p:cNvPr id="3" name="Content Placeholder 2"/>
          <p:cNvSpPr>
            <a:spLocks noGrp="1"/>
          </p:cNvSpPr>
          <p:nvPr>
            <p:ph idx="1"/>
          </p:nvPr>
        </p:nvSpPr>
        <p:spPr>
          <a:xfrm>
            <a:off x="457200" y="1219200"/>
            <a:ext cx="8229600" cy="4800600"/>
          </a:xfrm>
        </p:spPr>
        <p:txBody>
          <a:bodyPr/>
          <a:lstStyle/>
          <a:p>
            <a:pPr>
              <a:buNone/>
            </a:pPr>
            <a:r>
              <a:rPr lang="en-US" dirty="0" smtClean="0"/>
              <a:t>The Westminster Confession of Faith 1.1</a:t>
            </a:r>
          </a:p>
          <a:p>
            <a:pPr>
              <a:buNone/>
            </a:pPr>
            <a:r>
              <a:rPr lang="en-US" dirty="0" smtClean="0"/>
              <a:t>	“Although the light of nature, and the works of creation and providence do so far manifest the goodness, wisdom, and power of God, as to leave men inexcusable; yet they are not sufficient to give that knowledge of God, and of his will, which is necessary unto salvation.”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 THE BIBLICAL DOCTRINE OF REVELATION</a:t>
            </a:r>
            <a:endParaRPr lang="en-US" sz="2800" dirty="0"/>
          </a:p>
        </p:txBody>
      </p:sp>
      <p:sp>
        <p:nvSpPr>
          <p:cNvPr id="3" name="Content Placeholder 2"/>
          <p:cNvSpPr>
            <a:spLocks noGrp="1"/>
          </p:cNvSpPr>
          <p:nvPr>
            <p:ph idx="1"/>
          </p:nvPr>
        </p:nvSpPr>
        <p:spPr>
          <a:xfrm>
            <a:off x="457200" y="1219200"/>
            <a:ext cx="8229600" cy="4800600"/>
          </a:xfrm>
        </p:spPr>
        <p:txBody>
          <a:bodyPr/>
          <a:lstStyle/>
          <a:p>
            <a:pPr>
              <a:buNone/>
            </a:pPr>
            <a:r>
              <a:rPr lang="en-US" dirty="0" smtClean="0"/>
              <a:t>The Westminster Confession of Faith 1.1</a:t>
            </a:r>
          </a:p>
          <a:p>
            <a:pPr>
              <a:buNone/>
            </a:pPr>
            <a:r>
              <a:rPr lang="en-US" dirty="0" smtClean="0"/>
              <a:t>	“Therefore it pleased the Lord, at sundry times, and in divers manner, to reveal Himself, and to declare that His will unto His Church; and afterwards, for the better preserving and propagating of the truth, and for the more sure establishment and comfort of the Church against the corruption of the flesh, and the malice of…</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 THE BIBLICAL DOCTRINE OF REVELATION</a:t>
            </a:r>
            <a:endParaRPr lang="en-US" sz="2800" dirty="0"/>
          </a:p>
        </p:txBody>
      </p:sp>
      <p:sp>
        <p:nvSpPr>
          <p:cNvPr id="3" name="Content Placeholder 2"/>
          <p:cNvSpPr>
            <a:spLocks noGrp="1"/>
          </p:cNvSpPr>
          <p:nvPr>
            <p:ph idx="1"/>
          </p:nvPr>
        </p:nvSpPr>
        <p:spPr>
          <a:xfrm>
            <a:off x="457200" y="1219200"/>
            <a:ext cx="8229600" cy="4800600"/>
          </a:xfrm>
        </p:spPr>
        <p:txBody>
          <a:bodyPr/>
          <a:lstStyle/>
          <a:p>
            <a:pPr>
              <a:buNone/>
            </a:pPr>
            <a:r>
              <a:rPr lang="en-US" dirty="0" smtClean="0"/>
              <a:t>The Westminster Confession of Faith 1.1</a:t>
            </a:r>
          </a:p>
          <a:p>
            <a:pPr>
              <a:buNone/>
            </a:pPr>
            <a:r>
              <a:rPr lang="en-US" dirty="0" smtClean="0"/>
              <a:t>	“Satan and of the world, to commit the same wholly unto writing: which </a:t>
            </a:r>
            <a:r>
              <a:rPr lang="en-US" dirty="0" err="1" smtClean="0"/>
              <a:t>maketh</a:t>
            </a:r>
            <a:r>
              <a:rPr lang="en-US" dirty="0" smtClean="0"/>
              <a:t> the Holy Scripture to be most necessary; </a:t>
            </a:r>
            <a:r>
              <a:rPr lang="en-US" u="sng" dirty="0" smtClean="0"/>
              <a:t>those former ways of God's revealing His will unto His people being now ceased</a:t>
            </a:r>
            <a:r>
              <a:rPr lang="en-US" dirty="0" smtClean="0"/>
              <a: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 THE BIBLICAL DOCTRINE OF REVELATION</a:t>
            </a:r>
            <a:endParaRPr lang="en-US" sz="2800" dirty="0"/>
          </a:p>
        </p:txBody>
      </p:sp>
      <p:sp>
        <p:nvSpPr>
          <p:cNvPr id="3" name="Content Placeholder 2"/>
          <p:cNvSpPr>
            <a:spLocks noGrp="1"/>
          </p:cNvSpPr>
          <p:nvPr>
            <p:ph idx="1"/>
          </p:nvPr>
        </p:nvSpPr>
        <p:spPr>
          <a:xfrm>
            <a:off x="457200" y="1219200"/>
            <a:ext cx="8229600" cy="4800600"/>
          </a:xfrm>
        </p:spPr>
        <p:txBody>
          <a:bodyPr/>
          <a:lstStyle/>
          <a:p>
            <a:pPr>
              <a:buNone/>
            </a:pPr>
            <a:r>
              <a:rPr lang="en-US" dirty="0" smtClean="0"/>
              <a:t>Affirmations about the Bible as the Word of God:</a:t>
            </a:r>
          </a:p>
          <a:p>
            <a:pPr>
              <a:buNone/>
            </a:pPr>
            <a:r>
              <a:rPr lang="en-US" dirty="0" smtClean="0"/>
              <a:t>	The Bible is True: Inerrant and Infallible</a:t>
            </a:r>
          </a:p>
          <a:p>
            <a:pPr>
              <a:buNone/>
            </a:pPr>
            <a:r>
              <a:rPr lang="en-US" dirty="0" smtClean="0"/>
              <a:t>	The Bible is Authoritative</a:t>
            </a:r>
          </a:p>
          <a:p>
            <a:pPr>
              <a:buNone/>
            </a:pPr>
            <a:r>
              <a:rPr lang="en-US" dirty="0" smtClean="0"/>
              <a:t>	The Bible is Clear</a:t>
            </a:r>
          </a:p>
          <a:p>
            <a:pPr>
              <a:buNone/>
            </a:pPr>
            <a:r>
              <a:rPr lang="en-US" dirty="0" smtClean="0"/>
              <a:t>	The Bible is Sufficient</a:t>
            </a:r>
          </a:p>
          <a:p>
            <a:pPr>
              <a:buNone/>
            </a:pPr>
            <a:r>
              <a:rPr lang="en-US" dirty="0" smtClean="0"/>
              <a:t>		(If the Bible really is sufficient, then why do we need more information from books like </a:t>
            </a:r>
            <a:r>
              <a:rPr lang="en-US" i="1" dirty="0" smtClean="0"/>
              <a:t>Heaven is for Real</a:t>
            </a:r>
            <a:r>
              <a:rPr lang="en-US"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 THE BIBLICAL DOCTRINE OF REVELATION</a:t>
            </a:r>
            <a:endParaRPr lang="en-US" sz="2800" dirty="0"/>
          </a:p>
        </p:txBody>
      </p:sp>
      <p:sp>
        <p:nvSpPr>
          <p:cNvPr id="3" name="Content Placeholder 2"/>
          <p:cNvSpPr>
            <a:spLocks noGrp="1"/>
          </p:cNvSpPr>
          <p:nvPr>
            <p:ph idx="1"/>
          </p:nvPr>
        </p:nvSpPr>
        <p:spPr>
          <a:xfrm>
            <a:off x="457200" y="1219200"/>
            <a:ext cx="8229600" cy="4800600"/>
          </a:xfrm>
        </p:spPr>
        <p:txBody>
          <a:bodyPr/>
          <a:lstStyle/>
          <a:p>
            <a:r>
              <a:rPr lang="en-US" dirty="0" smtClean="0"/>
              <a:t>We are not obligated to believe claims of new revelations from God</a:t>
            </a:r>
          </a:p>
          <a:p>
            <a:r>
              <a:rPr lang="en-US" dirty="0" smtClean="0"/>
              <a:t>God will not be upset with us if we disbelieve these claims</a:t>
            </a:r>
          </a:p>
          <a:p>
            <a:r>
              <a:rPr lang="en-US" dirty="0" smtClean="0"/>
              <a:t>We should not believe them, lest we imply that God’s Word is NOT sufficient for life and godliness</a:t>
            </a:r>
          </a:p>
          <a:p>
            <a:r>
              <a:rPr lang="en-US" dirty="0" smtClean="0"/>
              <a:t>New revelations always become secondary authorities to supplement the Bible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Introduction:</a:t>
            </a:r>
            <a:endParaRPr lang="en-US" sz="2800" dirty="0"/>
          </a:p>
        </p:txBody>
      </p:sp>
      <p:sp>
        <p:nvSpPr>
          <p:cNvPr id="3" name="Content Placeholder 2"/>
          <p:cNvSpPr>
            <a:spLocks noGrp="1"/>
          </p:cNvSpPr>
          <p:nvPr>
            <p:ph idx="1"/>
          </p:nvPr>
        </p:nvSpPr>
        <p:spPr>
          <a:xfrm>
            <a:off x="457200" y="1219200"/>
            <a:ext cx="8229600" cy="4800600"/>
          </a:xfrm>
        </p:spPr>
        <p:txBody>
          <a:bodyPr/>
          <a:lstStyle/>
          <a:p>
            <a:r>
              <a:rPr lang="en-US" dirty="0" smtClean="0"/>
              <a:t>Abu al-</a:t>
            </a:r>
            <a:r>
              <a:rPr lang="en-US" dirty="0" err="1" smtClean="0"/>
              <a:t>Qasim</a:t>
            </a:r>
            <a:r>
              <a:rPr lang="en-US" dirty="0" smtClean="0"/>
              <a:t> </a:t>
            </a:r>
            <a:r>
              <a:rPr lang="en-US" dirty="0" err="1" smtClean="0"/>
              <a:t>Muhammed</a:t>
            </a:r>
            <a:r>
              <a:rPr lang="en-US" dirty="0" smtClean="0"/>
              <a:t> (b. 570) claimed to be the last of the prophets who restored the true faith of Adam, Noah, Abraham, Moses, Jesus, and the other prophets. He was the last and greatest prophet of all, God’s final word.</a:t>
            </a:r>
          </a:p>
          <a:p>
            <a:r>
              <a:rPr lang="en-US" dirty="0" smtClean="0"/>
              <a:t>Should we believe his claims of revelations from God?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II. </a:t>
            </a:r>
            <a:r>
              <a:rPr lang="en-US" sz="2800" i="1" dirty="0" smtClean="0"/>
              <a:t>Heaven is for Real</a:t>
            </a:r>
            <a:r>
              <a:rPr lang="en-US" sz="2800" dirty="0" smtClean="0"/>
              <a:t> AS CONFIRMATION?</a:t>
            </a:r>
            <a:endParaRPr lang="en-US" sz="2800" dirty="0"/>
          </a:p>
        </p:txBody>
      </p:sp>
      <p:sp>
        <p:nvSpPr>
          <p:cNvPr id="3" name="Content Placeholder 2"/>
          <p:cNvSpPr>
            <a:spLocks noGrp="1"/>
          </p:cNvSpPr>
          <p:nvPr>
            <p:ph idx="1"/>
          </p:nvPr>
        </p:nvSpPr>
        <p:spPr>
          <a:xfrm>
            <a:off x="457200" y="1219200"/>
            <a:ext cx="8229600" cy="4800600"/>
          </a:xfrm>
        </p:spPr>
        <p:txBody>
          <a:bodyPr/>
          <a:lstStyle/>
          <a:p>
            <a:r>
              <a:rPr lang="en-US" dirty="0" smtClean="0"/>
              <a:t>What about the supposed “evidence” that proves Colton’s vision is real?</a:t>
            </a:r>
          </a:p>
          <a:p>
            <a:r>
              <a:rPr lang="en-US" dirty="0" smtClean="0"/>
              <a:t>The book alleges three basic proofs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II. </a:t>
            </a:r>
            <a:r>
              <a:rPr lang="en-US" sz="2800" i="1" dirty="0" smtClean="0"/>
              <a:t>Heaven is for Real</a:t>
            </a:r>
            <a:r>
              <a:rPr lang="en-US" sz="2800" dirty="0" smtClean="0"/>
              <a:t> AS CONFIRMATION?</a:t>
            </a:r>
            <a:endParaRPr lang="en-US" sz="2800" dirty="0"/>
          </a:p>
        </p:txBody>
      </p:sp>
      <p:sp>
        <p:nvSpPr>
          <p:cNvPr id="3" name="Content Placeholder 2"/>
          <p:cNvSpPr>
            <a:spLocks noGrp="1"/>
          </p:cNvSpPr>
          <p:nvPr>
            <p:ph idx="1"/>
          </p:nvPr>
        </p:nvSpPr>
        <p:spPr>
          <a:xfrm>
            <a:off x="457200" y="1219200"/>
            <a:ext cx="8229600" cy="4800600"/>
          </a:xfrm>
        </p:spPr>
        <p:txBody>
          <a:bodyPr/>
          <a:lstStyle/>
          <a:p>
            <a:r>
              <a:rPr lang="en-US" dirty="0" smtClean="0"/>
              <a:t>Proof #1: Colton could tell what his parents were doing while he was on the operating table under anesthesia. </a:t>
            </a:r>
          </a:p>
          <a:p>
            <a:r>
              <a:rPr lang="en-US" dirty="0" smtClean="0"/>
              <a:t>“I saw you and Mommy. You were in a little room by yourself, praying; and Mommy was in a different room, and she was praying and talking on the phone.” (p. xx-xxi)</a:t>
            </a:r>
          </a:p>
          <a:p>
            <a:r>
              <a:rPr lang="en-US" dirty="0" smtClean="0"/>
              <a:t>Does that seem convincing to you?</a:t>
            </a:r>
            <a:br>
              <a:rPr lang="en-US" dirty="0" smtClean="0"/>
            </a:b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II. </a:t>
            </a:r>
            <a:r>
              <a:rPr lang="en-US" sz="2800" i="1" dirty="0" smtClean="0"/>
              <a:t>Heaven is for Real</a:t>
            </a:r>
            <a:r>
              <a:rPr lang="en-US" sz="2800" dirty="0" smtClean="0"/>
              <a:t> AS CONFIRMATION?</a:t>
            </a:r>
            <a:endParaRPr lang="en-US" sz="2800" dirty="0"/>
          </a:p>
        </p:txBody>
      </p:sp>
      <p:sp>
        <p:nvSpPr>
          <p:cNvPr id="3" name="Content Placeholder 2"/>
          <p:cNvSpPr>
            <a:spLocks noGrp="1"/>
          </p:cNvSpPr>
          <p:nvPr>
            <p:ph idx="1"/>
          </p:nvPr>
        </p:nvSpPr>
        <p:spPr>
          <a:xfrm>
            <a:off x="457200" y="1219200"/>
            <a:ext cx="8229600" cy="4800600"/>
          </a:xfrm>
        </p:spPr>
        <p:txBody>
          <a:bodyPr/>
          <a:lstStyle/>
          <a:p>
            <a:r>
              <a:rPr lang="en-US" dirty="0" smtClean="0"/>
              <a:t>Did Colton ever tell his parents anything that they did not believe and either ignored or forgot? Could he have merely made several guess-statements, and got some of them right? (Nostradamus)</a:t>
            </a:r>
          </a:p>
          <a:p>
            <a:r>
              <a:rPr lang="en-US" dirty="0" smtClean="0"/>
              <a:t>They admit that not all of his memories are in the books. </a:t>
            </a:r>
          </a:p>
          <a:p>
            <a:r>
              <a:rPr lang="en-US" dirty="0" smtClean="0"/>
              <a:t>They also admit that they have all forgotten some of the things Colton said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II. </a:t>
            </a:r>
            <a:r>
              <a:rPr lang="en-US" sz="2800" i="1" dirty="0" smtClean="0"/>
              <a:t>Heaven is for Real</a:t>
            </a:r>
            <a:r>
              <a:rPr lang="en-US" sz="2800" dirty="0" smtClean="0"/>
              <a:t> AS CONFIRMATION?</a:t>
            </a:r>
            <a:endParaRPr lang="en-US" sz="2800" dirty="0"/>
          </a:p>
        </p:txBody>
      </p:sp>
      <p:sp>
        <p:nvSpPr>
          <p:cNvPr id="3" name="Content Placeholder 2"/>
          <p:cNvSpPr>
            <a:spLocks noGrp="1"/>
          </p:cNvSpPr>
          <p:nvPr>
            <p:ph idx="1"/>
          </p:nvPr>
        </p:nvSpPr>
        <p:spPr>
          <a:xfrm>
            <a:off x="457200" y="1219200"/>
            <a:ext cx="8229600" cy="4800600"/>
          </a:xfrm>
        </p:spPr>
        <p:txBody>
          <a:bodyPr/>
          <a:lstStyle/>
          <a:p>
            <a:r>
              <a:rPr lang="en-US" dirty="0" smtClean="0"/>
              <a:t>What did Colton really tell them? </a:t>
            </a:r>
          </a:p>
          <a:p>
            <a:pPr lvl="1"/>
            <a:r>
              <a:rPr lang="en-US" dirty="0" smtClean="0"/>
              <a:t>They were in separate rooms</a:t>
            </a:r>
          </a:p>
          <a:p>
            <a:pPr lvl="1"/>
            <a:r>
              <a:rPr lang="en-US" dirty="0" smtClean="0"/>
              <a:t>Dad  was praying</a:t>
            </a:r>
          </a:p>
          <a:p>
            <a:pPr lvl="1"/>
            <a:r>
              <a:rPr lang="en-US" dirty="0" smtClean="0"/>
              <a:t>Mom was praying and talking on the phone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II. </a:t>
            </a:r>
            <a:r>
              <a:rPr lang="en-US" sz="2800" i="1" dirty="0" smtClean="0"/>
              <a:t>Heaven is for Real</a:t>
            </a:r>
            <a:r>
              <a:rPr lang="en-US" sz="2800" dirty="0" smtClean="0"/>
              <a:t> AS CONFIRMATION?</a:t>
            </a:r>
            <a:endParaRPr lang="en-US" sz="2800" dirty="0"/>
          </a:p>
        </p:txBody>
      </p:sp>
      <p:sp>
        <p:nvSpPr>
          <p:cNvPr id="3" name="Content Placeholder 2"/>
          <p:cNvSpPr>
            <a:spLocks noGrp="1"/>
          </p:cNvSpPr>
          <p:nvPr>
            <p:ph idx="1"/>
          </p:nvPr>
        </p:nvSpPr>
        <p:spPr>
          <a:xfrm>
            <a:off x="457200" y="1219200"/>
            <a:ext cx="8229600" cy="4800600"/>
          </a:xfrm>
        </p:spPr>
        <p:txBody>
          <a:bodyPr/>
          <a:lstStyle/>
          <a:p>
            <a:r>
              <a:rPr lang="en-US" dirty="0" smtClean="0"/>
              <a:t>After Colton awoke from the surgery, “we gathered up our things and followed the nurse” to Colton. (p. 42) What things? Mom’s cell phone?</a:t>
            </a:r>
          </a:p>
          <a:p>
            <a:r>
              <a:rPr lang="en-US" dirty="0" smtClean="0"/>
              <a:t>Todd immediately told Colton, “We are with you all the way. </a:t>
            </a:r>
            <a:r>
              <a:rPr lang="en-US" u="sng" dirty="0" smtClean="0"/>
              <a:t>We are praying for you.”</a:t>
            </a:r>
            <a:r>
              <a:rPr lang="en-US" dirty="0" smtClean="0"/>
              <a:t> (p. 44)</a:t>
            </a:r>
          </a:p>
          <a:p>
            <a:r>
              <a:rPr lang="en-US" dirty="0" smtClean="0"/>
              <a:t>Two months later Colton said he saw them praying separately and Mom on the phone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II. </a:t>
            </a:r>
            <a:r>
              <a:rPr lang="en-US" sz="2800" i="1" dirty="0" smtClean="0"/>
              <a:t>Heaven is for Real</a:t>
            </a:r>
            <a:r>
              <a:rPr lang="en-US" sz="2800" dirty="0" smtClean="0"/>
              <a:t> AS CONFIRMATION?</a:t>
            </a:r>
            <a:endParaRPr lang="en-US" sz="2800" dirty="0"/>
          </a:p>
        </p:txBody>
      </p:sp>
      <p:sp>
        <p:nvSpPr>
          <p:cNvPr id="3" name="Content Placeholder 2"/>
          <p:cNvSpPr>
            <a:spLocks noGrp="1"/>
          </p:cNvSpPr>
          <p:nvPr>
            <p:ph idx="1"/>
          </p:nvPr>
        </p:nvSpPr>
        <p:spPr>
          <a:xfrm>
            <a:off x="457200" y="1219200"/>
            <a:ext cx="8229600" cy="4800600"/>
          </a:xfrm>
        </p:spPr>
        <p:txBody>
          <a:bodyPr/>
          <a:lstStyle/>
          <a:p>
            <a:r>
              <a:rPr lang="en-US" dirty="0" smtClean="0"/>
              <a:t>Could he simply have drawn these memories into a dream?</a:t>
            </a:r>
          </a:p>
          <a:p>
            <a:r>
              <a:rPr lang="en-US" dirty="0" smtClean="0"/>
              <a:t>This alternate explanation is certainly plausible</a:t>
            </a:r>
          </a:p>
          <a:p>
            <a:r>
              <a:rPr lang="en-US" dirty="0" smtClean="0"/>
              <a:t>This supposed “proof” is neither overwhelming or conclusive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II. </a:t>
            </a:r>
            <a:r>
              <a:rPr lang="en-US" sz="2800" i="1" dirty="0" smtClean="0"/>
              <a:t>Heaven is for Real</a:t>
            </a:r>
            <a:r>
              <a:rPr lang="en-US" sz="2800" dirty="0" smtClean="0"/>
              <a:t> AS CONFIRMATION?</a:t>
            </a:r>
            <a:endParaRPr lang="en-US" sz="2800" dirty="0"/>
          </a:p>
        </p:txBody>
      </p:sp>
      <p:sp>
        <p:nvSpPr>
          <p:cNvPr id="3" name="Content Placeholder 2"/>
          <p:cNvSpPr>
            <a:spLocks noGrp="1"/>
          </p:cNvSpPr>
          <p:nvPr>
            <p:ph idx="1"/>
          </p:nvPr>
        </p:nvSpPr>
        <p:spPr>
          <a:xfrm>
            <a:off x="457200" y="1219200"/>
            <a:ext cx="8229600" cy="4800600"/>
          </a:xfrm>
        </p:spPr>
        <p:txBody>
          <a:bodyPr/>
          <a:lstStyle/>
          <a:p>
            <a:r>
              <a:rPr lang="en-US" dirty="0" smtClean="0"/>
              <a:t>Proof #2: Colton reported meeting his miscarried sister in heaven, and knew that his parents had not named her.</a:t>
            </a:r>
          </a:p>
          <a:p>
            <a:r>
              <a:rPr lang="en-US" dirty="0" smtClean="0"/>
              <a:t>His parents claim they did not tell him this</a:t>
            </a:r>
          </a:p>
          <a:p>
            <a:r>
              <a:rPr lang="en-US" dirty="0" smtClean="0"/>
              <a:t>He described what she looked like: “She looked a lot like Cassie (his living sister), just a bit smaller, and she has dark hair.” (p. 95)</a:t>
            </a:r>
          </a:p>
          <a:p>
            <a:r>
              <a:rPr lang="en-US" dirty="0" smtClean="0"/>
              <a:t>Does that sound convincing to you?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II. </a:t>
            </a:r>
            <a:r>
              <a:rPr lang="en-US" sz="2800" i="1" dirty="0" smtClean="0"/>
              <a:t>Heaven is for Real</a:t>
            </a:r>
            <a:r>
              <a:rPr lang="en-US" sz="2800" dirty="0" smtClean="0"/>
              <a:t> AS CONFIRMATION?</a:t>
            </a:r>
            <a:endParaRPr lang="en-US" sz="2800" dirty="0"/>
          </a:p>
        </p:txBody>
      </p:sp>
      <p:sp>
        <p:nvSpPr>
          <p:cNvPr id="3" name="Content Placeholder 2"/>
          <p:cNvSpPr>
            <a:spLocks noGrp="1"/>
          </p:cNvSpPr>
          <p:nvPr>
            <p:ph idx="1"/>
          </p:nvPr>
        </p:nvSpPr>
        <p:spPr>
          <a:xfrm>
            <a:off x="457200" y="1219200"/>
            <a:ext cx="8229600" cy="4800600"/>
          </a:xfrm>
        </p:spPr>
        <p:txBody>
          <a:bodyPr/>
          <a:lstStyle/>
          <a:p>
            <a:r>
              <a:rPr lang="en-US" dirty="0" smtClean="0"/>
              <a:t>How could Colton have known about the miscarried child (the parents did not know the gender) and that the child was not named, when his parents did not tell him about it?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II. </a:t>
            </a:r>
            <a:r>
              <a:rPr lang="en-US" sz="2800" i="1" dirty="0" smtClean="0"/>
              <a:t>Heaven is for Real</a:t>
            </a:r>
            <a:r>
              <a:rPr lang="en-US" sz="2800" dirty="0" smtClean="0"/>
              <a:t> AS CONFIRMATION?</a:t>
            </a:r>
            <a:endParaRPr lang="en-US" sz="2800" dirty="0"/>
          </a:p>
        </p:txBody>
      </p:sp>
      <p:sp>
        <p:nvSpPr>
          <p:cNvPr id="3" name="Content Placeholder 2"/>
          <p:cNvSpPr>
            <a:spLocks noGrp="1"/>
          </p:cNvSpPr>
          <p:nvPr>
            <p:ph idx="1"/>
          </p:nvPr>
        </p:nvSpPr>
        <p:spPr>
          <a:xfrm>
            <a:off x="457200" y="1219200"/>
            <a:ext cx="8229600" cy="4800600"/>
          </a:xfrm>
        </p:spPr>
        <p:txBody>
          <a:bodyPr/>
          <a:lstStyle/>
          <a:p>
            <a:r>
              <a:rPr lang="en-US" dirty="0" smtClean="0"/>
              <a:t>Todd explains the impact of the miscarriage on his wife: </a:t>
            </a:r>
          </a:p>
          <a:p>
            <a:r>
              <a:rPr lang="en-US" dirty="0" smtClean="0"/>
              <a:t>“Losing that baby was the most painful event of her life. We had explained it to Cassie; she was older. But we hadn’t told Colton, judging the topic a bit beyond a four-year-</a:t>
            </a:r>
            <a:r>
              <a:rPr lang="en-US" dirty="0" err="1" smtClean="0"/>
              <a:t>old’s</a:t>
            </a:r>
            <a:r>
              <a:rPr lang="en-US" dirty="0" smtClean="0"/>
              <a:t> capacity to understand.” (p. 95)</a:t>
            </a:r>
          </a:p>
          <a:p>
            <a:r>
              <a:rPr lang="en-US" dirty="0" smtClean="0"/>
              <a:t>So how could Colton have known?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AutoShape 2" descr="data:image/jpeg;base64,/9j/4AAQSkZJRgABAQAAAQABAAD/2wCEAAkGBhQSEBUUEhQVFRUWFRQUFRQVFRUWFBgUFRYXFxUVFxQXHCYeFxkkGRQVHy8gJCcpLCwsFh4xNTAqNSYrLCkBCQoKDgwOGg8PGiwkHyUvLCksLywpKSwsLCkpLCwpLCksKSwpLCwsLCwsLCksLCwsKSwsLCwpLCksLCwsLCwpLP/AABEIALgA4AMBIgACEQEDEQH/xAAcAAABBQEBAQAAAAAAAAAAAAAGAgMEBQcBAAj/xABCEAACAQIDBQYDBgQFAgcBAAABAhEAAwQSIQUGMUFREyJhcYGRBzKhI0KxwdHwFFKy4WJygpLxM1MVQ2Nzk6LCFv/EABkBAAMBAQEAAAAAAAAAAAAAAAACAwEEBf/EACIRAAICAwEBAAMAAwAAAAAAAAABAhEDITESQQQiMhNRgf/aAAwDAQACEQMRAD8AsFWnFWuqtOKtRNOKtOqldVacVaAEqtOKtKVK9duqilnIVRxJMCgBQSlhKr129aPAkjrw/Gp1nGKwmeHEcx7cqz0jfLHAlKCUtRSwlaYNhaWEpwLSglADYSlBKdCUoJQYNBK6Ep4JXQlADOSu5KeyV3JQAzkr2Sn8leyVoDOSuZKfyV7JQAxkrmSn8tcyUAMZKSUqQVrhSgCMUpBSpRSkFK0AdVacVa8opxRSmnVWnFWvKKdVaAPKtCW2k/i3CqxADFQOXifP9aLMS+W27dFY+wJoM3fxgeW14/8AB86SbpFcSTlss8JuuLZBVS0iDxJohsbCdbZZEAMRE6+ccql7Lw/dVmkT48at7N21/P8AWK5kr6dslH4gK2NinS4bd1SoYmAZ7rdNeRoiC13eu2BYLcYIIPHmOfrSwK6IN1s4sqSehIWlha6BSwKoSEhaUFpQFDG923gg7FW1Ojxxg8E9efhSyl5VmxVuiwvbclslkByOLEnIPKONP2NqfzgSOIQkkeh5VTbFxCBQG48wPzNNbWw9224voMqAzoNY4SfCuVZZNl/8aoMLZDCRqKVlqgu9pZAuIkDQsFJKtOpkHgavsHiBctq68GEj9K6YT9EZR8istey07lpvEXlRGdyFVQWZjwAHE04hzLSdKGMRvSzWGup3QTltp94g/ePj4cqd2fdy4cl8ysZJJOvXN4jxpHOiigEeWuZaHdkby/adncMqYyv0J4BvA9aJstOnYjVDRWklKey1witMGCtJK0+VpBWtAGgKcUUlRTqikNFKKdUUhRTi0ANbRkWLmUSezeAeBOU6UI7v2UOYLA1K84kcaNooPvp2d11AjK3oZAMj395qeTh04K4yXitycXcgteGXXTMI4acTIirBd0GfA9l2oFy3cJa7rDArqp6AdfCh3aWPvNaGbO9uSCE46cJ1Gms09u5hL7XC7NfZdGaGENGkEluHhSLZ16X0K9m7ntZstnvG4GtxlMETyaRpxANWNkkqCwgkCR0PMUNbAxN5AyMHW3nhEuaOqngOJ01FFApodZy50lQsUoUkUsVU5TzMACTwAknwHGsZ2jtP7Vip7zO0vocsmY84rS99toi1gb3eCu6FE6y0DTyBNYbfxOVViBw68SJJ86WUfRSDoMsBtQAwWiDxPMxJNX+G3muXiLckgpB6R0Pp+NZlYDZlBkdCRp1kmjrZD3lwbXrS/KwQwJOo+Y+HCoSx1w6YU+krD7xPbbsnJg6RPTh+lGe6mKDWyo5HMP8AK2v4zWY3Ld/EoztaOZATnEQeOhgCKu/h9tJ2uWhx0I8YI50QTjIXKk1o1CKFd/MSzCxhbfz4i5GvAImpY+AJB9KLKDd6sI3/AIjg7kwmS8rHpAzE+0V0y4c0Fci6O7+HFkKoUlQInXvDixHUmgLenFXg+oIA4ONV8m6edEt/fbBK2S25duemmmh186Rjt5LFpSb1o5SJM8SD/aopf7OrymjPMNtUq0cjy6TqV8jxFbBu7je1w1tyZOWCfFdJ9orNtrbuWcQhvbPLMo1ey3zLzlDA08KL/hzauphil0AQ+nXUA6+P61VHPNaCuK4RSq4ackIIpBFOGkmgAZUU4tIWnBSmi1pYpC1Dx+3rFj/qXFB/lHef/aOHrFaBZCgTEbw28XfurZIzWjCj/uW143F6wZBHTKetVm9G/F29be3ZHZ2yIJ43GXmJ4KD0HvQIrPbcOhKspDKw0II4EGn8WtgpU7RpOE2kAxVjAPEdCOdFewcPYU5v4jxyyAPUUC7NxKY21mMLcXR4gEN1jhB5Hhy7p4ycLsZ0OoJWYDaxPTwPhUJY3HZ24st6NCtAXbxugyiwq+LDifIVZCgbdnfRB2qXvs7aM3ZXD8rKDBUQJJkE86tW3/wo4M7eIQx9a1LyjmyXKQTClTVTs3ebD3zFu4Mx+6wyn0njVrNMTAH4oOcpmYyAA8pJMj99KyM3jKg/dYew/wCa1n4toeytEdXBHmAZ8tDWTu4Mj0HpzrY/R/iNLw2MsqAGUE6ASNKJt394WU9gEtKpbMXJgjqenkKBdlYxLttS4EwAwPUfkaMdhbHTQzbyRoGJJjwj865Eq0z0ukvbO9YNq7bCrKi4M6AZGIBgwOE9Kp/hFgvnduKjKPULP78ajb/7as2PsLQQM2UFLYEKs99jHMjTxJoi+GeEy4ZngjOxInjEzPr+VUxr6cudrgaTVBvJjUS9hw66E3IuaROXW2Rx7w16d2rxrgAJJAA1JPACsw3t3wZb0hA6lWUA6ELMAjQ66GqTeqOfH2y+bDYE3wy2WuaFnCiFCqJJC89Y08anbX2jhsXbzHC3G7NVmIEJwInw6RQzgMEuJQXbTP3ROVGIJB0IZRx/I1OwuwXdWUJdtT94Erpx1Y/jSxOxpdCTZu0rHY9nhwQuU6GJ4a61N2ZhVt2gFmJLCZnXXnwqm3ewUMegmSOZ6CiQmnic2WXxHK4a6aSacgcNcNdNcNaANCo21dsWsNb7S60CYAGrM3RRzNSlrKfiRtM3MYbYPdtKFA/xHvOfqB6VkVbNJe1N+bt8kKTbT+VTBP8AmbifoKpDeqmViDpUm3ip0Ijxqy0IyeTNN9mCPpTSXaUwBI5HkRpMcvGtMJOyLxsXg6/K3dbwngY5xPDoTR1g8I2cs7ScuVWLEBTpAA4AcRHDu8NKAUbrRxb26LuHs/8AcTMt3/ERlFt/GViT1BpMmospB7olbM3LtyTccQPugT6eVWGP3LRkzWXDD+TRGGv8vP0pvd7F55kHjx5GifBW7kyqSOpGlcTezqirBLZu59xuC6j0/fCaMlsvh7K9qczDSAQWHSf1qbhMMVuZhpPEA6HzpW3ElJIAgMZHMATH0qmP+lYeU2kwV2vs1NoJHyvbk5TzB006j8KyDeTd1sLdytz1HSJrYbWJhlZfmEx4xMjyNWm0tkWMXbV8o11EiYPMedXz43il6XCs8KWkZdsrBjsEPMoCfOpdq1l1kiNeMVabS2M2HJIH2fMD7p/mH+Hr049ahX8GxtXI/kOvhE/hXHVsonSAvZtrt8dmbXPc/wDrp/8AkGvoiwqgDIABAiOEDhFYvgd3v4cW2LS5M9CpiRl56da0vcnF3r5KsZRRqx4g8gDz9a7FFuPr4cksTcfRdYhcxC8oY/6tAPaZrLNt7PHPiBEcSXGggcWPP1og+IN2/axZtpdfs2RGVQcoGaQdVg8QarcpLho0yKCSOAiWPmfzrmyvguNFbunZu2bWaSrdpcgjoDljy0NFOF2rdbRnYjpNScPsQjDoW0LS4XoG1C+giuWcHrpQtlb0X2wbWn5eFEDbOn5T6H9artjbOAAObhxjr0q/tqKrEhMpb9ooQG0nhqNfLrTZoL+I+0u0xmSe7ZUD/U3eY/0j0o43b2QiYO2GksyB2YkkywmNeQmIpydDNcNOX7eViKaoMB1aw7eG+WxV9jzu3PoxH5VuCtWIbetZcVfB5Xbn9RP51sAZBIkA06H0ppTpXVFUFO3LsQfQ1JVsy/v3qJft90+U+1ewd3SgCXavGcrfN9GHUePhRfuqV7O4SATmUfekA8MoB/zameFCDKCNf3+lWm628Aw14i4udXUry15jThmGvnNLkTcaRTE0pqzVNmYQW1yjjr9aZ2jYx8jKYQ8SnaT6ZSAD501szawe2HHMd3y5etS//wCnvW14nLw7ok/SuJdO5JUO4LZuLOFuXASbifKhYyep6iONTN3xjLtsjE6qVI1PBiCIAIGmvGqvB7buMRcW5dW2NdEHyzJzCJJ86ucDvK7llOqBiVYiDlmRoedM9IK2CuDxMsq8w9yf9sfiavMNi2tfJwPFTwP9/GgjY+NDYlmlvmYajTV2OnXSi/tJAj98q9pJTjs6ltDmJ2qrqSyERxgzIidOFQJQZltgwRLLH3dJK66HlHDWfNN/g4HE5vLhUazjCsOBOa3lI6yoOnjIrmn+JCm4rYso60RdpXO3uZiuXLIA46HXN60bbhLlsyObE+xj8qDkTUHzU/iKL9yrkYdB0B/E0n5KUIKKFyr9aKb4lmMVZP8ANbj2c/rT+6+zf4l8rlQiDNlHzNrEHoNNfSqj4wYlh2TqYKE9ODQPoQPeou4u+NmyM91bpuFmnJqpUga6sNZBMcK4XH1TOL+W0alj8Nppp5dB+VVlvBwZ68PypNj4hYS5E9ok6d9BHqVJgVc4kKidoXXKOZICweGvPjWyaTMUhzAYUgVa21oZbfLC2xrdDHois31Aj61ExfxNwwRgoulspy9wATGkkt1qsSctmb7fxJu4m4w/8y8wHkWhfpFbQzZQAOAAHsI/KsAw+LY4q2DAAYNJI+53vc5frW04baBe2GPMA+9LJ0UhGyTiXk0zNIF6a9NPHhPIqkDgNZDv1ay4+94lW/3KDWtZqyXfm7mx93wyr7IK2HSbKS1zpYGlItnWlg1Uw6eHnUKw8VOQVXrxPmfxoAfe+TTqLIg/vxpgJFPW/CgA53H2n2llrU99DmA8D8wHqCfWiDD7TUND92sksYxrbh0JBGsjSjzY28KYgBb8B/u3OAPg3Q+PDyrnnibdo6MeVJUzSdkY3Dggi6Z8hTOPcJbu3Bpo7R0Ak+9VGz8Pbw6vdI0RWcnyBNUe1N7hcsPh7ist0gJm0yuDEk/ynKZjhSOEpaRdZFewb2XiCiqGcEkh9DIGblNG2ysbJgExx4yJrP3wWRoB05eXKrLZu1jaIjXqPzr1sbpUdEXWg4xFqVfkZLacYgfpVZYutKgcgB9NT514bYJBY6ZgRC6+AjhNNdsFyk82Ue3X2qpYnOkTHOPcf2ol3MH2A82/qNB2M2pbOZLbSVykwNNRpBov3GacMv8Aq/qNcX5n8onkeij+J+zTeuYZVBYm5lCgSSSDoBzNWOy/hPdyA3HRDHy63CPNhA9qsN5dojD3LV1ogMwLFS2VWU6gDWZA4eNS9kb4lwSpDCfyBB9QQfWuXHTR52W0yGfhU0aX1/8AjMf1U/iNxsY6ZGxQZO73Wz5e78uk/v0onwu184qjwm/Ha498OiSiI5e7m4lCAYUDgCxEzrFNLHFtEU2VI+F148b9seSMfxNdf4UvGl9J8bZ/WjY7QETMiJkayPCq/EbyQYjmOn61PLkhi6bG5GTb4/D+/h7ZdwrKIOdQCB5kAFfURWi7PH2aD/CPwqXtTauaxdLAEdm4g8CCCII6UxhfkWOgFEmmk0dGG92eVYanTSDxrtPHhPN/QMTWL7ev58Vebrdf+oj8q2PPWLbTtlb1xTxFxwf9xpoEWMilTTSmlE1QwdLVB+8fM1ILUzbMEn8aAJ+D2czwTovX9KtEwqAQBVZY2m3Bj60+cWRwoMImPweRo5HVT+IpGDvZTr8p/cirG1jFvKUYa8vP14U2cOrDu8tI5gjkRyNAFpit5biWDZDSjLrOpAmQFJ4DTga5j8aLt12ykAkQDxAAAB9oPrSCxbCMAFJQgGVBaG0BBPDURUe/IbKWLsgVCxPNRGUHmAIHpTtatCp/B5b8yOlJgqZ4jnTFw8CPWkvfOnjNYpUWhklELtnXZtyBI8+FTtp4VhYzLwGp14DmaBcJtu5ZzKPlPEESPMdKtcTtd8TlRZCRwnifGupZE0enDKmiBhbxQMxOprYfh7JwVluqz7k1jG07JQshIJ4mDMeB8a3rcjZxTZ9gf+kh9xP51wfkPiJeq0VHxEuILKl2dAGBzWyA4I4ZSdAZ0nxqv3QsC9edLTT3gfmUnsoBRiQTqJI/0gU98R3H8M+YEjKw0idVIB16HX0qB8M8RbwWGDxNy6A7nnl+4g6CNfWoKXlWQmrdBviFKOVSBHvPWmtl7OHfQhUW6pzFLaqdeMkDxPGuPvCpliikkg+3P6U4d5h91QIGvPT/AJqPpt9McaXC0/8ACjbQIsFQAF9BERy4T61UX9mSZZdF7wOXgQOI9zUxt5gQJIHA+P7E1lfxPLpiEuW7lwLcU6LceMynWIPAgg1WSWVeZInTjtBntza1v+DuZLiOJVJDDQlhK+J8ONW+zrk2xWE7uWc+NsDQzck5tZhWJ9dK2fdOWtjyH4U+T4iuF9LhzqK9NdvpDCkzTx4Tzf0B5asu3zw+TG3OjZX/ANwE/UGtNLUD/ELB627o6G23mO8v0Le1Eek2BtKmkzXiaqKcY0leJrhNKUa+lYBIsgGnEb9+FQ1MGacvN94cD+yKAOX2K3JHnVoDn76aPHeHJx0Pj41UYh8wB9D6VJ2dfjStAt8NiIkjSRkdSNQDEgiubQH29yOZB91Gvrx9ahYp2Ui4vSGHUU+jhoYGQYHlHI1t6oWt2JW7qQabu0hj3vWuXKwYTeJLBROvE8tdB6UmztE2syoeM94cemnQfrXbtwqNCwB0aCQDzAaNCPA03hNkXb3/AErbN5DStV/B4uV6G0xBYEHn+9a+rdiR/Doo4BFHsAK+Wk2Rdt3VW5bZZZBqDEFhz4V9K7ExPcHlXPl00XxxbTsp99t3RiVWwXy9qwUGJ7w7w058KC8TgTZvnCzmNpkQsNAQFAmCdPKtYZ1N5GMSs5Z/maFEeOprPsbsEJtG+HH2dwtcDE/zsSRPgZ9qjKvI8VciPd7umYEnkDUNLl4MNPryqYd0raXgQ6jNHeLHQA8dT4+tTNubu52UJcnUQ1tiJAImCPY+dKkh5K+icRgWXKx4RJPgINU28ux8TjUt/wAPZe4Fe4SVEhZCws+WtGabONqx3mLaEQTMSOE86t9xcTktMrMFUvNtTA0yjNrz71Xh0jkjSbMw3X+HuLs4m3fv2uzRC052GYkowEKsnnzgVqW7GzRZsLm4kD00q02oVcABlMmCJBJ8QfCKi4jEQNKSbfqmGKNoYx14F9OQpiabzyxNdmrR4Syf0Bhaqzb+A7fDunOMy/5l1Hvw9anE0lmpRTIGFJJq63r2f2WJaPlfvj1+Ye8+9UdWEOE0u2abY0qzQA4Lc8ONLsGCVbgfoeRpCPBpy+GHHvKeB/vQBHvWypKnrXcM8Gu4lpg9RHtTa0Gl2jSKhBjaYkaqeI/fMUvCXtKlWrWdsvUdJ+nOtMIrXJj8aQ5Maamnb9uCR0JHtTJuRHnQBf7o7RK3tADmUqVbhpB/KibE7Qc6DKq9AI/CgLC3TbuBquG2szCApPlr+NdGOS80d3480o0SsRjnLr3yQGGmsaGte2Pe+zBrB7+1XB109hW5bAM2VPUD8K4vyXbRZSUrKbe3ari9bW2T3Ee+Y4kr9nbUDmc1yY55ac3gz3sEb1xOzFsqVa7KXnAEHu/cU6GDqTyFVW8mPS1i2e9buG0FRe1s3zbuA6nLkDDOATPrQjvbvn22WzZa8cMjrci85e47qZkltQvRZ8fJYwTWzknOpWgswdlryko0gZQUKhoI59anjCXVQEZRBkwsH8elD38O1pu0tMcj95WHDvd7KfeR4eVWuFxrsoDEsdAFHM8hHOk8tOiiyJxsvMJiTHeYkSDx1gcSPDlT2ydoY4465bt64dXBzXAciKVVstthBmDouooL312tcw16wisBdRWuXANVAuZQto/zDKknxbwFG25+/FjE2QmcJeDAC2x1nkUPBtR59aeOFxn6b/4Qnm9hjtPECF8ZP796pcRd0qTi72Yr1C6+p/tUDFvpSz3I6MOoWIsnTzNLzUypgV3NVkccnbsDSaQzVwmkMakaB2/J+1t/+2f6jQqaJ99z9rb/AMh/qNDTrVo8FY01dtnWuNXEOorQHTUjDYrLodR41HNeFBh7EvJjLl5/8UgU+HkZTw5Hof0qOdKDR2w8Gpwuf2IJB9CKrlNSEagB40xieHrT86U2zaj61ph3C4ie6fSp1y+7ffUDwMe9QXtAagV5rZPKtTK43Qu9hD1U+tG4+I1y1aFuyqghQC7d4zHJeHvNAVy0QJiu9tIpZRT6a5uPCfj9oPecvcYux4sdT/aoLGuI1emgkarubtK2cAHvEdnbVkuz0T5SPHVY8audw8Xh7912tk51BKo4ysF5sOR6EjhQB8Pct5rmFuQUcdplPAsggj2IP+moT4w4a9c7FiptM4tvxkElCPLiKtjhGW38Oebkv1X0Z3k2n2+Mv3Z+a40f5VOVfoBUCzdgyDUcGu5qkXDTYnxBv2AAx7VOGVyZA8H4j60fbrbzWsdcygFWVWcoYMgDiDz1IrDe21ot+GW0ey2la55luKQOOqMYHjIrPKux/wDJJKjVA9ezUi4uUxMxzpOalFBAtTbNXq9UxgK3zufbKOlsfVjQ/m09fxr1eqq4KNsKQqE8BNdr1aah1wQYOh5ikhor1eoQMl2wrDXQ0zibMV6vVooytPWbuVgeh6x9eVdr1YaPs869fX686RzrlerTB1XqWuLbKBA0EV6vU0S2LpHxTMVMxUBdK9XqyXTMnRYpZHOvV6lJE7Ye0OwxFu7oQrAkHgVOjA+hNP7fsG3iLif42MAyNTOngZBrtep4vTEa/ZFWzV2a9XqUcbDa1f7muRjsMV49vaHuwB+hNer1aumM2/baxcB6j6gx+lV+eu16ll02PD//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0964" name="AutoShape 4" descr="data:image/jpeg;base64,/9j/4AAQSkZJRgABAQAAAQABAAD/2wCEAAkGBhQSEBUUEhQVFRUWFRQUFRQVFRUWFBgUFRYXFxUVFxQXHCYeFxkkGRQVHy8gJCcpLCwsFh4xNTAqNSYrLCkBCQoKDgwOGg8PGiwkHyUvLCksLywpKSwsLCkpLCwpLCksKSwpLCwsLCwsLCksLCwsKSwsLCwpLCksLCwsLCwpLP/AABEIALgA4AMBIgACEQEDEQH/xAAcAAABBQEBAQAAAAAAAAAAAAAGAgMEBQcBAAj/xABCEAACAQIDBQYDBgQFAgcBAAABAhEAAwQSIQUGMUFREyJhcYGRBzKhI0KxwdHwFFKy4WJygpLxM1MVQ2Nzk6LCFv/EABkBAAMBAQEAAAAAAAAAAAAAAAACAwEEBf/EACIRAAICAwEBAAMAAwAAAAAAAAABAhEDITESQQQiMhNRgf/aAAwDAQACEQMRAD8AsFWnFWuqtOKtRNOKtOqldVacVaAEqtOKtKVK9duqilnIVRxJMCgBQSlhKr129aPAkjrw/Gp1nGKwmeHEcx7cqz0jfLHAlKCUtRSwlaYNhaWEpwLSglADYSlBKdCUoJQYNBK6Ep4JXQlADOSu5KeyV3JQAzkr2Sn8leyVoDOSuZKfyV7JQAxkrmSn8tcyUAMZKSUqQVrhSgCMUpBSpRSkFK0AdVacVa8opxRSmnVWnFWvKKdVaAPKtCW2k/i3CqxADFQOXifP9aLMS+W27dFY+wJoM3fxgeW14/8AB86SbpFcSTlss8JuuLZBVS0iDxJohsbCdbZZEAMRE6+ccql7Lw/dVmkT48at7N21/P8AWK5kr6dslH4gK2NinS4bd1SoYmAZ7rdNeRoiC13eu2BYLcYIIPHmOfrSwK6IN1s4sqSehIWlha6BSwKoSEhaUFpQFDG923gg7FW1Ojxxg8E9efhSyl5VmxVuiwvbclslkByOLEnIPKONP2NqfzgSOIQkkeh5VTbFxCBQG48wPzNNbWw9224voMqAzoNY4SfCuVZZNl/8aoMLZDCRqKVlqgu9pZAuIkDQsFJKtOpkHgavsHiBctq68GEj9K6YT9EZR8istey07lpvEXlRGdyFVQWZjwAHE04hzLSdKGMRvSzWGup3QTltp94g/ePj4cqd2fdy4cl8ysZJJOvXN4jxpHOiigEeWuZaHdkby/adncMqYyv0J4BvA9aJstOnYjVDRWklKey1witMGCtJK0+VpBWtAGgKcUUlRTqikNFKKdUUhRTi0ANbRkWLmUSezeAeBOU6UI7v2UOYLA1K84kcaNooPvp2d11AjK3oZAMj395qeTh04K4yXitycXcgteGXXTMI4acTIirBd0GfA9l2oFy3cJa7rDArqp6AdfCh3aWPvNaGbO9uSCE46cJ1Gms09u5hL7XC7NfZdGaGENGkEluHhSLZ16X0K9m7ntZstnvG4GtxlMETyaRpxANWNkkqCwgkCR0PMUNbAxN5AyMHW3nhEuaOqngOJ01FFApodZy50lQsUoUkUsVU5TzMACTwAknwHGsZ2jtP7Vip7zO0vocsmY84rS99toi1gb3eCu6FE6y0DTyBNYbfxOVViBw68SJJ86WUfRSDoMsBtQAwWiDxPMxJNX+G3muXiLckgpB6R0Pp+NZlYDZlBkdCRp1kmjrZD3lwbXrS/KwQwJOo+Y+HCoSx1w6YU+krD7xPbbsnJg6RPTh+lGe6mKDWyo5HMP8AK2v4zWY3Ld/EoztaOZATnEQeOhgCKu/h9tJ2uWhx0I8YI50QTjIXKk1o1CKFd/MSzCxhbfz4i5GvAImpY+AJB9KLKDd6sI3/AIjg7kwmS8rHpAzE+0V0y4c0Fci6O7+HFkKoUlQInXvDixHUmgLenFXg+oIA4ONV8m6edEt/fbBK2S25duemmmh186Rjt5LFpSb1o5SJM8SD/aopf7OrymjPMNtUq0cjy6TqV8jxFbBu7je1w1tyZOWCfFdJ9orNtrbuWcQhvbPLMo1ey3zLzlDA08KL/hzauphil0AQ+nXUA6+P61VHPNaCuK4RSq4ackIIpBFOGkmgAZUU4tIWnBSmi1pYpC1Dx+3rFj/qXFB/lHef/aOHrFaBZCgTEbw28XfurZIzWjCj/uW143F6wZBHTKetVm9G/F29be3ZHZ2yIJ43GXmJ4KD0HvQIrPbcOhKspDKw0II4EGn8WtgpU7RpOE2kAxVjAPEdCOdFewcPYU5v4jxyyAPUUC7NxKY21mMLcXR4gEN1jhB5Hhy7p4ycLsZ0OoJWYDaxPTwPhUJY3HZ24st6NCtAXbxugyiwq+LDifIVZCgbdnfRB2qXvs7aM3ZXD8rKDBUQJJkE86tW3/wo4M7eIQx9a1LyjmyXKQTClTVTs3ebD3zFu4Mx+6wyn0njVrNMTAH4oOcpmYyAA8pJMj99KyM3jKg/dYew/wCa1n4toeytEdXBHmAZ8tDWTu4Mj0HpzrY/R/iNLw2MsqAGUE6ASNKJt394WU9gEtKpbMXJgjqenkKBdlYxLttS4EwAwPUfkaMdhbHTQzbyRoGJJjwj865Eq0z0ukvbO9YNq7bCrKi4M6AZGIBgwOE9Kp/hFgvnduKjKPULP78ajb/7as2PsLQQM2UFLYEKs99jHMjTxJoi+GeEy4ZngjOxInjEzPr+VUxr6cudrgaTVBvJjUS9hw66E3IuaROXW2Rx7w16d2rxrgAJJAA1JPACsw3t3wZb0hA6lWUA6ELMAjQ66GqTeqOfH2y+bDYE3wy2WuaFnCiFCqJJC89Y08anbX2jhsXbzHC3G7NVmIEJwInw6RQzgMEuJQXbTP3ROVGIJB0IZRx/I1OwuwXdWUJdtT94Erpx1Y/jSxOxpdCTZu0rHY9nhwQuU6GJ4a61N2ZhVt2gFmJLCZnXXnwqm3ewUMegmSOZ6CiQmnic2WXxHK4a6aSacgcNcNdNcNaANCo21dsWsNb7S60CYAGrM3RRzNSlrKfiRtM3MYbYPdtKFA/xHvOfqB6VkVbNJe1N+bt8kKTbT+VTBP8AmbifoKpDeqmViDpUm3ip0Ijxqy0IyeTNN9mCPpTSXaUwBI5HkRpMcvGtMJOyLxsXg6/K3dbwngY5xPDoTR1g8I2cs7ScuVWLEBTpAA4AcRHDu8NKAUbrRxb26LuHs/8AcTMt3/ERlFt/GViT1BpMmospB7olbM3LtyTccQPugT6eVWGP3LRkzWXDD+TRGGv8vP0pvd7F55kHjx5GifBW7kyqSOpGlcTezqirBLZu59xuC6j0/fCaMlsvh7K9qczDSAQWHSf1qbhMMVuZhpPEA6HzpW3ElJIAgMZHMATH0qmP+lYeU2kwV2vs1NoJHyvbk5TzB006j8KyDeTd1sLdytz1HSJrYbWJhlZfmEx4xMjyNWm0tkWMXbV8o11EiYPMedXz43il6XCs8KWkZdsrBjsEPMoCfOpdq1l1kiNeMVabS2M2HJIH2fMD7p/mH+Hr049ahX8GxtXI/kOvhE/hXHVsonSAvZtrt8dmbXPc/wDrp/8AkGvoiwqgDIABAiOEDhFYvgd3v4cW2LS5M9CpiRl56da0vcnF3r5KsZRRqx4g8gDz9a7FFuPr4cksTcfRdYhcxC8oY/6tAPaZrLNt7PHPiBEcSXGggcWPP1og+IN2/axZtpdfs2RGVQcoGaQdVg8QarcpLho0yKCSOAiWPmfzrmyvguNFbunZu2bWaSrdpcgjoDljy0NFOF2rdbRnYjpNScPsQjDoW0LS4XoG1C+giuWcHrpQtlb0X2wbWn5eFEDbOn5T6H9artjbOAAObhxjr0q/tqKrEhMpb9ooQG0nhqNfLrTZoL+I+0u0xmSe7ZUD/U3eY/0j0o43b2QiYO2GksyB2YkkywmNeQmIpydDNcNOX7eViKaoMB1aw7eG+WxV9jzu3PoxH5VuCtWIbetZcVfB5Xbn9RP51sAZBIkA06H0ppTpXVFUFO3LsQfQ1JVsy/v3qJft90+U+1ewd3SgCXavGcrfN9GHUePhRfuqV7O4SATmUfekA8MoB/zameFCDKCNf3+lWm628Aw14i4udXUry15jThmGvnNLkTcaRTE0pqzVNmYQW1yjjr9aZ2jYx8jKYQ8SnaT6ZSAD501szawe2HHMd3y5etS//wCnvW14nLw7ok/SuJdO5JUO4LZuLOFuXASbifKhYyep6iONTN3xjLtsjE6qVI1PBiCIAIGmvGqvB7buMRcW5dW2NdEHyzJzCJJ86ucDvK7llOqBiVYiDlmRoedM9IK2CuDxMsq8w9yf9sfiavMNi2tfJwPFTwP9/GgjY+NDYlmlvmYajTV2OnXSi/tJAj98q9pJTjs6ltDmJ2qrqSyERxgzIidOFQJQZltgwRLLH3dJK66HlHDWfNN/g4HE5vLhUazjCsOBOa3lI6yoOnjIrmn+JCm4rYso60RdpXO3uZiuXLIA46HXN60bbhLlsyObE+xj8qDkTUHzU/iKL9yrkYdB0B/E0n5KUIKKFyr9aKb4lmMVZP8ANbj2c/rT+6+zf4l8rlQiDNlHzNrEHoNNfSqj4wYlh2TqYKE9ODQPoQPeou4u+NmyM91bpuFmnJqpUga6sNZBMcK4XH1TOL+W0alj8Nppp5dB+VVlvBwZ68PypNj4hYS5E9ok6d9BHqVJgVc4kKidoXXKOZICweGvPjWyaTMUhzAYUgVa21oZbfLC2xrdDHois31Aj61ExfxNwwRgoulspy9wATGkkt1qsSctmb7fxJu4m4w/8y8wHkWhfpFbQzZQAOAAHsI/KsAw+LY4q2DAAYNJI+53vc5frW04baBe2GPMA+9LJ0UhGyTiXk0zNIF6a9NPHhPIqkDgNZDv1ay4+94lW/3KDWtZqyXfm7mx93wyr7IK2HSbKS1zpYGlItnWlg1Uw6eHnUKw8VOQVXrxPmfxoAfe+TTqLIg/vxpgJFPW/CgA53H2n2llrU99DmA8D8wHqCfWiDD7TUND92sksYxrbh0JBGsjSjzY28KYgBb8B/u3OAPg3Q+PDyrnnibdo6MeVJUzSdkY3Dggi6Z8hTOPcJbu3Bpo7R0Ak+9VGz8Pbw6vdI0RWcnyBNUe1N7hcsPh7ist0gJm0yuDEk/ynKZjhSOEpaRdZFewb2XiCiqGcEkh9DIGblNG2ysbJgExx4yJrP3wWRoB05eXKrLZu1jaIjXqPzr1sbpUdEXWg4xFqVfkZLacYgfpVZYutKgcgB9NT514bYJBY6ZgRC6+AjhNNdsFyk82Ue3X2qpYnOkTHOPcf2ol3MH2A82/qNB2M2pbOZLbSVykwNNRpBov3GacMv8Aq/qNcX5n8onkeij+J+zTeuYZVBYm5lCgSSSDoBzNWOy/hPdyA3HRDHy63CPNhA9qsN5dojD3LV1ogMwLFS2VWU6gDWZA4eNS9kb4lwSpDCfyBB9QQfWuXHTR52W0yGfhU0aX1/8AjMf1U/iNxsY6ZGxQZO73Wz5e78uk/v0onwu184qjwm/Ha498OiSiI5e7m4lCAYUDgCxEzrFNLHFtEU2VI+F148b9seSMfxNdf4UvGl9J8bZ/WjY7QETMiJkayPCq/EbyQYjmOn61PLkhi6bG5GTb4/D+/h7ZdwrKIOdQCB5kAFfURWi7PH2aD/CPwqXtTauaxdLAEdm4g8CCCII6UxhfkWOgFEmmk0dGG92eVYanTSDxrtPHhPN/QMTWL7ev58Vebrdf+oj8q2PPWLbTtlb1xTxFxwf9xpoEWMilTTSmlE1QwdLVB+8fM1ILUzbMEn8aAJ+D2czwTovX9KtEwqAQBVZY2m3Bj60+cWRwoMImPweRo5HVT+IpGDvZTr8p/cirG1jFvKUYa8vP14U2cOrDu8tI5gjkRyNAFpit5biWDZDSjLrOpAmQFJ4DTga5j8aLt12ykAkQDxAAAB9oPrSCxbCMAFJQgGVBaG0BBPDURUe/IbKWLsgVCxPNRGUHmAIHpTtatCp/B5b8yOlJgqZ4jnTFw8CPWkvfOnjNYpUWhklELtnXZtyBI8+FTtp4VhYzLwGp14DmaBcJtu5ZzKPlPEESPMdKtcTtd8TlRZCRwnifGupZE0enDKmiBhbxQMxOprYfh7JwVluqz7k1jG07JQshIJ4mDMeB8a3rcjZxTZ9gf+kh9xP51wfkPiJeq0VHxEuILKl2dAGBzWyA4I4ZSdAZ0nxqv3QsC9edLTT3gfmUnsoBRiQTqJI/0gU98R3H8M+YEjKw0idVIB16HX0qB8M8RbwWGDxNy6A7nnl+4g6CNfWoKXlWQmrdBviFKOVSBHvPWmtl7OHfQhUW6pzFLaqdeMkDxPGuPvCpliikkg+3P6U4d5h91QIGvPT/AJqPpt9McaXC0/8ACjbQIsFQAF9BERy4T61UX9mSZZdF7wOXgQOI9zUxt5gQJIHA+P7E1lfxPLpiEuW7lwLcU6LceMynWIPAgg1WSWVeZInTjtBntza1v+DuZLiOJVJDDQlhK+J8ONW+zrk2xWE7uWc+NsDQzck5tZhWJ9dK2fdOWtjyH4U+T4iuF9LhzqK9NdvpDCkzTx4Tzf0B5asu3zw+TG3OjZX/ANwE/UGtNLUD/ELB627o6G23mO8v0Le1Eek2BtKmkzXiaqKcY0leJrhNKUa+lYBIsgGnEb9+FQ1MGacvN94cD+yKAOX2K3JHnVoDn76aPHeHJx0Pj41UYh8wB9D6VJ2dfjStAt8NiIkjSRkdSNQDEgiubQH29yOZB91Gvrx9ahYp2Ui4vSGHUU+jhoYGQYHlHI1t6oWt2JW7qQabu0hj3vWuXKwYTeJLBROvE8tdB6UmztE2syoeM94cemnQfrXbtwqNCwB0aCQDzAaNCPA03hNkXb3/AErbN5DStV/B4uV6G0xBYEHn+9a+rdiR/Doo4BFHsAK+Wk2Rdt3VW5bZZZBqDEFhz4V9K7ExPcHlXPl00XxxbTsp99t3RiVWwXy9qwUGJ7w7w058KC8TgTZvnCzmNpkQsNAQFAmCdPKtYZ1N5GMSs5Z/maFEeOprPsbsEJtG+HH2dwtcDE/zsSRPgZ9qjKvI8VciPd7umYEnkDUNLl4MNPryqYd0raXgQ6jNHeLHQA8dT4+tTNubu52UJcnUQ1tiJAImCPY+dKkh5K+icRgWXKx4RJPgINU28ux8TjUt/wAPZe4Fe4SVEhZCws+WtGabONqx3mLaEQTMSOE86t9xcTktMrMFUvNtTA0yjNrz71Xh0jkjSbMw3X+HuLs4m3fv2uzRC052GYkowEKsnnzgVqW7GzRZsLm4kD00q02oVcABlMmCJBJ8QfCKi4jEQNKSbfqmGKNoYx14F9OQpiabzyxNdmrR4Syf0Bhaqzb+A7fDunOMy/5l1Hvw9anE0lmpRTIGFJJq63r2f2WJaPlfvj1+Ye8+9UdWEOE0u2abY0qzQA4Lc8ONLsGCVbgfoeRpCPBpy+GHHvKeB/vQBHvWypKnrXcM8Gu4lpg9RHtTa0Gl2jSKhBjaYkaqeI/fMUvCXtKlWrWdsvUdJ+nOtMIrXJj8aQ5Maamnb9uCR0JHtTJuRHnQBf7o7RK3tADmUqVbhpB/KibE7Qc6DKq9AI/CgLC3TbuBquG2szCApPlr+NdGOS80d3480o0SsRjnLr3yQGGmsaGte2Pe+zBrB7+1XB109hW5bAM2VPUD8K4vyXbRZSUrKbe3ari9bW2T3Ee+Y4kr9nbUDmc1yY55ac3gz3sEb1xOzFsqVa7KXnAEHu/cU6GDqTyFVW8mPS1i2e9buG0FRe1s3zbuA6nLkDDOATPrQjvbvn22WzZa8cMjrci85e47qZkltQvRZ8fJYwTWzknOpWgswdlryko0gZQUKhoI59anjCXVQEZRBkwsH8elD38O1pu0tMcj95WHDvd7KfeR4eVWuFxrsoDEsdAFHM8hHOk8tOiiyJxsvMJiTHeYkSDx1gcSPDlT2ydoY4465bt64dXBzXAciKVVstthBmDouooL312tcw16wisBdRWuXANVAuZQto/zDKknxbwFG25+/FjE2QmcJeDAC2x1nkUPBtR59aeOFxn6b/4Qnm9hjtPECF8ZP796pcRd0qTi72Yr1C6+p/tUDFvpSz3I6MOoWIsnTzNLzUypgV3NVkccnbsDSaQzVwmkMakaB2/J+1t/+2f6jQqaJ99z9rb/AMh/qNDTrVo8FY01dtnWuNXEOorQHTUjDYrLodR41HNeFBh7EvJjLl5/8UgU+HkZTw5Hof0qOdKDR2w8Gpwuf2IJB9CKrlNSEagB40xieHrT86U2zaj61ph3C4ie6fSp1y+7ffUDwMe9QXtAagV5rZPKtTK43Qu9hD1U+tG4+I1y1aFuyqghQC7d4zHJeHvNAVy0QJiu9tIpZRT6a5uPCfj9oPecvcYux4sdT/aoLGuI1emgkarubtK2cAHvEdnbVkuz0T5SPHVY8audw8Xh7912tk51BKo4ysF5sOR6EjhQB8Pct5rmFuQUcdplPAsggj2IP+moT4w4a9c7FiptM4tvxkElCPLiKtjhGW38Oebkv1X0Z3k2n2+Mv3Z+a40f5VOVfoBUCzdgyDUcGu5qkXDTYnxBv2AAx7VOGVyZA8H4j60fbrbzWsdcygFWVWcoYMgDiDz1IrDe21ot+GW0ey2la55luKQOOqMYHjIrPKux/wDJJKjVA9ezUi4uUxMxzpOalFBAtTbNXq9UxgK3zufbKOlsfVjQ/m09fxr1eqq4KNsKQqE8BNdr1aah1wQYOh5ikhor1eoQMl2wrDXQ0zibMV6vVooytPWbuVgeh6x9eVdr1YaPs869fX686RzrlerTB1XqWuLbKBA0EV6vU0S2LpHxTMVMxUBdK9XqyXTMnRYpZHOvV6lJE7Ye0OwxFu7oQrAkHgVOjA+hNP7fsG3iLif42MAyNTOngZBrtep4vTEa/ZFWzV2a9XqUcbDa1f7muRjsMV49vaHuwB+hNer1aumM2/baxcB6j6gx+lV+eu16ll02PD//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 name="Picture 3" descr="burpo family.jpg"/>
          <p:cNvPicPr>
            <a:picLocks noChangeAspect="1"/>
          </p:cNvPicPr>
          <p:nvPr/>
        </p:nvPicPr>
        <p:blipFill>
          <a:blip r:embed="rId2" cstate="print"/>
          <a:stretch>
            <a:fillRect/>
          </a:stretch>
        </p:blipFill>
        <p:spPr>
          <a:xfrm>
            <a:off x="1" y="0"/>
            <a:ext cx="9144000" cy="6871607"/>
          </a:xfrm>
          <a:prstGeom prst="rect">
            <a:avLst/>
          </a:prstGeom>
        </p:spPr>
      </p:pic>
      <p:sp>
        <p:nvSpPr>
          <p:cNvPr id="9" name="Left Arrow 8"/>
          <p:cNvSpPr/>
          <p:nvPr/>
        </p:nvSpPr>
        <p:spPr bwMode="auto">
          <a:xfrm>
            <a:off x="7924800" y="1371600"/>
            <a:ext cx="685800" cy="533400"/>
          </a:xfrm>
          <a:prstGeom prst="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Introduction:</a:t>
            </a:r>
            <a:endParaRPr lang="en-US" sz="2800" dirty="0"/>
          </a:p>
        </p:txBody>
      </p:sp>
      <p:sp>
        <p:nvSpPr>
          <p:cNvPr id="3" name="Content Placeholder 2"/>
          <p:cNvSpPr>
            <a:spLocks noGrp="1"/>
          </p:cNvSpPr>
          <p:nvPr>
            <p:ph idx="1"/>
          </p:nvPr>
        </p:nvSpPr>
        <p:spPr>
          <a:xfrm>
            <a:off x="457200" y="1219200"/>
            <a:ext cx="8229600" cy="4800600"/>
          </a:xfrm>
        </p:spPr>
        <p:txBody>
          <a:bodyPr/>
          <a:lstStyle/>
          <a:p>
            <a:r>
              <a:rPr lang="en-US" dirty="0" smtClean="0"/>
              <a:t>Joseph Smith, Jr. (b. 1805) claimed to have visions of God the Father and Jesus. He further claimed to translate golden plates using special peep stones into the book of Mormon, founding Mormonism. </a:t>
            </a:r>
          </a:p>
          <a:p>
            <a:r>
              <a:rPr lang="en-US" dirty="0" smtClean="0"/>
              <a:t>Should we believe his claims of revelations from God?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II. </a:t>
            </a:r>
            <a:r>
              <a:rPr lang="en-US" sz="2800" i="1" dirty="0" smtClean="0"/>
              <a:t>Heaven is for Real</a:t>
            </a:r>
            <a:r>
              <a:rPr lang="en-US" sz="2800" dirty="0" smtClean="0"/>
              <a:t> AS CONFIRMATION?</a:t>
            </a:r>
            <a:endParaRPr lang="en-US" sz="2800" dirty="0"/>
          </a:p>
        </p:txBody>
      </p:sp>
      <p:sp>
        <p:nvSpPr>
          <p:cNvPr id="3" name="Content Placeholder 2"/>
          <p:cNvSpPr>
            <a:spLocks noGrp="1"/>
          </p:cNvSpPr>
          <p:nvPr>
            <p:ph idx="1"/>
          </p:nvPr>
        </p:nvSpPr>
        <p:spPr>
          <a:xfrm>
            <a:off x="457200" y="1219200"/>
            <a:ext cx="8229600" cy="4800600"/>
          </a:xfrm>
        </p:spPr>
        <p:txBody>
          <a:bodyPr/>
          <a:lstStyle/>
          <a:p>
            <a:r>
              <a:rPr lang="en-US" dirty="0" smtClean="0"/>
              <a:t>Proof #3: Colton also reported meeting his great-grandfather, Pop, and could pick his face out in a picture, though he had never seen the picture before.</a:t>
            </a:r>
          </a:p>
          <a:p>
            <a:r>
              <a:rPr lang="en-US" dirty="0" smtClean="0"/>
              <a:t>In heaven, Pop was not old. So when Todd showed Colton a picture of old Pop, he did not recognize him. When he showed him a picture of young Pop, Colton said, “That’s him.”</a:t>
            </a:r>
          </a:p>
          <a:p>
            <a:r>
              <a:rPr lang="en-US" dirty="0" smtClean="0"/>
              <a:t>Does that sound convincing to you?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II. </a:t>
            </a:r>
            <a:r>
              <a:rPr lang="en-US" sz="2800" i="1" dirty="0" smtClean="0"/>
              <a:t>Heaven is for Real</a:t>
            </a:r>
            <a:r>
              <a:rPr lang="en-US" sz="2800" dirty="0" smtClean="0"/>
              <a:t> AS CONFIRMATION?</a:t>
            </a:r>
            <a:endParaRPr lang="en-US" sz="2800" dirty="0"/>
          </a:p>
        </p:txBody>
      </p:sp>
      <p:sp>
        <p:nvSpPr>
          <p:cNvPr id="3" name="Content Placeholder 2"/>
          <p:cNvSpPr>
            <a:spLocks noGrp="1"/>
          </p:cNvSpPr>
          <p:nvPr>
            <p:ph idx="1"/>
          </p:nvPr>
        </p:nvSpPr>
        <p:spPr>
          <a:xfrm>
            <a:off x="457200" y="1219200"/>
            <a:ext cx="8229600" cy="4800600"/>
          </a:xfrm>
        </p:spPr>
        <p:txBody>
          <a:bodyPr/>
          <a:lstStyle/>
          <a:p>
            <a:r>
              <a:rPr lang="en-US" dirty="0" smtClean="0"/>
              <a:t>According to the book, Colton offered no details or stories about Pop. Todd told him much about Pop, and Colton simply replied, “Yeah, I know. Pop told me.” </a:t>
            </a:r>
          </a:p>
          <a:p>
            <a:r>
              <a:rPr lang="en-US" dirty="0" smtClean="0"/>
              <a:t>Colton only offered two items about Pop: he had really big wings and he wore white with a blue sash. </a:t>
            </a:r>
          </a:p>
          <a:p>
            <a:r>
              <a:rPr lang="en-US" dirty="0" smtClean="0"/>
              <a:t>Colton offered Todd no information that could have been independently verified.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II. </a:t>
            </a:r>
            <a:r>
              <a:rPr lang="en-US" sz="2800" i="1" dirty="0" smtClean="0"/>
              <a:t>Heaven is for Real</a:t>
            </a:r>
            <a:r>
              <a:rPr lang="en-US" sz="2800" dirty="0" smtClean="0"/>
              <a:t> AS CONFIRMATION?</a:t>
            </a:r>
            <a:endParaRPr lang="en-US" sz="2800" dirty="0"/>
          </a:p>
        </p:txBody>
      </p:sp>
      <p:sp>
        <p:nvSpPr>
          <p:cNvPr id="3" name="Content Placeholder 2"/>
          <p:cNvSpPr>
            <a:spLocks noGrp="1"/>
          </p:cNvSpPr>
          <p:nvPr>
            <p:ph idx="1"/>
          </p:nvPr>
        </p:nvSpPr>
        <p:spPr>
          <a:xfrm>
            <a:off x="457200" y="1219200"/>
            <a:ext cx="8229600" cy="4800600"/>
          </a:xfrm>
        </p:spPr>
        <p:txBody>
          <a:bodyPr/>
          <a:lstStyle/>
          <a:p>
            <a:pPr>
              <a:buNone/>
            </a:pPr>
            <a:r>
              <a:rPr lang="en-US" dirty="0" smtClean="0"/>
              <a:t>So how could Colton identify young Pop from a picture he had not seen before?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AutoShape 2" descr="data:image/jpeg;base64,/9j/4AAQSkZJRgABAQAAAQABAAD/2wCEAAkGBhQSEBUUEhQVFRUWFRQUFRQVFRUWFBgUFRYXFxUVFxQXHCYeFxkkGRQVHy8gJCcpLCwsFh4xNTAqNSYrLCkBCQoKDgwOGg8PGiwkHyUvLCksLywpKSwsLCkpLCwpLCksKSwpLCwsLCwsLCksLCwsKSwsLCwpLCksLCwsLCwpLP/AABEIALgA4AMBIgACEQEDEQH/xAAcAAABBQEBAQAAAAAAAAAAAAAGAgMEBQcBAAj/xABCEAACAQIDBQYDBgQFAgcBAAABAhEAAwQSIQUGMUFREyJhcYGRBzKhI0KxwdHwFFKy4WJygpLxM1MVQ2Nzk6LCFv/EABkBAAMBAQEAAAAAAAAAAAAAAAACAwEEBf/EACIRAAICAwEBAAMAAwAAAAAAAAABAhEDITESQQQiMhNRgf/aAAwDAQACEQMRAD8AsFWnFWuqtOKtRNOKtOqldVacVaAEqtOKtKVK9duqilnIVRxJMCgBQSlhKr129aPAkjrw/Gp1nGKwmeHEcx7cqz0jfLHAlKCUtRSwlaYNhaWEpwLSglADYSlBKdCUoJQYNBK6Ep4JXQlADOSu5KeyV3JQAzkr2Sn8leyVoDOSuZKfyV7JQAxkrmSn8tcyUAMZKSUqQVrhSgCMUpBSpRSkFK0AdVacVa8opxRSmnVWnFWvKKdVaAPKtCW2k/i3CqxADFQOXifP9aLMS+W27dFY+wJoM3fxgeW14/8AB86SbpFcSTlss8JuuLZBVS0iDxJohsbCdbZZEAMRE6+ccql7Lw/dVmkT48at7N21/P8AWK5kr6dslH4gK2NinS4bd1SoYmAZ7rdNeRoiC13eu2BYLcYIIPHmOfrSwK6IN1s4sqSehIWlha6BSwKoSEhaUFpQFDG923gg7FW1Ojxxg8E9efhSyl5VmxVuiwvbclslkByOLEnIPKONP2NqfzgSOIQkkeh5VTbFxCBQG48wPzNNbWw9224voMqAzoNY4SfCuVZZNl/8aoMLZDCRqKVlqgu9pZAuIkDQsFJKtOpkHgavsHiBctq68GEj9K6YT9EZR8istey07lpvEXlRGdyFVQWZjwAHE04hzLSdKGMRvSzWGup3QTltp94g/ePj4cqd2fdy4cl8ysZJJOvXN4jxpHOiigEeWuZaHdkby/adncMqYyv0J4BvA9aJstOnYjVDRWklKey1witMGCtJK0+VpBWtAGgKcUUlRTqikNFKKdUUhRTi0ANbRkWLmUSezeAeBOU6UI7v2UOYLA1K84kcaNooPvp2d11AjK3oZAMj395qeTh04K4yXitycXcgteGXXTMI4acTIirBd0GfA9l2oFy3cJa7rDArqp6AdfCh3aWPvNaGbO9uSCE46cJ1Gms09u5hL7XC7NfZdGaGENGkEluHhSLZ16X0K9m7ntZstnvG4GtxlMETyaRpxANWNkkqCwgkCR0PMUNbAxN5AyMHW3nhEuaOqngOJ01FFApodZy50lQsUoUkUsVU5TzMACTwAknwHGsZ2jtP7Vip7zO0vocsmY84rS99toi1gb3eCu6FE6y0DTyBNYbfxOVViBw68SJJ86WUfRSDoMsBtQAwWiDxPMxJNX+G3muXiLckgpB6R0Pp+NZlYDZlBkdCRp1kmjrZD3lwbXrS/KwQwJOo+Y+HCoSx1w6YU+krD7xPbbsnJg6RPTh+lGe6mKDWyo5HMP8AK2v4zWY3Ld/EoztaOZATnEQeOhgCKu/h9tJ2uWhx0I8YI50QTjIXKk1o1CKFd/MSzCxhbfz4i5GvAImpY+AJB9KLKDd6sI3/AIjg7kwmS8rHpAzE+0V0y4c0Fci6O7+HFkKoUlQInXvDixHUmgLenFXg+oIA4ONV8m6edEt/fbBK2S25duemmmh186Rjt5LFpSb1o5SJM8SD/aopf7OrymjPMNtUq0cjy6TqV8jxFbBu7je1w1tyZOWCfFdJ9orNtrbuWcQhvbPLMo1ey3zLzlDA08KL/hzauphil0AQ+nXUA6+P61VHPNaCuK4RSq4ackIIpBFOGkmgAZUU4tIWnBSmi1pYpC1Dx+3rFj/qXFB/lHef/aOHrFaBZCgTEbw28XfurZIzWjCj/uW143F6wZBHTKetVm9G/F29be3ZHZ2yIJ43GXmJ4KD0HvQIrPbcOhKspDKw0II4EGn8WtgpU7RpOE2kAxVjAPEdCOdFewcPYU5v4jxyyAPUUC7NxKY21mMLcXR4gEN1jhB5Hhy7p4ycLsZ0OoJWYDaxPTwPhUJY3HZ24st6NCtAXbxugyiwq+LDifIVZCgbdnfRB2qXvs7aM3ZXD8rKDBUQJJkE86tW3/wo4M7eIQx9a1LyjmyXKQTClTVTs3ebD3zFu4Mx+6wyn0njVrNMTAH4oOcpmYyAA8pJMj99KyM3jKg/dYew/wCa1n4toeytEdXBHmAZ8tDWTu4Mj0HpzrY/R/iNLw2MsqAGUE6ASNKJt394WU9gEtKpbMXJgjqenkKBdlYxLttS4EwAwPUfkaMdhbHTQzbyRoGJJjwj865Eq0z0ukvbO9YNq7bCrKi4M6AZGIBgwOE9Kp/hFgvnduKjKPULP78ajb/7as2PsLQQM2UFLYEKs99jHMjTxJoi+GeEy4ZngjOxInjEzPr+VUxr6cudrgaTVBvJjUS9hw66E3IuaROXW2Rx7w16d2rxrgAJJAA1JPACsw3t3wZb0hA6lWUA6ELMAjQ66GqTeqOfH2y+bDYE3wy2WuaFnCiFCqJJC89Y08anbX2jhsXbzHC3G7NVmIEJwInw6RQzgMEuJQXbTP3ROVGIJB0IZRx/I1OwuwXdWUJdtT94Erpx1Y/jSxOxpdCTZu0rHY9nhwQuU6GJ4a61N2ZhVt2gFmJLCZnXXnwqm3ewUMegmSOZ6CiQmnic2WXxHK4a6aSacgcNcNdNcNaANCo21dsWsNb7S60CYAGrM3RRzNSlrKfiRtM3MYbYPdtKFA/xHvOfqB6VkVbNJe1N+bt8kKTbT+VTBP8AmbifoKpDeqmViDpUm3ip0Ijxqy0IyeTNN9mCPpTSXaUwBI5HkRpMcvGtMJOyLxsXg6/K3dbwngY5xPDoTR1g8I2cs7ScuVWLEBTpAA4AcRHDu8NKAUbrRxb26LuHs/8AcTMt3/ERlFt/GViT1BpMmospB7olbM3LtyTccQPugT6eVWGP3LRkzWXDD+TRGGv8vP0pvd7F55kHjx5GifBW7kyqSOpGlcTezqirBLZu59xuC6j0/fCaMlsvh7K9qczDSAQWHSf1qbhMMVuZhpPEA6HzpW3ElJIAgMZHMATH0qmP+lYeU2kwV2vs1NoJHyvbk5TzB006j8KyDeTd1sLdytz1HSJrYbWJhlZfmEx4xMjyNWm0tkWMXbV8o11EiYPMedXz43il6XCs8KWkZdsrBjsEPMoCfOpdq1l1kiNeMVabS2M2HJIH2fMD7p/mH+Hr049ahX8GxtXI/kOvhE/hXHVsonSAvZtrt8dmbXPc/wDrp/8AkGvoiwqgDIABAiOEDhFYvgd3v4cW2LS5M9CpiRl56da0vcnF3r5KsZRRqx4g8gDz9a7FFuPr4cksTcfRdYhcxC8oY/6tAPaZrLNt7PHPiBEcSXGggcWPP1og+IN2/axZtpdfs2RGVQcoGaQdVg8QarcpLho0yKCSOAiWPmfzrmyvguNFbunZu2bWaSrdpcgjoDljy0NFOF2rdbRnYjpNScPsQjDoW0LS4XoG1C+giuWcHrpQtlb0X2wbWn5eFEDbOn5T6H9artjbOAAObhxjr0q/tqKrEhMpb9ooQG0nhqNfLrTZoL+I+0u0xmSe7ZUD/U3eY/0j0o43b2QiYO2GksyB2YkkywmNeQmIpydDNcNOX7eViKaoMB1aw7eG+WxV9jzu3PoxH5VuCtWIbetZcVfB5Xbn9RP51sAZBIkA06H0ppTpXVFUFO3LsQfQ1JVsy/v3qJft90+U+1ewd3SgCXavGcrfN9GHUePhRfuqV7O4SATmUfekA8MoB/zameFCDKCNf3+lWm628Aw14i4udXUry15jThmGvnNLkTcaRTE0pqzVNmYQW1yjjr9aZ2jYx8jKYQ8SnaT6ZSAD501szawe2HHMd3y5etS//wCnvW14nLw7ok/SuJdO5JUO4LZuLOFuXASbifKhYyep6iONTN3xjLtsjE6qVI1PBiCIAIGmvGqvB7buMRcW5dW2NdEHyzJzCJJ86ucDvK7llOqBiVYiDlmRoedM9IK2CuDxMsq8w9yf9sfiavMNi2tfJwPFTwP9/GgjY+NDYlmlvmYajTV2OnXSi/tJAj98q9pJTjs6ltDmJ2qrqSyERxgzIidOFQJQZltgwRLLH3dJK66HlHDWfNN/g4HE5vLhUazjCsOBOa3lI6yoOnjIrmn+JCm4rYso60RdpXO3uZiuXLIA46HXN60bbhLlsyObE+xj8qDkTUHzU/iKL9yrkYdB0B/E0n5KUIKKFyr9aKb4lmMVZP8ANbj2c/rT+6+zf4l8rlQiDNlHzNrEHoNNfSqj4wYlh2TqYKE9ODQPoQPeou4u+NmyM91bpuFmnJqpUga6sNZBMcK4XH1TOL+W0alj8Nppp5dB+VVlvBwZ68PypNj4hYS5E9ok6d9BHqVJgVc4kKidoXXKOZICweGvPjWyaTMUhzAYUgVa21oZbfLC2xrdDHois31Aj61ExfxNwwRgoulspy9wATGkkt1qsSctmb7fxJu4m4w/8y8wHkWhfpFbQzZQAOAAHsI/KsAw+LY4q2DAAYNJI+53vc5frW04baBe2GPMA+9LJ0UhGyTiXk0zNIF6a9NPHhPIqkDgNZDv1ay4+94lW/3KDWtZqyXfm7mx93wyr7IK2HSbKS1zpYGlItnWlg1Uw6eHnUKw8VOQVXrxPmfxoAfe+TTqLIg/vxpgJFPW/CgA53H2n2llrU99DmA8D8wHqCfWiDD7TUND92sksYxrbh0JBGsjSjzY28KYgBb8B/u3OAPg3Q+PDyrnnibdo6MeVJUzSdkY3Dggi6Z8hTOPcJbu3Bpo7R0Ak+9VGz8Pbw6vdI0RWcnyBNUe1N7hcsPh7ist0gJm0yuDEk/ynKZjhSOEpaRdZFewb2XiCiqGcEkh9DIGblNG2ysbJgExx4yJrP3wWRoB05eXKrLZu1jaIjXqPzr1sbpUdEXWg4xFqVfkZLacYgfpVZYutKgcgB9NT514bYJBY6ZgRC6+AjhNNdsFyk82Ue3X2qpYnOkTHOPcf2ol3MH2A82/qNB2M2pbOZLbSVykwNNRpBov3GacMv8Aq/qNcX5n8onkeij+J+zTeuYZVBYm5lCgSSSDoBzNWOy/hPdyA3HRDHy63CPNhA9qsN5dojD3LV1ogMwLFS2VWU6gDWZA4eNS9kb4lwSpDCfyBB9QQfWuXHTR52W0yGfhU0aX1/8AjMf1U/iNxsY6ZGxQZO73Wz5e78uk/v0onwu184qjwm/Ha498OiSiI5e7m4lCAYUDgCxEzrFNLHFtEU2VI+F148b9seSMfxNdf4UvGl9J8bZ/WjY7QETMiJkayPCq/EbyQYjmOn61PLkhi6bG5GTb4/D+/h7ZdwrKIOdQCB5kAFfURWi7PH2aD/CPwqXtTauaxdLAEdm4g8CCCII6UxhfkWOgFEmmk0dGG92eVYanTSDxrtPHhPN/QMTWL7ev58Vebrdf+oj8q2PPWLbTtlb1xTxFxwf9xpoEWMilTTSmlE1QwdLVB+8fM1ILUzbMEn8aAJ+D2czwTovX9KtEwqAQBVZY2m3Bj60+cWRwoMImPweRo5HVT+IpGDvZTr8p/cirG1jFvKUYa8vP14U2cOrDu8tI5gjkRyNAFpit5biWDZDSjLrOpAmQFJ4DTga5j8aLt12ykAkQDxAAAB9oPrSCxbCMAFJQgGVBaG0BBPDURUe/IbKWLsgVCxPNRGUHmAIHpTtatCp/B5b8yOlJgqZ4jnTFw8CPWkvfOnjNYpUWhklELtnXZtyBI8+FTtp4VhYzLwGp14DmaBcJtu5ZzKPlPEESPMdKtcTtd8TlRZCRwnifGupZE0enDKmiBhbxQMxOprYfh7JwVluqz7k1jG07JQshIJ4mDMeB8a3rcjZxTZ9gf+kh9xP51wfkPiJeq0VHxEuILKl2dAGBzWyA4I4ZSdAZ0nxqv3QsC9edLTT3gfmUnsoBRiQTqJI/0gU98R3H8M+YEjKw0idVIB16HX0qB8M8RbwWGDxNy6A7nnl+4g6CNfWoKXlWQmrdBviFKOVSBHvPWmtl7OHfQhUW6pzFLaqdeMkDxPGuPvCpliikkg+3P6U4d5h91QIGvPT/AJqPpt9McaXC0/8ACjbQIsFQAF9BERy4T61UX9mSZZdF7wOXgQOI9zUxt5gQJIHA+P7E1lfxPLpiEuW7lwLcU6LceMynWIPAgg1WSWVeZInTjtBntza1v+DuZLiOJVJDDQlhK+J8ONW+zrk2xWE7uWc+NsDQzck5tZhWJ9dK2fdOWtjyH4U+T4iuF9LhzqK9NdvpDCkzTx4Tzf0B5asu3zw+TG3OjZX/ANwE/UGtNLUD/ELB627o6G23mO8v0Le1Eek2BtKmkzXiaqKcY0leJrhNKUa+lYBIsgGnEb9+FQ1MGacvN94cD+yKAOX2K3JHnVoDn76aPHeHJx0Pj41UYh8wB9D6VJ2dfjStAt8NiIkjSRkdSNQDEgiubQH29yOZB91Gvrx9ahYp2Ui4vSGHUU+jhoYGQYHlHI1t6oWt2JW7qQabu0hj3vWuXKwYTeJLBROvE8tdB6UmztE2syoeM94cemnQfrXbtwqNCwB0aCQDzAaNCPA03hNkXb3/AErbN5DStV/B4uV6G0xBYEHn+9a+rdiR/Doo4BFHsAK+Wk2Rdt3VW5bZZZBqDEFhz4V9K7ExPcHlXPl00XxxbTsp99t3RiVWwXy9qwUGJ7w7w058KC8TgTZvnCzmNpkQsNAQFAmCdPKtYZ1N5GMSs5Z/maFEeOprPsbsEJtG+HH2dwtcDE/zsSRPgZ9qjKvI8VciPd7umYEnkDUNLl4MNPryqYd0raXgQ6jNHeLHQA8dT4+tTNubu52UJcnUQ1tiJAImCPY+dKkh5K+icRgWXKx4RJPgINU28ux8TjUt/wAPZe4Fe4SVEhZCws+WtGabONqx3mLaEQTMSOE86t9xcTktMrMFUvNtTA0yjNrz71Xh0jkjSbMw3X+HuLs4m3fv2uzRC052GYkowEKsnnzgVqW7GzRZsLm4kD00q02oVcABlMmCJBJ8QfCKi4jEQNKSbfqmGKNoYx14F9OQpiabzyxNdmrR4Syf0Bhaqzb+A7fDunOMy/5l1Hvw9anE0lmpRTIGFJJq63r2f2WJaPlfvj1+Ye8+9UdWEOE0u2abY0qzQA4Lc8ONLsGCVbgfoeRpCPBpy+GHHvKeB/vQBHvWypKnrXcM8Gu4lpg9RHtTa0Gl2jSKhBjaYkaqeI/fMUvCXtKlWrWdsvUdJ+nOtMIrXJj8aQ5Maamnb9uCR0JHtTJuRHnQBf7o7RK3tADmUqVbhpB/KibE7Qc6DKq9AI/CgLC3TbuBquG2szCApPlr+NdGOS80d3480o0SsRjnLr3yQGGmsaGte2Pe+zBrB7+1XB109hW5bAM2VPUD8K4vyXbRZSUrKbe3ari9bW2T3Ee+Y4kr9nbUDmc1yY55ac3gz3sEb1xOzFsqVa7KXnAEHu/cU6GDqTyFVW8mPS1i2e9buG0FRe1s3zbuA6nLkDDOATPrQjvbvn22WzZa8cMjrci85e47qZkltQvRZ8fJYwTWzknOpWgswdlryko0gZQUKhoI59anjCXVQEZRBkwsH8elD38O1pu0tMcj95WHDvd7KfeR4eVWuFxrsoDEsdAFHM8hHOk8tOiiyJxsvMJiTHeYkSDx1gcSPDlT2ydoY4465bt64dXBzXAciKVVstthBmDouooL312tcw16wisBdRWuXANVAuZQto/zDKknxbwFG25+/FjE2QmcJeDAC2x1nkUPBtR59aeOFxn6b/4Qnm9hjtPECF8ZP796pcRd0qTi72Yr1C6+p/tUDFvpSz3I6MOoWIsnTzNLzUypgV3NVkccnbsDSaQzVwmkMakaB2/J+1t/+2f6jQqaJ99z9rb/AMh/qNDTrVo8FY01dtnWuNXEOorQHTUjDYrLodR41HNeFBh7EvJjLl5/8UgU+HkZTw5Hof0qOdKDR2w8Gpwuf2IJB9CKrlNSEagB40xieHrT86U2zaj61ph3C4ie6fSp1y+7ffUDwMe9QXtAagV5rZPKtTK43Qu9hD1U+tG4+I1y1aFuyqghQC7d4zHJeHvNAVy0QJiu9tIpZRT6a5uPCfj9oPecvcYux4sdT/aoLGuI1emgkarubtK2cAHvEdnbVkuz0T5SPHVY8audw8Xh7912tk51BKo4ysF5sOR6EjhQB8Pct5rmFuQUcdplPAsggj2IP+moT4w4a9c7FiptM4tvxkElCPLiKtjhGW38Oebkv1X0Z3k2n2+Mv3Z+a40f5VOVfoBUCzdgyDUcGu5qkXDTYnxBv2AAx7VOGVyZA8H4j60fbrbzWsdcygFWVWcoYMgDiDz1IrDe21ot+GW0ey2la55luKQOOqMYHjIrPKux/wDJJKjVA9ezUi4uUxMxzpOalFBAtTbNXq9UxgK3zufbKOlsfVjQ/m09fxr1eqq4KNsKQqE8BNdr1aah1wQYOh5ikhor1eoQMl2wrDXQ0zibMV6vVooytPWbuVgeh6x9eVdr1YaPs869fX686RzrlerTB1XqWuLbKBA0EV6vU0S2LpHxTMVMxUBdK9XqyXTMnRYpZHOvV6lJE7Ye0OwxFu7oQrAkHgVOjA+hNP7fsG3iLif42MAyNTOngZBrtep4vTEa/ZFWzV2a9XqUcbDa1f7muRjsMV49vaHuwB+hNer1aumM2/baxcB6j6gx+lV+eu16ll02PD//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0964" name="AutoShape 4" descr="data:image/jpeg;base64,/9j/4AAQSkZJRgABAQAAAQABAAD/2wCEAAkGBhQSEBUUEhQVFRUWFRQUFRQVFRUWFBgUFRYXFxUVFxQXHCYeFxkkGRQVHy8gJCcpLCwsFh4xNTAqNSYrLCkBCQoKDgwOGg8PGiwkHyUvLCksLywpKSwsLCkpLCwpLCksKSwpLCwsLCwsLCksLCwsKSwsLCwpLCksLCwsLCwpLP/AABEIALgA4AMBIgACEQEDEQH/xAAcAAABBQEBAQAAAAAAAAAAAAAGAgMEBQcBAAj/xABCEAACAQIDBQYDBgQFAgcBAAABAhEAAwQSIQUGMUFREyJhcYGRBzKhI0KxwdHwFFKy4WJygpLxM1MVQ2Nzk6LCFv/EABkBAAMBAQEAAAAAAAAAAAAAAAACAwEEBf/EACIRAAICAwEBAAMAAwAAAAAAAAABAhEDITESQQQiMhNRgf/aAAwDAQACEQMRAD8AsFWnFWuqtOKtRNOKtOqldVacVaAEqtOKtKVK9duqilnIVRxJMCgBQSlhKr129aPAkjrw/Gp1nGKwmeHEcx7cqz0jfLHAlKCUtRSwlaYNhaWEpwLSglADYSlBKdCUoJQYNBK6Ep4JXQlADOSu5KeyV3JQAzkr2Sn8leyVoDOSuZKfyV7JQAxkrmSn8tcyUAMZKSUqQVrhSgCMUpBSpRSkFK0AdVacVa8opxRSmnVWnFWvKKdVaAPKtCW2k/i3CqxADFQOXifP9aLMS+W27dFY+wJoM3fxgeW14/8AB86SbpFcSTlss8JuuLZBVS0iDxJohsbCdbZZEAMRE6+ccql7Lw/dVmkT48at7N21/P8AWK5kr6dslH4gK2NinS4bd1SoYmAZ7rdNeRoiC13eu2BYLcYIIPHmOfrSwK6IN1s4sqSehIWlha6BSwKoSEhaUFpQFDG923gg7FW1Ojxxg8E9efhSyl5VmxVuiwvbclslkByOLEnIPKONP2NqfzgSOIQkkeh5VTbFxCBQG48wPzNNbWw9224voMqAzoNY4SfCuVZZNl/8aoMLZDCRqKVlqgu9pZAuIkDQsFJKtOpkHgavsHiBctq68GEj9K6YT9EZR8istey07lpvEXlRGdyFVQWZjwAHE04hzLSdKGMRvSzWGup3QTltp94g/ePj4cqd2fdy4cl8ysZJJOvXN4jxpHOiigEeWuZaHdkby/adncMqYyv0J4BvA9aJstOnYjVDRWklKey1witMGCtJK0+VpBWtAGgKcUUlRTqikNFKKdUUhRTi0ANbRkWLmUSezeAeBOU6UI7v2UOYLA1K84kcaNooPvp2d11AjK3oZAMj395qeTh04K4yXitycXcgteGXXTMI4acTIirBd0GfA9l2oFy3cJa7rDArqp6AdfCh3aWPvNaGbO9uSCE46cJ1Gms09u5hL7XC7NfZdGaGENGkEluHhSLZ16X0K9m7ntZstnvG4GtxlMETyaRpxANWNkkqCwgkCR0PMUNbAxN5AyMHW3nhEuaOqngOJ01FFApodZy50lQsUoUkUsVU5TzMACTwAknwHGsZ2jtP7Vip7zO0vocsmY84rS99toi1gb3eCu6FE6y0DTyBNYbfxOVViBw68SJJ86WUfRSDoMsBtQAwWiDxPMxJNX+G3muXiLckgpB6R0Pp+NZlYDZlBkdCRp1kmjrZD3lwbXrS/KwQwJOo+Y+HCoSx1w6YU+krD7xPbbsnJg6RPTh+lGe6mKDWyo5HMP8AK2v4zWY3Ld/EoztaOZATnEQeOhgCKu/h9tJ2uWhx0I8YI50QTjIXKk1o1CKFd/MSzCxhbfz4i5GvAImpY+AJB9KLKDd6sI3/AIjg7kwmS8rHpAzE+0V0y4c0Fci6O7+HFkKoUlQInXvDixHUmgLenFXg+oIA4ONV8m6edEt/fbBK2S25duemmmh186Rjt5LFpSb1o5SJM8SD/aopf7OrymjPMNtUq0cjy6TqV8jxFbBu7je1w1tyZOWCfFdJ9orNtrbuWcQhvbPLMo1ey3zLzlDA08KL/hzauphil0AQ+nXUA6+P61VHPNaCuK4RSq4ackIIpBFOGkmgAZUU4tIWnBSmi1pYpC1Dx+3rFj/qXFB/lHef/aOHrFaBZCgTEbw28XfurZIzWjCj/uW143F6wZBHTKetVm9G/F29be3ZHZ2yIJ43GXmJ4KD0HvQIrPbcOhKspDKw0II4EGn8WtgpU7RpOE2kAxVjAPEdCOdFewcPYU5v4jxyyAPUUC7NxKY21mMLcXR4gEN1jhB5Hhy7p4ycLsZ0OoJWYDaxPTwPhUJY3HZ24st6NCtAXbxugyiwq+LDifIVZCgbdnfRB2qXvs7aM3ZXD8rKDBUQJJkE86tW3/wo4M7eIQx9a1LyjmyXKQTClTVTs3ebD3zFu4Mx+6wyn0njVrNMTAH4oOcpmYyAA8pJMj99KyM3jKg/dYew/wCa1n4toeytEdXBHmAZ8tDWTu4Mj0HpzrY/R/iNLw2MsqAGUE6ASNKJt394WU9gEtKpbMXJgjqenkKBdlYxLttS4EwAwPUfkaMdhbHTQzbyRoGJJjwj865Eq0z0ukvbO9YNq7bCrKi4M6AZGIBgwOE9Kp/hFgvnduKjKPULP78ajb/7as2PsLQQM2UFLYEKs99jHMjTxJoi+GeEy4ZngjOxInjEzPr+VUxr6cudrgaTVBvJjUS9hw66E3IuaROXW2Rx7w16d2rxrgAJJAA1JPACsw3t3wZb0hA6lWUA6ELMAjQ66GqTeqOfH2y+bDYE3wy2WuaFnCiFCqJJC89Y08anbX2jhsXbzHC3G7NVmIEJwInw6RQzgMEuJQXbTP3ROVGIJB0IZRx/I1OwuwXdWUJdtT94Erpx1Y/jSxOxpdCTZu0rHY9nhwQuU6GJ4a61N2ZhVt2gFmJLCZnXXnwqm3ewUMegmSOZ6CiQmnic2WXxHK4a6aSacgcNcNdNcNaANCo21dsWsNb7S60CYAGrM3RRzNSlrKfiRtM3MYbYPdtKFA/xHvOfqB6VkVbNJe1N+bt8kKTbT+VTBP8AmbifoKpDeqmViDpUm3ip0Ijxqy0IyeTNN9mCPpTSXaUwBI5HkRpMcvGtMJOyLxsXg6/K3dbwngY5xPDoTR1g8I2cs7ScuVWLEBTpAA4AcRHDu8NKAUbrRxb26LuHs/8AcTMt3/ERlFt/GViT1BpMmospB7olbM3LtyTccQPugT6eVWGP3LRkzWXDD+TRGGv8vP0pvd7F55kHjx5GifBW7kyqSOpGlcTezqirBLZu59xuC6j0/fCaMlsvh7K9qczDSAQWHSf1qbhMMVuZhpPEA6HzpW3ElJIAgMZHMATH0qmP+lYeU2kwV2vs1NoJHyvbk5TzB006j8KyDeTd1sLdytz1HSJrYbWJhlZfmEx4xMjyNWm0tkWMXbV8o11EiYPMedXz43il6XCs8KWkZdsrBjsEPMoCfOpdq1l1kiNeMVabS2M2HJIH2fMD7p/mH+Hr049ahX8GxtXI/kOvhE/hXHVsonSAvZtrt8dmbXPc/wDrp/8AkGvoiwqgDIABAiOEDhFYvgd3v4cW2LS5M9CpiRl56da0vcnF3r5KsZRRqx4g8gDz9a7FFuPr4cksTcfRdYhcxC8oY/6tAPaZrLNt7PHPiBEcSXGggcWPP1og+IN2/axZtpdfs2RGVQcoGaQdVg8QarcpLho0yKCSOAiWPmfzrmyvguNFbunZu2bWaSrdpcgjoDljy0NFOF2rdbRnYjpNScPsQjDoW0LS4XoG1C+giuWcHrpQtlb0X2wbWn5eFEDbOn5T6H9artjbOAAObhxjr0q/tqKrEhMpb9ooQG0nhqNfLrTZoL+I+0u0xmSe7ZUD/U3eY/0j0o43b2QiYO2GksyB2YkkywmNeQmIpydDNcNOX7eViKaoMB1aw7eG+WxV9jzu3PoxH5VuCtWIbetZcVfB5Xbn9RP51sAZBIkA06H0ppTpXVFUFO3LsQfQ1JVsy/v3qJft90+U+1ewd3SgCXavGcrfN9GHUePhRfuqV7O4SATmUfekA8MoB/zameFCDKCNf3+lWm628Aw14i4udXUry15jThmGvnNLkTcaRTE0pqzVNmYQW1yjjr9aZ2jYx8jKYQ8SnaT6ZSAD501szawe2HHMd3y5etS//wCnvW14nLw7ok/SuJdO5JUO4LZuLOFuXASbifKhYyep6iONTN3xjLtsjE6qVI1PBiCIAIGmvGqvB7buMRcW5dW2NdEHyzJzCJJ86ucDvK7llOqBiVYiDlmRoedM9IK2CuDxMsq8w9yf9sfiavMNi2tfJwPFTwP9/GgjY+NDYlmlvmYajTV2OnXSi/tJAj98q9pJTjs6ltDmJ2qrqSyERxgzIidOFQJQZltgwRLLH3dJK66HlHDWfNN/g4HE5vLhUazjCsOBOa3lI6yoOnjIrmn+JCm4rYso60RdpXO3uZiuXLIA46HXN60bbhLlsyObE+xj8qDkTUHzU/iKL9yrkYdB0B/E0n5KUIKKFyr9aKb4lmMVZP8ANbj2c/rT+6+zf4l8rlQiDNlHzNrEHoNNfSqj4wYlh2TqYKE9ODQPoQPeou4u+NmyM91bpuFmnJqpUga6sNZBMcK4XH1TOL+W0alj8Nppp5dB+VVlvBwZ68PypNj4hYS5E9ok6d9BHqVJgVc4kKidoXXKOZICweGvPjWyaTMUhzAYUgVa21oZbfLC2xrdDHois31Aj61ExfxNwwRgoulspy9wATGkkt1qsSctmb7fxJu4m4w/8y8wHkWhfpFbQzZQAOAAHsI/KsAw+LY4q2DAAYNJI+53vc5frW04baBe2GPMA+9LJ0UhGyTiXk0zNIF6a9NPHhPIqkDgNZDv1ay4+94lW/3KDWtZqyXfm7mx93wyr7IK2HSbKS1zpYGlItnWlg1Uw6eHnUKw8VOQVXrxPmfxoAfe+TTqLIg/vxpgJFPW/CgA53H2n2llrU99DmA8D8wHqCfWiDD7TUND92sksYxrbh0JBGsjSjzY28KYgBb8B/u3OAPg3Q+PDyrnnibdo6MeVJUzSdkY3Dggi6Z8hTOPcJbu3Bpo7R0Ak+9VGz8Pbw6vdI0RWcnyBNUe1N7hcsPh7ist0gJm0yuDEk/ynKZjhSOEpaRdZFewb2XiCiqGcEkh9DIGblNG2ysbJgExx4yJrP3wWRoB05eXKrLZu1jaIjXqPzr1sbpUdEXWg4xFqVfkZLacYgfpVZYutKgcgB9NT514bYJBY6ZgRC6+AjhNNdsFyk82Ue3X2qpYnOkTHOPcf2ol3MH2A82/qNB2M2pbOZLbSVykwNNRpBov3GacMv8Aq/qNcX5n8onkeij+J+zTeuYZVBYm5lCgSSSDoBzNWOy/hPdyA3HRDHy63CPNhA9qsN5dojD3LV1ogMwLFS2VWU6gDWZA4eNS9kb4lwSpDCfyBB9QQfWuXHTR52W0yGfhU0aX1/8AjMf1U/iNxsY6ZGxQZO73Wz5e78uk/v0onwu184qjwm/Ha498OiSiI5e7m4lCAYUDgCxEzrFNLHFtEU2VI+F148b9seSMfxNdf4UvGl9J8bZ/WjY7QETMiJkayPCq/EbyQYjmOn61PLkhi6bG5GTb4/D+/h7ZdwrKIOdQCB5kAFfURWi7PH2aD/CPwqXtTauaxdLAEdm4g8CCCII6UxhfkWOgFEmmk0dGG92eVYanTSDxrtPHhPN/QMTWL7ev58Vebrdf+oj8q2PPWLbTtlb1xTxFxwf9xpoEWMilTTSmlE1QwdLVB+8fM1ILUzbMEn8aAJ+D2czwTovX9KtEwqAQBVZY2m3Bj60+cWRwoMImPweRo5HVT+IpGDvZTr8p/cirG1jFvKUYa8vP14U2cOrDu8tI5gjkRyNAFpit5biWDZDSjLrOpAmQFJ4DTga5j8aLt12ykAkQDxAAAB9oPrSCxbCMAFJQgGVBaG0BBPDURUe/IbKWLsgVCxPNRGUHmAIHpTtatCp/B5b8yOlJgqZ4jnTFw8CPWkvfOnjNYpUWhklELtnXZtyBI8+FTtp4VhYzLwGp14DmaBcJtu5ZzKPlPEESPMdKtcTtd8TlRZCRwnifGupZE0enDKmiBhbxQMxOprYfh7JwVluqz7k1jG07JQshIJ4mDMeB8a3rcjZxTZ9gf+kh9xP51wfkPiJeq0VHxEuILKl2dAGBzWyA4I4ZSdAZ0nxqv3QsC9edLTT3gfmUnsoBRiQTqJI/0gU98R3H8M+YEjKw0idVIB16HX0qB8M8RbwWGDxNy6A7nnl+4g6CNfWoKXlWQmrdBviFKOVSBHvPWmtl7OHfQhUW6pzFLaqdeMkDxPGuPvCpliikkg+3P6U4d5h91QIGvPT/AJqPpt9McaXC0/8ACjbQIsFQAF9BERy4T61UX9mSZZdF7wOXgQOI9zUxt5gQJIHA+P7E1lfxPLpiEuW7lwLcU6LceMynWIPAgg1WSWVeZInTjtBntza1v+DuZLiOJVJDDQlhK+J8ONW+zrk2xWE7uWc+NsDQzck5tZhWJ9dK2fdOWtjyH4U+T4iuF9LhzqK9NdvpDCkzTx4Tzf0B5asu3zw+TG3OjZX/ANwE/UGtNLUD/ELB627o6G23mO8v0Le1Eek2BtKmkzXiaqKcY0leJrhNKUa+lYBIsgGnEb9+FQ1MGacvN94cD+yKAOX2K3JHnVoDn76aPHeHJx0Pj41UYh8wB9D6VJ2dfjStAt8NiIkjSRkdSNQDEgiubQH29yOZB91Gvrx9ahYp2Ui4vSGHUU+jhoYGQYHlHI1t6oWt2JW7qQabu0hj3vWuXKwYTeJLBROvE8tdB6UmztE2syoeM94cemnQfrXbtwqNCwB0aCQDzAaNCPA03hNkXb3/AErbN5DStV/B4uV6G0xBYEHn+9a+rdiR/Doo4BFHsAK+Wk2Rdt3VW5bZZZBqDEFhz4V9K7ExPcHlXPl00XxxbTsp99t3RiVWwXy9qwUGJ7w7w058KC8TgTZvnCzmNpkQsNAQFAmCdPKtYZ1N5GMSs5Z/maFEeOprPsbsEJtG+HH2dwtcDE/zsSRPgZ9qjKvI8VciPd7umYEnkDUNLl4MNPryqYd0raXgQ6jNHeLHQA8dT4+tTNubu52UJcnUQ1tiJAImCPY+dKkh5K+icRgWXKx4RJPgINU28ux8TjUt/wAPZe4Fe4SVEhZCws+WtGabONqx3mLaEQTMSOE86t9xcTktMrMFUvNtTA0yjNrz71Xh0jkjSbMw3X+HuLs4m3fv2uzRC052GYkowEKsnnzgVqW7GzRZsLm4kD00q02oVcABlMmCJBJ8QfCKi4jEQNKSbfqmGKNoYx14F9OQpiabzyxNdmrR4Syf0Bhaqzb+A7fDunOMy/5l1Hvw9anE0lmpRTIGFJJq63r2f2WJaPlfvj1+Ye8+9UdWEOE0u2abY0qzQA4Lc8ONLsGCVbgfoeRpCPBpy+GHHvKeB/vQBHvWypKnrXcM8Gu4lpg9RHtTa0Gl2jSKhBjaYkaqeI/fMUvCXtKlWrWdsvUdJ+nOtMIrXJj8aQ5Maamnb9uCR0JHtTJuRHnQBf7o7RK3tADmUqVbhpB/KibE7Qc6DKq9AI/CgLC3TbuBquG2szCApPlr+NdGOS80d3480o0SsRjnLr3yQGGmsaGte2Pe+zBrB7+1XB109hW5bAM2VPUD8K4vyXbRZSUrKbe3ari9bW2T3Ee+Y4kr9nbUDmc1yY55ac3gz3sEb1xOzFsqVa7KXnAEHu/cU6GDqTyFVW8mPS1i2e9buG0FRe1s3zbuA6nLkDDOATPrQjvbvn22WzZa8cMjrci85e47qZkltQvRZ8fJYwTWzknOpWgswdlryko0gZQUKhoI59anjCXVQEZRBkwsH8elD38O1pu0tMcj95WHDvd7KfeR4eVWuFxrsoDEsdAFHM8hHOk8tOiiyJxsvMJiTHeYkSDx1gcSPDlT2ydoY4465bt64dXBzXAciKVVstthBmDouooL312tcw16wisBdRWuXANVAuZQto/zDKknxbwFG25+/FjE2QmcJeDAC2x1nkUPBtR59aeOFxn6b/4Qnm9hjtPECF8ZP796pcRd0qTi72Yr1C6+p/tUDFvpSz3I6MOoWIsnTzNLzUypgV3NVkccnbsDSaQzVwmkMakaB2/J+1t/+2f6jQqaJ99z9rb/AMh/qNDTrVo8FY01dtnWuNXEOorQHTUjDYrLodR41HNeFBh7EvJjLl5/8UgU+HkZTw5Hof0qOdKDR2w8Gpwuf2IJB9CKrlNSEagB40xieHrT86U2zaj61ph3C4ie6fSp1y+7ffUDwMe9QXtAagV5rZPKtTK43Qu9hD1U+tG4+I1y1aFuyqghQC7d4zHJeHvNAVy0QJiu9tIpZRT6a5uPCfj9oPecvcYux4sdT/aoLGuI1emgkarubtK2cAHvEdnbVkuz0T5SPHVY8audw8Xh7912tk51BKo4ysF5sOR6EjhQB8Pct5rmFuQUcdplPAsggj2IP+moT4w4a9c7FiptM4tvxkElCPLiKtjhGW38Oebkv1X0Z3k2n2+Mv3Z+a40f5VOVfoBUCzdgyDUcGu5qkXDTYnxBv2AAx7VOGVyZA8H4j60fbrbzWsdcygFWVWcoYMgDiDz1IrDe21ot+GW0ey2la55luKQOOqMYHjIrPKux/wDJJKjVA9ezUi4uUxMxzpOalFBAtTbNXq9UxgK3zufbKOlsfVjQ/m09fxr1eqq4KNsKQqE8BNdr1aah1wQYOh5ikhor1eoQMl2wrDXQ0zibMV6vVooytPWbuVgeh6x9eVdr1YaPs869fX686RzrlerTB1XqWuLbKBA0EV6vU0S2LpHxTMVMxUBdK9XqyXTMnRYpZHOvV6lJE7Ye0OwxFu7oQrAkHgVOjA+hNP7fsG3iLif42MAyNTOngZBrtep4vTEa/ZFWzV2a9XqUcbDa1f7muRjsMV49vaHuwB+hNer1aumM2/baxcB6j6gx+lV+eu16ll02PD//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5058" name="Picture 2" descr="https://encrypted-tbn2.gstatic.com/images?q=tbn:ANd9GcSZ1txwv4Zk8zcyXT4_tzEZd0bawgS6FPKW-F2iY_YNbGo0xJqcsA"/>
          <p:cNvPicPr>
            <a:picLocks noChangeAspect="1" noChangeArrowheads="1"/>
          </p:cNvPicPr>
          <p:nvPr/>
        </p:nvPicPr>
        <p:blipFill>
          <a:blip r:embed="rId2" cstate="print"/>
          <a:srcRect/>
          <a:stretch>
            <a:fillRect/>
          </a:stretch>
        </p:blipFill>
        <p:spPr bwMode="auto">
          <a:xfrm>
            <a:off x="381000" y="533400"/>
            <a:ext cx="8494389" cy="4724004"/>
          </a:xfrm>
          <a:prstGeom prst="rect">
            <a:avLst/>
          </a:prstGeom>
          <a:noFill/>
        </p:spPr>
      </p:pic>
      <p:sp>
        <p:nvSpPr>
          <p:cNvPr id="7" name="TextBox 6"/>
          <p:cNvSpPr txBox="1"/>
          <p:nvPr/>
        </p:nvSpPr>
        <p:spPr>
          <a:xfrm>
            <a:off x="2438400" y="5562600"/>
            <a:ext cx="4267200" cy="646331"/>
          </a:xfrm>
          <a:prstGeom prst="rect">
            <a:avLst/>
          </a:prstGeom>
          <a:noFill/>
        </p:spPr>
        <p:txBody>
          <a:bodyPr wrap="square" rtlCol="0">
            <a:spAutoFit/>
          </a:bodyPr>
          <a:lstStyle/>
          <a:p>
            <a:pPr algn="ctr"/>
            <a:r>
              <a:rPr lang="en-US" sz="3600" dirty="0" smtClean="0"/>
              <a:t>Clever Hans</a:t>
            </a:r>
            <a:endParaRPr lang="en-US" sz="36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II. </a:t>
            </a:r>
            <a:r>
              <a:rPr lang="en-US" sz="2800" i="1" dirty="0" smtClean="0"/>
              <a:t>Heaven is for Real</a:t>
            </a:r>
            <a:r>
              <a:rPr lang="en-US" sz="2800" dirty="0" smtClean="0"/>
              <a:t> AS CONFIRMATION?</a:t>
            </a:r>
            <a:endParaRPr lang="en-US" sz="2800" dirty="0"/>
          </a:p>
        </p:txBody>
      </p:sp>
      <p:sp>
        <p:nvSpPr>
          <p:cNvPr id="3" name="Content Placeholder 2"/>
          <p:cNvSpPr>
            <a:spLocks noGrp="1"/>
          </p:cNvSpPr>
          <p:nvPr>
            <p:ph idx="1"/>
          </p:nvPr>
        </p:nvSpPr>
        <p:spPr>
          <a:xfrm>
            <a:off x="457200" y="1219200"/>
            <a:ext cx="8229600" cy="4800600"/>
          </a:xfrm>
        </p:spPr>
        <p:txBody>
          <a:bodyPr/>
          <a:lstStyle/>
          <a:p>
            <a:r>
              <a:rPr lang="en-US" dirty="0" smtClean="0"/>
              <a:t>“Clever Hans” was a horse who could apparently answer questions. </a:t>
            </a:r>
          </a:p>
          <a:p>
            <a:r>
              <a:rPr lang="en-US" dirty="0" smtClean="0"/>
              <a:t>But the horse was merely watching the reaction of his trainer.</a:t>
            </a:r>
          </a:p>
          <a:p>
            <a:r>
              <a:rPr lang="en-US" dirty="0" smtClean="0"/>
              <a:t>If the trainer did not know the answer, the horse did not know.</a:t>
            </a:r>
          </a:p>
          <a:p>
            <a:r>
              <a:rPr lang="en-US" dirty="0" smtClean="0"/>
              <a:t>If another trainer did know the answer, the horse would often know.</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II. </a:t>
            </a:r>
            <a:r>
              <a:rPr lang="en-US" sz="2800" i="1" dirty="0" smtClean="0"/>
              <a:t>Heaven is for Real</a:t>
            </a:r>
            <a:r>
              <a:rPr lang="en-US" sz="2800" dirty="0" smtClean="0"/>
              <a:t> AS CONFIRMATION?</a:t>
            </a:r>
            <a:endParaRPr lang="en-US" sz="2800" dirty="0"/>
          </a:p>
        </p:txBody>
      </p:sp>
      <p:sp>
        <p:nvSpPr>
          <p:cNvPr id="3" name="Content Placeholder 2"/>
          <p:cNvSpPr>
            <a:spLocks noGrp="1"/>
          </p:cNvSpPr>
          <p:nvPr>
            <p:ph idx="1"/>
          </p:nvPr>
        </p:nvSpPr>
        <p:spPr>
          <a:xfrm>
            <a:off x="457200" y="1219200"/>
            <a:ext cx="8229600" cy="4800600"/>
          </a:xfrm>
        </p:spPr>
        <p:txBody>
          <a:bodyPr/>
          <a:lstStyle/>
          <a:p>
            <a:r>
              <a:rPr lang="en-US" dirty="0" smtClean="0"/>
              <a:t>The “Clever Hans Effect”: giving subtle clues to the right response</a:t>
            </a:r>
          </a:p>
          <a:p>
            <a:r>
              <a:rPr lang="en-US" dirty="0" smtClean="0"/>
              <a:t>Todd often speaks of his sudden excitement when Colton spoke of heaven</a:t>
            </a:r>
          </a:p>
          <a:p>
            <a:pPr lvl="1"/>
            <a:r>
              <a:rPr lang="en-US" dirty="0" smtClean="0"/>
              <a:t>“That set my head spinning” (p. 63)</a:t>
            </a:r>
          </a:p>
          <a:p>
            <a:pPr lvl="1"/>
            <a:r>
              <a:rPr lang="en-US" dirty="0" smtClean="0"/>
              <a:t>“I almost drove off the road” (p. 86)</a:t>
            </a:r>
          </a:p>
          <a:p>
            <a:pPr lvl="1"/>
            <a:r>
              <a:rPr lang="en-US" dirty="0" smtClean="0"/>
              <a:t>“I just about fell off my chair” (p. 91)</a:t>
            </a:r>
          </a:p>
          <a:p>
            <a:pPr lvl="1"/>
            <a:r>
              <a:rPr lang="en-US" dirty="0" smtClean="0"/>
              <a:t>“astonished into speechlessness, Sonja and I looked at each other and </a:t>
            </a:r>
            <a:r>
              <a:rPr lang="en-US" u="sng" dirty="0" smtClean="0"/>
              <a:t>passed another silent telegram</a:t>
            </a:r>
            <a:r>
              <a:rPr lang="en-US" dirty="0" smtClean="0"/>
              <a:t>” (p. xix)</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II. </a:t>
            </a:r>
            <a:r>
              <a:rPr lang="en-US" sz="2800" i="1" dirty="0" smtClean="0"/>
              <a:t>Heaven is for Real</a:t>
            </a:r>
            <a:r>
              <a:rPr lang="en-US" sz="2800" dirty="0" smtClean="0"/>
              <a:t> AS CONFIRMATION?</a:t>
            </a:r>
            <a:endParaRPr lang="en-US" sz="2800" dirty="0"/>
          </a:p>
        </p:txBody>
      </p:sp>
      <p:sp>
        <p:nvSpPr>
          <p:cNvPr id="3" name="Content Placeholder 2"/>
          <p:cNvSpPr>
            <a:spLocks noGrp="1"/>
          </p:cNvSpPr>
          <p:nvPr>
            <p:ph idx="1"/>
          </p:nvPr>
        </p:nvSpPr>
        <p:spPr>
          <a:xfrm>
            <a:off x="457200" y="1219200"/>
            <a:ext cx="8229600" cy="4800600"/>
          </a:xfrm>
        </p:spPr>
        <p:txBody>
          <a:bodyPr/>
          <a:lstStyle/>
          <a:p>
            <a:r>
              <a:rPr lang="en-US" dirty="0" smtClean="0"/>
              <a:t>Biblical Evidence that contradicts Colton</a:t>
            </a:r>
          </a:p>
          <a:p>
            <a:pPr lvl="1"/>
            <a:r>
              <a:rPr lang="en-US" dirty="0" smtClean="0"/>
              <a:t>Isaiah saw the Lord in the temple—”Woe is me!” (Isaiah 6:5)</a:t>
            </a:r>
          </a:p>
          <a:p>
            <a:pPr lvl="1"/>
            <a:r>
              <a:rPr lang="en-US" dirty="0" smtClean="0"/>
              <a:t>Daniel saw a vision of Christ (Daniel 10:2-9)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II. </a:t>
            </a:r>
            <a:r>
              <a:rPr lang="en-US" sz="2800" i="1" dirty="0" smtClean="0"/>
              <a:t>Heaven is for Real</a:t>
            </a:r>
            <a:r>
              <a:rPr lang="en-US" sz="2800" dirty="0" smtClean="0"/>
              <a:t> AS CONFIRMATION?</a:t>
            </a:r>
            <a:endParaRPr lang="en-US" sz="2800" dirty="0"/>
          </a:p>
        </p:txBody>
      </p:sp>
      <p:sp>
        <p:nvSpPr>
          <p:cNvPr id="3" name="Content Placeholder 2"/>
          <p:cNvSpPr>
            <a:spLocks noGrp="1"/>
          </p:cNvSpPr>
          <p:nvPr>
            <p:ph idx="1"/>
          </p:nvPr>
        </p:nvSpPr>
        <p:spPr>
          <a:xfrm>
            <a:off x="457200" y="1219200"/>
            <a:ext cx="8229600" cy="4800600"/>
          </a:xfrm>
        </p:spPr>
        <p:txBody>
          <a:bodyPr/>
          <a:lstStyle/>
          <a:p>
            <a:pPr lvl="1">
              <a:buNone/>
            </a:pPr>
            <a:r>
              <a:rPr lang="en-US" sz="2400" i="1" dirty="0" smtClean="0"/>
              <a:t>“In those days I, Daniel, was mourning for three weeks. 3  I ate no delicacies, no meat or wine entered my mouth, nor did I anoint myself at all, for the full three weeks. 4  On the twenty-fourth day of the first month, as I was standing on the bank of the great river (that is, the Tigris) 5  I lifted up my eyes and looked, and behold, a man clothed in linen, with a belt of fine gold from </a:t>
            </a:r>
            <a:r>
              <a:rPr lang="en-US" sz="2400" i="1" dirty="0" err="1" smtClean="0"/>
              <a:t>Uphaz</a:t>
            </a:r>
            <a:r>
              <a:rPr lang="en-US" sz="2400" i="1" dirty="0" smtClean="0"/>
              <a:t> around his waist. 6  His body was like beryl, his face like the appearance of lightning, his eyes like flaming torches, his arms and legs like the gleam of burnished bronze, and the sound of his words like the sound of a multitude. </a:t>
            </a:r>
            <a:endParaRPr lang="en-US" sz="2400" dirty="0" smtClean="0"/>
          </a:p>
          <a:p>
            <a:pPr lvl="1">
              <a:buNone/>
            </a:pPr>
            <a:endParaRPr lang="en-US" sz="2400" dirty="0" smtClean="0"/>
          </a:p>
          <a:p>
            <a:endParaRPr lang="en-US" sz="2400"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II. </a:t>
            </a:r>
            <a:r>
              <a:rPr lang="en-US" sz="2800" i="1" dirty="0" smtClean="0"/>
              <a:t>Heaven is for Real</a:t>
            </a:r>
            <a:r>
              <a:rPr lang="en-US" sz="2800" dirty="0" smtClean="0"/>
              <a:t> AS CONFIRMATION?</a:t>
            </a:r>
            <a:endParaRPr lang="en-US" sz="2800" dirty="0"/>
          </a:p>
        </p:txBody>
      </p:sp>
      <p:sp>
        <p:nvSpPr>
          <p:cNvPr id="3" name="Content Placeholder 2"/>
          <p:cNvSpPr>
            <a:spLocks noGrp="1"/>
          </p:cNvSpPr>
          <p:nvPr>
            <p:ph idx="1"/>
          </p:nvPr>
        </p:nvSpPr>
        <p:spPr>
          <a:xfrm>
            <a:off x="457200" y="1219200"/>
            <a:ext cx="8229600" cy="4800600"/>
          </a:xfrm>
        </p:spPr>
        <p:txBody>
          <a:bodyPr/>
          <a:lstStyle/>
          <a:p>
            <a:pPr lvl="1">
              <a:buNone/>
            </a:pPr>
            <a:r>
              <a:rPr lang="en-US" sz="2400" i="1" dirty="0" smtClean="0"/>
              <a:t>“7  And I, Daniel, alone saw the vision, for the men who were with me did not see the vision, but </a:t>
            </a:r>
            <a:r>
              <a:rPr lang="en-US" sz="2400" i="1" u="sng" dirty="0" smtClean="0"/>
              <a:t>a great trembling fell upon them, and they fled to hide themselves.</a:t>
            </a:r>
            <a:r>
              <a:rPr lang="en-US" sz="2400" i="1" dirty="0" smtClean="0"/>
              <a:t> 8  So I was left alone and saw this great vision, and </a:t>
            </a:r>
            <a:r>
              <a:rPr lang="en-US" sz="2400" i="1" u="sng" dirty="0" smtClean="0"/>
              <a:t>no strength was left in me. My radiant appearance was fearfully changed, and I retained no strength.</a:t>
            </a:r>
            <a:r>
              <a:rPr lang="en-US" sz="2400" i="1" dirty="0" smtClean="0"/>
              <a:t> 9  Then I heard the sound of his words, and as I heard the sound of his words, </a:t>
            </a:r>
            <a:r>
              <a:rPr lang="en-US" sz="2400" i="1" u="sng" dirty="0" smtClean="0"/>
              <a:t>I fell on my face in deep sleep with my face to the ground.”</a:t>
            </a:r>
            <a:r>
              <a:rPr lang="en-US" sz="2400" u="sng" dirty="0" smtClean="0"/>
              <a:t> </a:t>
            </a:r>
            <a:r>
              <a:rPr lang="en-US" sz="2400" dirty="0" smtClean="0"/>
              <a:t>(10:2-9)  </a:t>
            </a:r>
          </a:p>
          <a:p>
            <a:pPr lvl="1">
              <a:buNone/>
            </a:pPr>
            <a:endParaRPr lang="en-US" sz="2400" dirty="0" smtClean="0"/>
          </a:p>
          <a:p>
            <a:endParaRPr lang="en-US" sz="2400"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II. </a:t>
            </a:r>
            <a:r>
              <a:rPr lang="en-US" sz="2800" i="1" dirty="0" smtClean="0"/>
              <a:t>Heaven is for Real</a:t>
            </a:r>
            <a:r>
              <a:rPr lang="en-US" sz="2800" dirty="0" smtClean="0"/>
              <a:t> AS CONFIRMATION?</a:t>
            </a:r>
            <a:endParaRPr lang="en-US" sz="2800" dirty="0"/>
          </a:p>
        </p:txBody>
      </p:sp>
      <p:sp>
        <p:nvSpPr>
          <p:cNvPr id="3" name="Content Placeholder 2"/>
          <p:cNvSpPr>
            <a:spLocks noGrp="1"/>
          </p:cNvSpPr>
          <p:nvPr>
            <p:ph idx="1"/>
          </p:nvPr>
        </p:nvSpPr>
        <p:spPr>
          <a:xfrm>
            <a:off x="457200" y="1219200"/>
            <a:ext cx="8229600" cy="4800600"/>
          </a:xfrm>
        </p:spPr>
        <p:txBody>
          <a:bodyPr/>
          <a:lstStyle/>
          <a:p>
            <a:r>
              <a:rPr lang="en-US" dirty="0" smtClean="0"/>
              <a:t>Biblical Evidence that contradicts Colton</a:t>
            </a:r>
          </a:p>
          <a:p>
            <a:pPr lvl="1"/>
            <a:r>
              <a:rPr lang="en-US" dirty="0" smtClean="0"/>
              <a:t>Isaiah saw the Lord in the temple—”Woe is me!” (Isaiah 6:5)</a:t>
            </a:r>
          </a:p>
          <a:p>
            <a:pPr lvl="1"/>
            <a:r>
              <a:rPr lang="en-US" dirty="0" smtClean="0"/>
              <a:t>Daniel saw a vision of Christ (Daniel 10:2-9) </a:t>
            </a:r>
          </a:p>
          <a:p>
            <a:pPr lvl="1"/>
            <a:r>
              <a:rPr lang="en-US" dirty="0" smtClean="0"/>
              <a:t>John met Jesus in the Revelation (1:12-17)</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Introduction:</a:t>
            </a:r>
            <a:endParaRPr lang="en-US" sz="2800" dirty="0"/>
          </a:p>
        </p:txBody>
      </p:sp>
      <p:sp>
        <p:nvSpPr>
          <p:cNvPr id="3" name="Content Placeholder 2"/>
          <p:cNvSpPr>
            <a:spLocks noGrp="1"/>
          </p:cNvSpPr>
          <p:nvPr>
            <p:ph idx="1"/>
          </p:nvPr>
        </p:nvSpPr>
        <p:spPr>
          <a:xfrm>
            <a:off x="457200" y="1219200"/>
            <a:ext cx="8229600" cy="4800600"/>
          </a:xfrm>
        </p:spPr>
        <p:txBody>
          <a:bodyPr/>
          <a:lstStyle/>
          <a:p>
            <a:r>
              <a:rPr lang="en-US" dirty="0" smtClean="0"/>
              <a:t>Mary Bernard (Bernadette) of Lourdes, France (b. 1844) claimed to have several visions of Mary, who declared, “I am the Immaculate Conception.”  </a:t>
            </a:r>
          </a:p>
          <a:p>
            <a:r>
              <a:rPr lang="en-US" dirty="0" smtClean="0"/>
              <a:t>Should we believe her claims of revelations from God?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II. </a:t>
            </a:r>
            <a:r>
              <a:rPr lang="en-US" sz="2800" i="1" dirty="0" smtClean="0"/>
              <a:t>Heaven is for Real</a:t>
            </a:r>
            <a:r>
              <a:rPr lang="en-US" sz="2800" dirty="0" smtClean="0"/>
              <a:t> AS CONFIRMATION?</a:t>
            </a:r>
            <a:endParaRPr lang="en-US" sz="2800" dirty="0"/>
          </a:p>
        </p:txBody>
      </p:sp>
      <p:sp>
        <p:nvSpPr>
          <p:cNvPr id="3" name="Content Placeholder 2"/>
          <p:cNvSpPr>
            <a:spLocks noGrp="1"/>
          </p:cNvSpPr>
          <p:nvPr>
            <p:ph idx="1"/>
          </p:nvPr>
        </p:nvSpPr>
        <p:spPr>
          <a:xfrm>
            <a:off x="457200" y="1219200"/>
            <a:ext cx="8229600" cy="4800600"/>
          </a:xfrm>
        </p:spPr>
        <p:txBody>
          <a:bodyPr/>
          <a:lstStyle/>
          <a:p>
            <a:pPr lvl="1">
              <a:buNone/>
            </a:pPr>
            <a:r>
              <a:rPr lang="en-US" sz="2400" i="1" dirty="0" smtClean="0"/>
              <a:t>“</a:t>
            </a:r>
            <a:r>
              <a:rPr lang="en-US" sz="2400" dirty="0" smtClean="0"/>
              <a:t>“</a:t>
            </a:r>
            <a:r>
              <a:rPr lang="en-US" sz="2400" i="1" dirty="0" smtClean="0"/>
              <a:t>12  Then I turned to see the voice that was speaking to me, and on turning I saw seven golden lampstands, 13  and in the midst of the lampstands one like a son of man, clothed with a long robe and with a golden sash around his chest. 14  The hairs of his head were white like wool, as white as snow. His eyes were like a flame of fire, 15  his feet were like burnished bronze, refined in a furnace, and his voice was like the roar of many waters. 16  In his right hand he held seven stars, from his mouth came a sharp two-edged sword, and his face was like the sun shining in full strength. 17  </a:t>
            </a:r>
            <a:r>
              <a:rPr lang="en-US" sz="2400" i="1" u="sng" dirty="0" smtClean="0"/>
              <a:t>When I saw him, I fell at his feet as though dead.</a:t>
            </a:r>
            <a:r>
              <a:rPr lang="en-US" sz="2400" i="1" dirty="0" smtClean="0"/>
              <a:t>”</a:t>
            </a:r>
            <a:endParaRPr lang="en-US" sz="2400" dirty="0" smtClean="0"/>
          </a:p>
          <a:p>
            <a:pPr lvl="1">
              <a:buNone/>
            </a:pPr>
            <a:endParaRPr lang="en-US" sz="2400" dirty="0" smtClean="0"/>
          </a:p>
          <a:p>
            <a:endParaRPr lang="en-US" sz="2400"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II. </a:t>
            </a:r>
            <a:r>
              <a:rPr lang="en-US" sz="2800" i="1" dirty="0" smtClean="0"/>
              <a:t>Heaven is for Real</a:t>
            </a:r>
            <a:r>
              <a:rPr lang="en-US" sz="2800" dirty="0" smtClean="0"/>
              <a:t> AS CONFIRMATION?</a:t>
            </a:r>
            <a:endParaRPr lang="en-US" sz="2800" dirty="0"/>
          </a:p>
        </p:txBody>
      </p:sp>
      <p:sp>
        <p:nvSpPr>
          <p:cNvPr id="3" name="Content Placeholder 2"/>
          <p:cNvSpPr>
            <a:spLocks noGrp="1"/>
          </p:cNvSpPr>
          <p:nvPr>
            <p:ph idx="1"/>
          </p:nvPr>
        </p:nvSpPr>
        <p:spPr>
          <a:xfrm>
            <a:off x="457200" y="1219200"/>
            <a:ext cx="8229600" cy="4800600"/>
          </a:xfrm>
        </p:spPr>
        <p:txBody>
          <a:bodyPr/>
          <a:lstStyle/>
          <a:p>
            <a:r>
              <a:rPr lang="en-US" dirty="0" smtClean="0"/>
              <a:t>Biblical Evidence that contradicts Colton</a:t>
            </a:r>
          </a:p>
          <a:p>
            <a:pPr lvl="1"/>
            <a:r>
              <a:rPr lang="en-US" dirty="0" smtClean="0"/>
              <a:t>Isaiah saw the Lord in the temple—”Woe is me!” (Isaiah 6:5)</a:t>
            </a:r>
          </a:p>
          <a:p>
            <a:pPr lvl="1"/>
            <a:r>
              <a:rPr lang="en-US" dirty="0" smtClean="0"/>
              <a:t>Daniel saw a vision of Christ (Daniel 10:2-9) </a:t>
            </a:r>
          </a:p>
          <a:p>
            <a:pPr lvl="1"/>
            <a:r>
              <a:rPr lang="en-US" dirty="0" smtClean="0"/>
              <a:t>John met Jesus in the Revelation (1:12-17)</a:t>
            </a:r>
          </a:p>
          <a:p>
            <a:pPr lvl="1"/>
            <a:r>
              <a:rPr lang="en-US" dirty="0" smtClean="0"/>
              <a:t>Paul was caught up to heaven (2 Cor. 12:2-4)</a:t>
            </a:r>
          </a:p>
          <a:p>
            <a:endParaRPr lang="en-US"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II. </a:t>
            </a:r>
            <a:r>
              <a:rPr lang="en-US" sz="2800" i="1" dirty="0" smtClean="0"/>
              <a:t>Heaven is for Real</a:t>
            </a:r>
            <a:r>
              <a:rPr lang="en-US" sz="2800" dirty="0" smtClean="0"/>
              <a:t> AS CONFIRMATION?</a:t>
            </a:r>
            <a:endParaRPr lang="en-US" sz="2800" dirty="0"/>
          </a:p>
        </p:txBody>
      </p:sp>
      <p:sp>
        <p:nvSpPr>
          <p:cNvPr id="3" name="Content Placeholder 2"/>
          <p:cNvSpPr>
            <a:spLocks noGrp="1"/>
          </p:cNvSpPr>
          <p:nvPr>
            <p:ph idx="1"/>
          </p:nvPr>
        </p:nvSpPr>
        <p:spPr>
          <a:xfrm>
            <a:off x="457200" y="1219200"/>
            <a:ext cx="8229600" cy="4800600"/>
          </a:xfrm>
        </p:spPr>
        <p:txBody>
          <a:bodyPr/>
          <a:lstStyle/>
          <a:p>
            <a:r>
              <a:rPr lang="en-US" i="1" dirty="0" smtClean="0"/>
              <a:t>“caught up to the third heaven—whether in the body or out of the body I do not know, God knows. And I know that this man was caught up into paradise—whether in the body or out of the body I do not know, God knows—and he heard things </a:t>
            </a:r>
            <a:r>
              <a:rPr lang="en-US" i="1" u="sng" dirty="0" smtClean="0"/>
              <a:t>that cannot be told, which man may not utter</a:t>
            </a:r>
            <a:r>
              <a:rPr lang="en-US" i="1" dirty="0" smtClean="0"/>
              <a:t>.”</a:t>
            </a:r>
            <a:r>
              <a:rPr lang="en-US" dirty="0" smtClean="0"/>
              <a:t> (2 Cor. 12:2-4)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II. </a:t>
            </a:r>
            <a:r>
              <a:rPr lang="en-US" sz="2800" i="1" dirty="0" smtClean="0"/>
              <a:t>Heaven is for Real</a:t>
            </a:r>
            <a:r>
              <a:rPr lang="en-US" sz="2800" dirty="0" smtClean="0"/>
              <a:t> AS CONFIRMATION?</a:t>
            </a:r>
            <a:endParaRPr lang="en-US" sz="2800" dirty="0"/>
          </a:p>
        </p:txBody>
      </p:sp>
      <p:sp>
        <p:nvSpPr>
          <p:cNvPr id="3" name="Content Placeholder 2"/>
          <p:cNvSpPr>
            <a:spLocks noGrp="1"/>
          </p:cNvSpPr>
          <p:nvPr>
            <p:ph idx="1"/>
          </p:nvPr>
        </p:nvSpPr>
        <p:spPr>
          <a:xfrm>
            <a:off x="457200" y="1219200"/>
            <a:ext cx="8229600" cy="4800600"/>
          </a:xfrm>
        </p:spPr>
        <p:txBody>
          <a:bodyPr/>
          <a:lstStyle/>
          <a:p>
            <a:r>
              <a:rPr lang="en-US" dirty="0" smtClean="0"/>
              <a:t>Biblical Evidence that contradicts Colton</a:t>
            </a:r>
          </a:p>
          <a:p>
            <a:pPr lvl="1"/>
            <a:r>
              <a:rPr lang="en-US" dirty="0" smtClean="0"/>
              <a:t>Isaiah saw the Lord in the temple—”Woe is me!” (Isaiah 6:5)</a:t>
            </a:r>
          </a:p>
          <a:p>
            <a:pPr lvl="1"/>
            <a:r>
              <a:rPr lang="en-US" dirty="0" smtClean="0"/>
              <a:t>Daniel saw a vision of Christ (Daniel 10:2-9) </a:t>
            </a:r>
          </a:p>
          <a:p>
            <a:pPr lvl="1"/>
            <a:r>
              <a:rPr lang="en-US" dirty="0" smtClean="0"/>
              <a:t>John met Jesus in the Revelation (1:12-17)</a:t>
            </a:r>
          </a:p>
          <a:p>
            <a:pPr lvl="1"/>
            <a:r>
              <a:rPr lang="en-US" dirty="0" smtClean="0"/>
              <a:t>Paul was caught up to heaven (2 Cor. 12:2-4)</a:t>
            </a:r>
          </a:p>
          <a:p>
            <a:pPr lvl="1"/>
            <a:r>
              <a:rPr lang="en-US" dirty="0" smtClean="0"/>
              <a:t>Jesus’ parable of the rich man and Lazarus (Luke 16:29-31)</a:t>
            </a:r>
          </a:p>
          <a:p>
            <a:endParaRPr lang="en-US"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II. </a:t>
            </a:r>
            <a:r>
              <a:rPr lang="en-US" sz="2800" i="1" dirty="0" smtClean="0"/>
              <a:t>Heaven is for Real</a:t>
            </a:r>
            <a:r>
              <a:rPr lang="en-US" sz="2800" dirty="0" smtClean="0"/>
              <a:t> AS CONFIRMATION?</a:t>
            </a:r>
            <a:endParaRPr lang="en-US" sz="2800" dirty="0"/>
          </a:p>
        </p:txBody>
      </p:sp>
      <p:sp>
        <p:nvSpPr>
          <p:cNvPr id="3" name="Content Placeholder 2"/>
          <p:cNvSpPr>
            <a:spLocks noGrp="1"/>
          </p:cNvSpPr>
          <p:nvPr>
            <p:ph idx="1"/>
          </p:nvPr>
        </p:nvSpPr>
        <p:spPr>
          <a:xfrm>
            <a:off x="457200" y="1219200"/>
            <a:ext cx="8229600" cy="4800600"/>
          </a:xfrm>
        </p:spPr>
        <p:txBody>
          <a:bodyPr/>
          <a:lstStyle/>
          <a:p>
            <a:r>
              <a:rPr lang="en-US" dirty="0" smtClean="0"/>
              <a:t>“‘</a:t>
            </a:r>
            <a:r>
              <a:rPr lang="en-US" i="1" dirty="0" smtClean="0"/>
              <a:t>They have Moses and the Prophets; let them hear them.’  And he said, ‘No, father Abraham, but if someone goes to them from the dead, they will repent.’  He said to him, ‘If they do not hear Moses and the Prophets, neither will they be convinced if someone should rise from the dead.</a:t>
            </a:r>
            <a:r>
              <a:rPr lang="en-US" dirty="0" smtClean="0"/>
              <a:t>’” (Luke 16:29-31)</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II. </a:t>
            </a:r>
            <a:r>
              <a:rPr lang="en-US" sz="2800" i="1" dirty="0" smtClean="0"/>
              <a:t>Heaven is for Real</a:t>
            </a:r>
            <a:r>
              <a:rPr lang="en-US" sz="2800" dirty="0" smtClean="0"/>
              <a:t> AS CONFIRMATION?</a:t>
            </a:r>
            <a:endParaRPr lang="en-US" sz="2800" dirty="0"/>
          </a:p>
        </p:txBody>
      </p:sp>
      <p:sp>
        <p:nvSpPr>
          <p:cNvPr id="3" name="Content Placeholder 2"/>
          <p:cNvSpPr>
            <a:spLocks noGrp="1"/>
          </p:cNvSpPr>
          <p:nvPr>
            <p:ph idx="1"/>
          </p:nvPr>
        </p:nvSpPr>
        <p:spPr>
          <a:xfrm>
            <a:off x="457200" y="1219200"/>
            <a:ext cx="8229600" cy="4800600"/>
          </a:xfrm>
        </p:spPr>
        <p:txBody>
          <a:bodyPr/>
          <a:lstStyle/>
          <a:p>
            <a:r>
              <a:rPr lang="en-US" dirty="0" smtClean="0"/>
              <a:t>Biblical Evidence that contradicts Colton</a:t>
            </a:r>
          </a:p>
          <a:p>
            <a:pPr lvl="1"/>
            <a:r>
              <a:rPr lang="en-US" dirty="0" smtClean="0"/>
              <a:t>Isaiah saw the Lord in the temple—”Woe is me!” (Isaiah 6:5)</a:t>
            </a:r>
          </a:p>
          <a:p>
            <a:pPr lvl="1"/>
            <a:r>
              <a:rPr lang="en-US" dirty="0" smtClean="0"/>
              <a:t>Daniel saw a vision of Christ (Daniel 10:2-9) </a:t>
            </a:r>
          </a:p>
          <a:p>
            <a:pPr lvl="1"/>
            <a:r>
              <a:rPr lang="en-US" dirty="0" smtClean="0"/>
              <a:t>John met Jesus in the Revelation (1:12-17)</a:t>
            </a:r>
          </a:p>
          <a:p>
            <a:pPr lvl="1"/>
            <a:r>
              <a:rPr lang="en-US" dirty="0" smtClean="0"/>
              <a:t>Paul was caught up to heaven (2 Cor. 12:2-4)</a:t>
            </a:r>
          </a:p>
          <a:p>
            <a:pPr lvl="1"/>
            <a:r>
              <a:rPr lang="en-US" dirty="0" smtClean="0"/>
              <a:t>Jesus’ parable of the rich man and Lazarus (Luke 16:29-31)</a:t>
            </a:r>
          </a:p>
          <a:p>
            <a:pPr lvl="1"/>
            <a:r>
              <a:rPr lang="en-US" dirty="0" smtClean="0"/>
              <a:t>Jesus raised his friend Lazarus after he was dead for four days. What does he tell us? (0)</a:t>
            </a:r>
          </a:p>
          <a:p>
            <a:endParaRPr lang="en-US"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II. </a:t>
            </a:r>
            <a:r>
              <a:rPr lang="en-US" sz="2800" i="1" dirty="0" smtClean="0"/>
              <a:t>Heaven is for Real</a:t>
            </a:r>
            <a:r>
              <a:rPr lang="en-US" sz="2800" dirty="0" smtClean="0"/>
              <a:t> AS CONFIRMATION?</a:t>
            </a:r>
            <a:endParaRPr lang="en-US" sz="2800" dirty="0"/>
          </a:p>
        </p:txBody>
      </p:sp>
      <p:sp>
        <p:nvSpPr>
          <p:cNvPr id="3" name="Content Placeholder 2"/>
          <p:cNvSpPr>
            <a:spLocks noGrp="1"/>
          </p:cNvSpPr>
          <p:nvPr>
            <p:ph idx="1"/>
          </p:nvPr>
        </p:nvSpPr>
        <p:spPr>
          <a:xfrm>
            <a:off x="457200" y="1219200"/>
            <a:ext cx="8229600" cy="4800600"/>
          </a:xfrm>
        </p:spPr>
        <p:txBody>
          <a:bodyPr/>
          <a:lstStyle/>
          <a:p>
            <a:pPr>
              <a:buNone/>
            </a:pPr>
            <a:r>
              <a:rPr lang="en-US" u="sng" dirty="0" smtClean="0"/>
              <a:t>An Alternate Explanation of Colton’s </a:t>
            </a:r>
            <a:r>
              <a:rPr lang="en-US" i="1" u="sng" dirty="0" smtClean="0"/>
              <a:t>Vision</a:t>
            </a:r>
          </a:p>
          <a:p>
            <a:r>
              <a:rPr lang="en-US" dirty="0" smtClean="0"/>
              <a:t>The First Element: A clever boy with a vivid imagination who lived in fantasy.</a:t>
            </a:r>
          </a:p>
          <a:p>
            <a:r>
              <a:rPr lang="en-US" dirty="0" smtClean="0"/>
              <a:t>The Second Element: Gullible, hurting parents who believed their son’s tale from the start.</a:t>
            </a:r>
          </a:p>
          <a:p>
            <a:r>
              <a:rPr lang="en-US" dirty="0" smtClean="0"/>
              <a:t>The Third Element: The motive—financial problems and instant celebrity by telling stories of heaven.  </a:t>
            </a:r>
          </a:p>
          <a:p>
            <a:endParaRPr lang="en-US" dirty="0" smtClean="0"/>
          </a:p>
          <a:p>
            <a:endParaRPr lang="en-US" dirty="0" smtClean="0"/>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pPr algn="ctr"/>
            <a:r>
              <a:rPr lang="en-US" sz="2800" dirty="0" smtClean="0"/>
              <a:t>Motive? Instant Celebrity and Financial Success</a:t>
            </a:r>
            <a:endParaRPr lang="en-US" sz="2800" dirty="0"/>
          </a:p>
        </p:txBody>
      </p:sp>
      <p:pic>
        <p:nvPicPr>
          <p:cNvPr id="6" name="Content Placeholder 5" descr="todd tv2.jpg"/>
          <p:cNvPicPr>
            <a:picLocks noGrp="1" noChangeAspect="1"/>
          </p:cNvPicPr>
          <p:nvPr>
            <p:ph idx="1"/>
          </p:nvPr>
        </p:nvPicPr>
        <p:blipFill>
          <a:blip r:embed="rId2" cstate="print"/>
          <a:stretch>
            <a:fillRect/>
          </a:stretch>
        </p:blipFill>
        <p:spPr>
          <a:xfrm>
            <a:off x="457200" y="1143000"/>
            <a:ext cx="8229600" cy="5064369"/>
          </a:xfrm>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pPr algn="ctr"/>
            <a:r>
              <a:rPr lang="en-US" sz="2800" dirty="0" smtClean="0"/>
              <a:t>Motive? Instant Celebrity and Financial Success</a:t>
            </a:r>
            <a:endParaRPr lang="en-US" sz="2800" dirty="0"/>
          </a:p>
        </p:txBody>
      </p:sp>
      <p:pic>
        <p:nvPicPr>
          <p:cNvPr id="7" name="Content Placeholder 6" descr="todd tv3.jpg"/>
          <p:cNvPicPr>
            <a:picLocks noGrp="1" noChangeAspect="1"/>
          </p:cNvPicPr>
          <p:nvPr>
            <p:ph idx="1"/>
          </p:nvPr>
        </p:nvPicPr>
        <p:blipFill>
          <a:blip r:embed="rId2" cstate="print"/>
          <a:stretch>
            <a:fillRect/>
          </a:stretch>
        </p:blipFill>
        <p:spPr>
          <a:xfrm>
            <a:off x="457200" y="1371600"/>
            <a:ext cx="8071556" cy="4191000"/>
          </a:xfrm>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III. </a:t>
            </a:r>
            <a:r>
              <a:rPr lang="en-US" sz="2800" i="1" dirty="0" smtClean="0"/>
              <a:t>Heaven is for Real</a:t>
            </a:r>
            <a:r>
              <a:rPr lang="en-US" sz="2800" dirty="0" smtClean="0"/>
              <a:t> AS INFORMATION?</a:t>
            </a:r>
            <a:endParaRPr lang="en-US" sz="2800" dirty="0"/>
          </a:p>
        </p:txBody>
      </p:sp>
      <p:sp>
        <p:nvSpPr>
          <p:cNvPr id="3" name="Content Placeholder 2"/>
          <p:cNvSpPr>
            <a:spLocks noGrp="1"/>
          </p:cNvSpPr>
          <p:nvPr>
            <p:ph idx="1"/>
          </p:nvPr>
        </p:nvSpPr>
        <p:spPr>
          <a:xfrm>
            <a:off x="457200" y="1219200"/>
            <a:ext cx="8229600" cy="4800600"/>
          </a:xfrm>
        </p:spPr>
        <p:txBody>
          <a:bodyPr/>
          <a:lstStyle/>
          <a:p>
            <a:pPr>
              <a:buNone/>
            </a:pPr>
            <a:r>
              <a:rPr lang="en-US" dirty="0" smtClean="0"/>
              <a:t>Does </a:t>
            </a:r>
            <a:r>
              <a:rPr lang="en-US" i="1" dirty="0" smtClean="0"/>
              <a:t>Heaven is for Real </a:t>
            </a:r>
            <a:r>
              <a:rPr lang="en-US" dirty="0" smtClean="0"/>
              <a:t>tell us anything new about heaven?</a:t>
            </a:r>
          </a:p>
          <a:p>
            <a:r>
              <a:rPr lang="en-US" dirty="0" smtClean="0"/>
              <a:t>Yes! Much! (by my count 28 new details)</a:t>
            </a:r>
          </a:p>
          <a:p>
            <a:r>
              <a:rPr lang="en-US" dirty="0" smtClean="0"/>
              <a:t>But is this new information </a:t>
            </a:r>
            <a:r>
              <a:rPr lang="en-US" b="1" i="1" dirty="0" smtClean="0"/>
              <a:t>significant</a:t>
            </a:r>
            <a:r>
              <a:rPr lang="en-US" dirty="0" smtClean="0"/>
              <a:t>?</a:t>
            </a:r>
          </a:p>
          <a:p>
            <a:r>
              <a:rPr lang="en-US" dirty="0" smtClean="0"/>
              <a:t>Would our lives be different with or without this new “revelation” from God?</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Introduction:</a:t>
            </a:r>
            <a:endParaRPr lang="en-US" sz="2800" dirty="0"/>
          </a:p>
        </p:txBody>
      </p:sp>
      <p:sp>
        <p:nvSpPr>
          <p:cNvPr id="3" name="Content Placeholder 2"/>
          <p:cNvSpPr>
            <a:spLocks noGrp="1"/>
          </p:cNvSpPr>
          <p:nvPr>
            <p:ph idx="1"/>
          </p:nvPr>
        </p:nvSpPr>
        <p:spPr>
          <a:xfrm>
            <a:off x="457200" y="1219200"/>
            <a:ext cx="8229600" cy="4800600"/>
          </a:xfrm>
        </p:spPr>
        <p:txBody>
          <a:bodyPr/>
          <a:lstStyle/>
          <a:p>
            <a:r>
              <a:rPr lang="en-US" dirty="0" smtClean="0"/>
              <a:t>Claims carry implications: </a:t>
            </a:r>
          </a:p>
          <a:p>
            <a:r>
              <a:rPr lang="en-US" dirty="0" smtClean="0"/>
              <a:t>If we believe Muhammad, we must become Muslims.</a:t>
            </a:r>
          </a:p>
          <a:p>
            <a:r>
              <a:rPr lang="en-US" dirty="0" smtClean="0"/>
              <a:t>If we believe Joseph Smith, we must become Mormons.</a:t>
            </a:r>
          </a:p>
          <a:p>
            <a:r>
              <a:rPr lang="en-US" dirty="0" smtClean="0"/>
              <a:t>If we believe Bernadette, we must become devoted to Mary.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III. </a:t>
            </a:r>
            <a:r>
              <a:rPr lang="en-US" sz="2800" i="1" dirty="0" smtClean="0"/>
              <a:t>Heaven is for Real</a:t>
            </a:r>
            <a:r>
              <a:rPr lang="en-US" sz="2800" dirty="0" smtClean="0"/>
              <a:t> AS INFORMATION?</a:t>
            </a:r>
            <a:endParaRPr lang="en-US" sz="2800" dirty="0"/>
          </a:p>
        </p:txBody>
      </p:sp>
      <p:sp>
        <p:nvSpPr>
          <p:cNvPr id="3" name="Content Placeholder 2"/>
          <p:cNvSpPr>
            <a:spLocks noGrp="1"/>
          </p:cNvSpPr>
          <p:nvPr>
            <p:ph idx="1"/>
          </p:nvPr>
        </p:nvSpPr>
        <p:spPr>
          <a:xfrm>
            <a:off x="457200" y="1219200"/>
            <a:ext cx="8229600" cy="4800600"/>
          </a:xfrm>
        </p:spPr>
        <p:txBody>
          <a:bodyPr/>
          <a:lstStyle/>
          <a:p>
            <a:pPr>
              <a:buNone/>
            </a:pPr>
            <a:r>
              <a:rPr lang="en-US" u="sng" dirty="0" smtClean="0"/>
              <a:t>New heavenly insights from </a:t>
            </a:r>
            <a:r>
              <a:rPr lang="en-US" i="1" u="sng" dirty="0" smtClean="0"/>
              <a:t>H.I.F.R.:</a:t>
            </a:r>
            <a:endParaRPr lang="en-US" u="sng" dirty="0" smtClean="0"/>
          </a:p>
          <a:p>
            <a:r>
              <a:rPr lang="en-US" dirty="0" smtClean="0"/>
              <a:t>1. John the Baptist is really nice. (p. 63)</a:t>
            </a:r>
          </a:p>
          <a:p>
            <a:r>
              <a:rPr lang="en-US" dirty="0" smtClean="0"/>
              <a:t>2. Jesus has a rainbow horse. Colton was allowed to pet it. (p. 63)</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Jesus’ Rainbow Horse?</a:t>
            </a:r>
            <a:endParaRPr lang="en-US" sz="2800" dirty="0"/>
          </a:p>
        </p:txBody>
      </p:sp>
      <p:pic>
        <p:nvPicPr>
          <p:cNvPr id="4" name="Content Placeholder 3" descr="Rainbow Dash.jpg"/>
          <p:cNvPicPr>
            <a:picLocks noGrp="1" noChangeAspect="1"/>
          </p:cNvPicPr>
          <p:nvPr>
            <p:ph idx="1"/>
          </p:nvPr>
        </p:nvPicPr>
        <p:blipFill>
          <a:blip r:embed="rId2" cstate="print"/>
          <a:stretch>
            <a:fillRect/>
          </a:stretch>
        </p:blipFill>
        <p:spPr>
          <a:xfrm>
            <a:off x="557893" y="1371600"/>
            <a:ext cx="8164286" cy="4572000"/>
          </a:xfrm>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Jesus’ Rainbow Horse?</a:t>
            </a:r>
            <a:endParaRPr lang="en-US" sz="2800" dirty="0"/>
          </a:p>
        </p:txBody>
      </p:sp>
      <p:pic>
        <p:nvPicPr>
          <p:cNvPr id="6" name="Content Placeholder 5" descr="Rainbow Pony.jpg"/>
          <p:cNvPicPr>
            <a:picLocks noGrp="1" noChangeAspect="1"/>
          </p:cNvPicPr>
          <p:nvPr>
            <p:ph idx="1"/>
          </p:nvPr>
        </p:nvPicPr>
        <p:blipFill>
          <a:blip r:embed="rId2" cstate="print"/>
          <a:stretch>
            <a:fillRect/>
          </a:stretch>
        </p:blipFill>
        <p:spPr>
          <a:xfrm>
            <a:off x="1828800" y="1219200"/>
            <a:ext cx="5105399" cy="5105399"/>
          </a:xfrm>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III. </a:t>
            </a:r>
            <a:r>
              <a:rPr lang="en-US" sz="2800" i="1" dirty="0" smtClean="0"/>
              <a:t>Heaven is for Real</a:t>
            </a:r>
            <a:r>
              <a:rPr lang="en-US" sz="2800" dirty="0" smtClean="0"/>
              <a:t> AS INFORMATION?</a:t>
            </a:r>
            <a:endParaRPr lang="en-US" sz="2800" dirty="0"/>
          </a:p>
        </p:txBody>
      </p:sp>
      <p:sp>
        <p:nvSpPr>
          <p:cNvPr id="3" name="Content Placeholder 2"/>
          <p:cNvSpPr>
            <a:spLocks noGrp="1"/>
          </p:cNvSpPr>
          <p:nvPr>
            <p:ph idx="1"/>
          </p:nvPr>
        </p:nvSpPr>
        <p:spPr>
          <a:xfrm>
            <a:off x="457200" y="1219200"/>
            <a:ext cx="8229600" cy="4800600"/>
          </a:xfrm>
        </p:spPr>
        <p:txBody>
          <a:bodyPr/>
          <a:lstStyle/>
          <a:p>
            <a:pPr>
              <a:buNone/>
            </a:pPr>
            <a:r>
              <a:rPr lang="en-US" u="sng" dirty="0" smtClean="0"/>
              <a:t>New heavenly insights from </a:t>
            </a:r>
            <a:r>
              <a:rPr lang="en-US" i="1" u="sng" dirty="0" smtClean="0"/>
              <a:t>H.I.F.R.:</a:t>
            </a:r>
            <a:endParaRPr lang="en-US" u="sng" dirty="0" smtClean="0"/>
          </a:p>
          <a:p>
            <a:r>
              <a:rPr lang="en-US" dirty="0" smtClean="0"/>
              <a:t>1. John the Baptist is really nice. (p. 63)</a:t>
            </a:r>
          </a:p>
          <a:p>
            <a:r>
              <a:rPr lang="en-US" dirty="0" smtClean="0"/>
              <a:t>2. Jesus has a rainbow horse. Colton was allowed to pet it. (p. 63)</a:t>
            </a:r>
          </a:p>
          <a:p>
            <a:r>
              <a:rPr lang="en-US" dirty="0" smtClean="0"/>
              <a:t>3. Heaven has lots of colors, rainbow colors. (p. 63)</a:t>
            </a:r>
          </a:p>
          <a:p>
            <a:r>
              <a:rPr lang="en-US" dirty="0" smtClean="0"/>
              <a:t>4. In heaven, only Jesus wears the color purple, and then only a purple sash        (p. 65)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III. </a:t>
            </a:r>
            <a:r>
              <a:rPr lang="en-US" sz="2800" i="1" dirty="0" smtClean="0"/>
              <a:t>Heaven is for Real</a:t>
            </a:r>
            <a:r>
              <a:rPr lang="en-US" sz="2800" dirty="0" smtClean="0"/>
              <a:t> AS INFORMATION?</a:t>
            </a:r>
            <a:endParaRPr lang="en-US" sz="2800" dirty="0"/>
          </a:p>
        </p:txBody>
      </p:sp>
      <p:sp>
        <p:nvSpPr>
          <p:cNvPr id="3" name="Content Placeholder 2"/>
          <p:cNvSpPr>
            <a:spLocks noGrp="1"/>
          </p:cNvSpPr>
          <p:nvPr>
            <p:ph idx="1"/>
          </p:nvPr>
        </p:nvSpPr>
        <p:spPr>
          <a:xfrm>
            <a:off x="457200" y="1219200"/>
            <a:ext cx="8229600" cy="4800600"/>
          </a:xfrm>
        </p:spPr>
        <p:txBody>
          <a:bodyPr/>
          <a:lstStyle/>
          <a:p>
            <a:pPr>
              <a:buNone/>
            </a:pPr>
            <a:r>
              <a:rPr lang="en-US" u="sng" dirty="0" smtClean="0"/>
              <a:t>New heavenly insights from </a:t>
            </a:r>
            <a:r>
              <a:rPr lang="en-US" i="1" u="sng" dirty="0" smtClean="0"/>
              <a:t>H.I.F.R.:</a:t>
            </a:r>
            <a:endParaRPr lang="en-US" u="sng" dirty="0" smtClean="0"/>
          </a:p>
          <a:p>
            <a:r>
              <a:rPr lang="en-US" dirty="0" smtClean="0"/>
              <a:t>5. Jesus was Colton’s teacher in heaven who assigned him homework, and presumably also the other kids in heaven. Colton loved school. (p. 72)</a:t>
            </a:r>
          </a:p>
          <a:p>
            <a:r>
              <a:rPr lang="en-US" dirty="0" smtClean="0"/>
              <a:t>6. There are lots of kids in heaven. The implication is that these are children who died in infancy. They became kids in heaven; they may grow up in heaven, hence the need for the school. (p. 72)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III. </a:t>
            </a:r>
            <a:r>
              <a:rPr lang="en-US" sz="2800" i="1" dirty="0" smtClean="0"/>
              <a:t>Heaven is for Real</a:t>
            </a:r>
            <a:r>
              <a:rPr lang="en-US" sz="2800" dirty="0" smtClean="0"/>
              <a:t> AS INFORMATION?</a:t>
            </a:r>
            <a:endParaRPr lang="en-US" sz="2800" dirty="0"/>
          </a:p>
        </p:txBody>
      </p:sp>
      <p:sp>
        <p:nvSpPr>
          <p:cNvPr id="3" name="Content Placeholder 2"/>
          <p:cNvSpPr>
            <a:spLocks noGrp="1"/>
          </p:cNvSpPr>
          <p:nvPr>
            <p:ph idx="1"/>
          </p:nvPr>
        </p:nvSpPr>
        <p:spPr>
          <a:xfrm>
            <a:off x="457200" y="1219200"/>
            <a:ext cx="8229600" cy="4800600"/>
          </a:xfrm>
        </p:spPr>
        <p:txBody>
          <a:bodyPr/>
          <a:lstStyle/>
          <a:p>
            <a:pPr>
              <a:buNone/>
            </a:pPr>
            <a:r>
              <a:rPr lang="en-US" u="sng" dirty="0" smtClean="0"/>
              <a:t>New heavenly insights from </a:t>
            </a:r>
            <a:r>
              <a:rPr lang="en-US" i="1" u="sng" dirty="0" smtClean="0"/>
              <a:t>H.I.F.R.:</a:t>
            </a:r>
            <a:endParaRPr lang="en-US" u="sng" dirty="0" smtClean="0"/>
          </a:p>
          <a:p>
            <a:r>
              <a:rPr lang="en-US" dirty="0" smtClean="0"/>
              <a:t>7. Old people are much younger in heaven. (p. 120-123) </a:t>
            </a:r>
          </a:p>
          <a:p>
            <a:r>
              <a:rPr lang="en-US" dirty="0" smtClean="0"/>
              <a:t>8. The Holy Spirit is kind of blue (colored). (p. 103)</a:t>
            </a:r>
          </a:p>
          <a:p>
            <a:r>
              <a:rPr lang="en-US" dirty="0" smtClean="0"/>
              <a:t>9. Everybody in heaven has wings. Even Colton, a visitor, had wings, though they were pretty small and he was disappointed. (p. 72)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III. </a:t>
            </a:r>
            <a:r>
              <a:rPr lang="en-US" sz="2800" i="1" dirty="0" smtClean="0"/>
              <a:t>Heaven is for Real</a:t>
            </a:r>
            <a:r>
              <a:rPr lang="en-US" sz="2800" dirty="0" smtClean="0"/>
              <a:t> AS INFORMATION?</a:t>
            </a:r>
            <a:endParaRPr lang="en-US" sz="2800" dirty="0"/>
          </a:p>
        </p:txBody>
      </p:sp>
      <p:sp>
        <p:nvSpPr>
          <p:cNvPr id="3" name="Content Placeholder 2"/>
          <p:cNvSpPr>
            <a:spLocks noGrp="1"/>
          </p:cNvSpPr>
          <p:nvPr>
            <p:ph idx="1"/>
          </p:nvPr>
        </p:nvSpPr>
        <p:spPr>
          <a:xfrm>
            <a:off x="457200" y="1219200"/>
            <a:ext cx="8229600" cy="4800600"/>
          </a:xfrm>
        </p:spPr>
        <p:txBody>
          <a:bodyPr/>
          <a:lstStyle/>
          <a:p>
            <a:pPr>
              <a:buNone/>
            </a:pPr>
            <a:r>
              <a:rPr lang="en-US" u="sng" dirty="0" smtClean="0"/>
              <a:t>New heavenly insights from </a:t>
            </a:r>
            <a:r>
              <a:rPr lang="en-US" i="1" u="sng" dirty="0" smtClean="0"/>
              <a:t>H.I.F.R.:</a:t>
            </a:r>
            <a:endParaRPr lang="en-US" u="sng" dirty="0" smtClean="0"/>
          </a:p>
          <a:p>
            <a:r>
              <a:rPr lang="en-US" dirty="0" smtClean="0"/>
              <a:t>10. Jesus doesn’t have wings. He just goes up and down like an elevator. (p. 72)</a:t>
            </a:r>
          </a:p>
          <a:p>
            <a:r>
              <a:rPr lang="en-US" dirty="0" smtClean="0"/>
              <a:t>11. All the people in heaven kind of look like angels with a light above their head (halos?) (p. 73) In the children’s picture book approved by Colton, these lights are clearly halos.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III. </a:t>
            </a:r>
            <a:r>
              <a:rPr lang="en-US" sz="2800" i="1" dirty="0" smtClean="0"/>
              <a:t>Heaven is for Real</a:t>
            </a:r>
            <a:r>
              <a:rPr lang="en-US" sz="2800" dirty="0" smtClean="0"/>
              <a:t> AS INFORMATION?</a:t>
            </a:r>
            <a:endParaRPr lang="en-US" sz="2800" dirty="0"/>
          </a:p>
        </p:txBody>
      </p:sp>
      <p:sp>
        <p:nvSpPr>
          <p:cNvPr id="3" name="Content Placeholder 2"/>
          <p:cNvSpPr>
            <a:spLocks noGrp="1"/>
          </p:cNvSpPr>
          <p:nvPr>
            <p:ph idx="1"/>
          </p:nvPr>
        </p:nvSpPr>
        <p:spPr>
          <a:xfrm>
            <a:off x="457200" y="1219200"/>
            <a:ext cx="8229600" cy="4800600"/>
          </a:xfrm>
        </p:spPr>
        <p:txBody>
          <a:bodyPr/>
          <a:lstStyle/>
          <a:p>
            <a:pPr>
              <a:buNone/>
            </a:pPr>
            <a:r>
              <a:rPr lang="en-US" u="sng" dirty="0" smtClean="0"/>
              <a:t>New heavenly insights from </a:t>
            </a:r>
            <a:r>
              <a:rPr lang="en-US" i="1" u="sng" dirty="0" smtClean="0"/>
              <a:t>H.I.F.R.:</a:t>
            </a:r>
            <a:endParaRPr lang="en-US" u="sng" dirty="0" smtClean="0"/>
          </a:p>
          <a:p>
            <a:r>
              <a:rPr lang="en-US" dirty="0" smtClean="0"/>
              <a:t>12. Angels in heaven dress in white robes with yellow sashes worn diagonally across their chests. (p. 75)</a:t>
            </a:r>
          </a:p>
          <a:p>
            <a:r>
              <a:rPr lang="en-US" dirty="0" smtClean="0"/>
              <a:t>13. People in heaven dress like angels—only they have different colored sashes (except for purple, which only Jesus wears). (p. 75)</a:t>
            </a:r>
          </a:p>
          <a:p>
            <a:endParaRPr lang="en-US" u="sng" dirty="0" smtClean="0"/>
          </a:p>
          <a:p>
            <a:endParaRPr lang="en-US" u="sng" dirty="0" smtClean="0"/>
          </a:p>
          <a:p>
            <a:endParaRPr lang="en-US" u="sng" dirty="0" smtClean="0"/>
          </a:p>
          <a:p>
            <a:endParaRPr lang="en-US" u="sng" dirty="0" smtClean="0"/>
          </a:p>
          <a:p>
            <a:endParaRPr lang="en-US" u="sng"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III. </a:t>
            </a:r>
            <a:r>
              <a:rPr lang="en-US" sz="2800" i="1" dirty="0" smtClean="0"/>
              <a:t>Heaven is for Real</a:t>
            </a:r>
            <a:r>
              <a:rPr lang="en-US" sz="2800" dirty="0" smtClean="0"/>
              <a:t> AS INFORMATION?</a:t>
            </a:r>
            <a:endParaRPr lang="en-US" sz="2800" dirty="0"/>
          </a:p>
        </p:txBody>
      </p:sp>
      <p:sp>
        <p:nvSpPr>
          <p:cNvPr id="3" name="Content Placeholder 2"/>
          <p:cNvSpPr>
            <a:spLocks noGrp="1"/>
          </p:cNvSpPr>
          <p:nvPr>
            <p:ph idx="1"/>
          </p:nvPr>
        </p:nvSpPr>
        <p:spPr>
          <a:xfrm>
            <a:off x="457200" y="1219200"/>
            <a:ext cx="8229600" cy="4800600"/>
          </a:xfrm>
        </p:spPr>
        <p:txBody>
          <a:bodyPr/>
          <a:lstStyle/>
          <a:p>
            <a:pPr>
              <a:buNone/>
            </a:pPr>
            <a:r>
              <a:rPr lang="en-US" u="sng" dirty="0" smtClean="0"/>
              <a:t>New heavenly insights from </a:t>
            </a:r>
            <a:r>
              <a:rPr lang="en-US" i="1" u="sng" dirty="0" smtClean="0"/>
              <a:t>H.I.F.R.:</a:t>
            </a:r>
            <a:endParaRPr lang="en-US" u="sng" dirty="0" smtClean="0"/>
          </a:p>
          <a:p>
            <a:r>
              <a:rPr lang="en-US" dirty="0" smtClean="0"/>
              <a:t>14. Some people who have died and have gone to heaven will not immediately know their great-grandchildren until they ask them some questions first. (p. 103)</a:t>
            </a:r>
          </a:p>
          <a:p>
            <a:r>
              <a:rPr lang="en-US" dirty="0" smtClean="0"/>
              <a:t>15. At least some miscarried children will be in heaven, but if their parents don’t name them, they will not have a name in heaven. (p. 96)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III. </a:t>
            </a:r>
            <a:r>
              <a:rPr lang="en-US" sz="2800" i="1" dirty="0" smtClean="0"/>
              <a:t>Heaven is for Real</a:t>
            </a:r>
            <a:r>
              <a:rPr lang="en-US" sz="2800" dirty="0" smtClean="0"/>
              <a:t> AS INFORMATION?</a:t>
            </a:r>
            <a:endParaRPr lang="en-US" sz="2800" dirty="0"/>
          </a:p>
        </p:txBody>
      </p:sp>
      <p:sp>
        <p:nvSpPr>
          <p:cNvPr id="3" name="Content Placeholder 2"/>
          <p:cNvSpPr>
            <a:spLocks noGrp="1"/>
          </p:cNvSpPr>
          <p:nvPr>
            <p:ph idx="1"/>
          </p:nvPr>
        </p:nvSpPr>
        <p:spPr>
          <a:xfrm>
            <a:off x="457200" y="1219200"/>
            <a:ext cx="8229600" cy="4800600"/>
          </a:xfrm>
        </p:spPr>
        <p:txBody>
          <a:bodyPr/>
          <a:lstStyle/>
          <a:p>
            <a:pPr>
              <a:buNone/>
            </a:pPr>
            <a:r>
              <a:rPr lang="en-US" u="sng" dirty="0" smtClean="0"/>
              <a:t>New heavenly insights from </a:t>
            </a:r>
            <a:r>
              <a:rPr lang="en-US" i="1" u="sng" dirty="0" smtClean="0"/>
              <a:t>H.I.F.R.:</a:t>
            </a:r>
            <a:endParaRPr lang="en-US" u="sng" dirty="0" smtClean="0"/>
          </a:p>
          <a:p>
            <a:r>
              <a:rPr lang="en-US" dirty="0" smtClean="0"/>
              <a:t>16. God’s throne is really big because God is the biggest one there is. Jesus sits on a (smaller?) seat on the right side of God, and the angel Gabriel sits on the left hand of God’s throne. The angel Gabriel is “really nice.” (p. 100-101)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Introduction:</a:t>
            </a:r>
            <a:endParaRPr lang="en-US" sz="2800" dirty="0"/>
          </a:p>
        </p:txBody>
      </p:sp>
      <p:sp>
        <p:nvSpPr>
          <p:cNvPr id="3" name="Content Placeholder 2"/>
          <p:cNvSpPr>
            <a:spLocks noGrp="1"/>
          </p:cNvSpPr>
          <p:nvPr>
            <p:ph idx="1"/>
          </p:nvPr>
        </p:nvSpPr>
        <p:spPr>
          <a:xfrm>
            <a:off x="457200" y="1219200"/>
            <a:ext cx="8229600" cy="4800600"/>
          </a:xfrm>
        </p:spPr>
        <p:txBody>
          <a:bodyPr/>
          <a:lstStyle/>
          <a:p>
            <a:r>
              <a:rPr lang="en-US" dirty="0" smtClean="0"/>
              <a:t>On March 5, 2003, a three-year-old named Colton </a:t>
            </a:r>
            <a:r>
              <a:rPr lang="en-US" dirty="0" err="1" smtClean="0"/>
              <a:t>Burpo</a:t>
            </a:r>
            <a:r>
              <a:rPr lang="en-US" dirty="0" smtClean="0"/>
              <a:t> had an operation for a ruptured appendix. He was very sick.</a:t>
            </a:r>
          </a:p>
          <a:p>
            <a:r>
              <a:rPr lang="en-US" dirty="0" smtClean="0"/>
              <a:t>He did not die. His heart never stopped.</a:t>
            </a:r>
          </a:p>
          <a:p>
            <a:r>
              <a:rPr lang="en-US" dirty="0" smtClean="0"/>
              <a:t>A few months after he recovered, he began to tell of a trip to heaven.</a:t>
            </a:r>
          </a:p>
          <a:p>
            <a:r>
              <a:rPr lang="en-US" dirty="0" smtClean="0"/>
              <a:t>He divulged the details slowly over a course of months and even years.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III. </a:t>
            </a:r>
            <a:r>
              <a:rPr lang="en-US" sz="2800" i="1" dirty="0" smtClean="0"/>
              <a:t>Heaven is for Real</a:t>
            </a:r>
            <a:r>
              <a:rPr lang="en-US" sz="2800" dirty="0" smtClean="0"/>
              <a:t> AS INFORMATION?</a:t>
            </a:r>
            <a:endParaRPr lang="en-US" sz="2800" dirty="0"/>
          </a:p>
        </p:txBody>
      </p:sp>
      <p:sp>
        <p:nvSpPr>
          <p:cNvPr id="3" name="Content Placeholder 2"/>
          <p:cNvSpPr>
            <a:spLocks noGrp="1"/>
          </p:cNvSpPr>
          <p:nvPr>
            <p:ph idx="1"/>
          </p:nvPr>
        </p:nvSpPr>
        <p:spPr>
          <a:xfrm>
            <a:off x="457200" y="1219200"/>
            <a:ext cx="8229600" cy="4800600"/>
          </a:xfrm>
        </p:spPr>
        <p:txBody>
          <a:bodyPr/>
          <a:lstStyle/>
          <a:p>
            <a:pPr>
              <a:buNone/>
            </a:pPr>
            <a:r>
              <a:rPr lang="en-US" u="sng" dirty="0" smtClean="0"/>
              <a:t>New heavenly insights from </a:t>
            </a:r>
            <a:r>
              <a:rPr lang="en-US" i="1" u="sng" dirty="0" smtClean="0"/>
              <a:t>H.I.F.R.:</a:t>
            </a:r>
            <a:endParaRPr lang="en-US" u="sng" dirty="0" smtClean="0"/>
          </a:p>
          <a:p>
            <a:r>
              <a:rPr lang="en-US" dirty="0" smtClean="0"/>
              <a:t>17. The gates of heaven are made of gold and there are pearls on them. (p. 105) This clearly contradicts Revelation 21:21 which states explicitly: </a:t>
            </a:r>
            <a:r>
              <a:rPr lang="en-US" i="1" dirty="0" smtClean="0"/>
              <a:t>“And the twelve gates were twelve pearls, each of the gates made of a single pearl, and the street of the city was pure gold, transparent as glass.”</a:t>
            </a:r>
            <a:r>
              <a:rPr lang="en-US" dirty="0" smtClean="0"/>
              <a:t>  </a:t>
            </a:r>
            <a:r>
              <a:rPr lang="en-US" sz="2800" dirty="0" smtClean="0"/>
              <a:t>(This error has been corrected in the later children’s version.) </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III. </a:t>
            </a:r>
            <a:r>
              <a:rPr lang="en-US" sz="2800" i="1" dirty="0" smtClean="0"/>
              <a:t>Heaven is for Real</a:t>
            </a:r>
            <a:r>
              <a:rPr lang="en-US" sz="2800" dirty="0" smtClean="0"/>
              <a:t> AS INFORMATION?</a:t>
            </a:r>
            <a:endParaRPr lang="en-US" sz="2800" dirty="0"/>
          </a:p>
        </p:txBody>
      </p:sp>
      <p:sp>
        <p:nvSpPr>
          <p:cNvPr id="3" name="Content Placeholder 2"/>
          <p:cNvSpPr>
            <a:spLocks noGrp="1"/>
          </p:cNvSpPr>
          <p:nvPr>
            <p:ph idx="1"/>
          </p:nvPr>
        </p:nvSpPr>
        <p:spPr>
          <a:xfrm>
            <a:off x="457200" y="1219200"/>
            <a:ext cx="8229600" cy="4800600"/>
          </a:xfrm>
        </p:spPr>
        <p:txBody>
          <a:bodyPr/>
          <a:lstStyle/>
          <a:p>
            <a:pPr>
              <a:buNone/>
            </a:pPr>
            <a:r>
              <a:rPr lang="en-US" u="sng" dirty="0" smtClean="0"/>
              <a:t>New heavenly insights from </a:t>
            </a:r>
            <a:r>
              <a:rPr lang="en-US" i="1" u="sng" dirty="0" smtClean="0"/>
              <a:t>H.I.F.R.:</a:t>
            </a:r>
            <a:endParaRPr lang="en-US" u="sng" dirty="0" smtClean="0"/>
          </a:p>
          <a:p>
            <a:r>
              <a:rPr lang="en-US" dirty="0" smtClean="0"/>
              <a:t>18. There are animals of every kind in the heavenly city. (p. 105)</a:t>
            </a:r>
          </a:p>
          <a:p>
            <a:r>
              <a:rPr lang="en-US" dirty="0" smtClean="0"/>
              <a:t> 19. Nobody wears glasses in heaven. (p. 121)</a:t>
            </a:r>
          </a:p>
          <a:p>
            <a:r>
              <a:rPr lang="en-US" dirty="0" smtClean="0"/>
              <a:t> 20. Jesus sometimes shoots down power to preachers when they preach. (p. 125)</a:t>
            </a:r>
          </a:p>
          <a:p>
            <a:r>
              <a:rPr lang="en-US" dirty="0" smtClean="0"/>
              <a:t> 21. The angels carry swords in heaven to keep Satan out. (p. 133)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III. </a:t>
            </a:r>
            <a:r>
              <a:rPr lang="en-US" sz="2800" i="1" dirty="0" smtClean="0"/>
              <a:t>Heaven is for Real</a:t>
            </a:r>
            <a:r>
              <a:rPr lang="en-US" sz="2800" dirty="0" smtClean="0"/>
              <a:t> AS INFORMATION?</a:t>
            </a:r>
            <a:endParaRPr lang="en-US" sz="2800" dirty="0"/>
          </a:p>
        </p:txBody>
      </p:sp>
      <p:sp>
        <p:nvSpPr>
          <p:cNvPr id="3" name="Content Placeholder 2"/>
          <p:cNvSpPr>
            <a:spLocks noGrp="1"/>
          </p:cNvSpPr>
          <p:nvPr>
            <p:ph idx="1"/>
          </p:nvPr>
        </p:nvSpPr>
        <p:spPr>
          <a:xfrm>
            <a:off x="457200" y="1219200"/>
            <a:ext cx="8229600" cy="4800600"/>
          </a:xfrm>
        </p:spPr>
        <p:txBody>
          <a:bodyPr/>
          <a:lstStyle/>
          <a:p>
            <a:pPr>
              <a:buNone/>
            </a:pPr>
            <a:r>
              <a:rPr lang="en-US" u="sng" dirty="0" smtClean="0"/>
              <a:t>New heavenly insights from </a:t>
            </a:r>
            <a:r>
              <a:rPr lang="en-US" i="1" u="sng" dirty="0" smtClean="0"/>
              <a:t>H.I.F.R.:</a:t>
            </a:r>
            <a:endParaRPr lang="en-US" u="sng" dirty="0" smtClean="0"/>
          </a:p>
          <a:p>
            <a:r>
              <a:rPr lang="en-US" dirty="0" smtClean="0"/>
              <a:t>22. Kids like Colton cannot have swords in heaven because Jesus said it would be “too dangerous.” (p. 133) </a:t>
            </a:r>
          </a:p>
          <a:p>
            <a:r>
              <a:rPr lang="en-US" dirty="0" smtClean="0"/>
              <a:t>23. Those who are now in heaven have new bodies already, apparently before the final resurrection, and their new bodies look just like 20ish to 30ish versions of themselves from before (p. 136)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III. </a:t>
            </a:r>
            <a:r>
              <a:rPr lang="en-US" sz="2800" i="1" dirty="0" smtClean="0"/>
              <a:t>Heaven is for Real</a:t>
            </a:r>
            <a:r>
              <a:rPr lang="en-US" sz="2800" dirty="0" smtClean="0"/>
              <a:t> AS INFORMATION?</a:t>
            </a:r>
            <a:endParaRPr lang="en-US" sz="2800" dirty="0"/>
          </a:p>
        </p:txBody>
      </p:sp>
      <p:sp>
        <p:nvSpPr>
          <p:cNvPr id="3" name="Content Placeholder 2"/>
          <p:cNvSpPr>
            <a:spLocks noGrp="1"/>
          </p:cNvSpPr>
          <p:nvPr>
            <p:ph idx="1"/>
          </p:nvPr>
        </p:nvSpPr>
        <p:spPr>
          <a:xfrm>
            <a:off x="457200" y="1219200"/>
            <a:ext cx="8229600" cy="4800600"/>
          </a:xfrm>
        </p:spPr>
        <p:txBody>
          <a:bodyPr/>
          <a:lstStyle/>
          <a:p>
            <a:pPr>
              <a:buNone/>
            </a:pPr>
            <a:r>
              <a:rPr lang="en-US" u="sng" dirty="0" smtClean="0"/>
              <a:t>New heavenly insights from </a:t>
            </a:r>
            <a:r>
              <a:rPr lang="en-US" i="1" u="sng" dirty="0" smtClean="0"/>
              <a:t>H.I.F.R.:</a:t>
            </a:r>
            <a:endParaRPr lang="en-US" u="sng" dirty="0" smtClean="0"/>
          </a:p>
          <a:p>
            <a:r>
              <a:rPr lang="en-US" dirty="0" smtClean="0"/>
              <a:t>24. In the last battle of Armageddon, women and children may not fight but only watch the angels and men fight. (p. 136)  </a:t>
            </a:r>
          </a:p>
          <a:p>
            <a:r>
              <a:rPr lang="en-US" dirty="0" smtClean="0"/>
              <a:t>25. Todd </a:t>
            </a:r>
            <a:r>
              <a:rPr lang="en-US" dirty="0" err="1" smtClean="0"/>
              <a:t>Burpo</a:t>
            </a:r>
            <a:r>
              <a:rPr lang="en-US" dirty="0" smtClean="0"/>
              <a:t> will surely go to heaven. He will join with others to fight against Satan, the monsters, and the bad people, using either a sword or a bow and arrows. (p. 136-7).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III. </a:t>
            </a:r>
            <a:r>
              <a:rPr lang="en-US" sz="2800" i="1" dirty="0" smtClean="0"/>
              <a:t>Heaven is for Real</a:t>
            </a:r>
            <a:r>
              <a:rPr lang="en-US" sz="2800" dirty="0" smtClean="0"/>
              <a:t> AS INFORMATION?</a:t>
            </a:r>
            <a:endParaRPr lang="en-US" sz="2800" dirty="0"/>
          </a:p>
        </p:txBody>
      </p:sp>
      <p:sp>
        <p:nvSpPr>
          <p:cNvPr id="3" name="Content Placeholder 2"/>
          <p:cNvSpPr>
            <a:spLocks noGrp="1"/>
          </p:cNvSpPr>
          <p:nvPr>
            <p:ph idx="1"/>
          </p:nvPr>
        </p:nvSpPr>
        <p:spPr>
          <a:xfrm>
            <a:off x="457200" y="1219200"/>
            <a:ext cx="8229600" cy="4800600"/>
          </a:xfrm>
        </p:spPr>
        <p:txBody>
          <a:bodyPr/>
          <a:lstStyle/>
          <a:p>
            <a:pPr>
              <a:buNone/>
            </a:pPr>
            <a:r>
              <a:rPr lang="en-US" u="sng" dirty="0" smtClean="0"/>
              <a:t>New heavenly insights from </a:t>
            </a:r>
            <a:r>
              <a:rPr lang="en-US" i="1" u="sng" dirty="0" smtClean="0"/>
              <a:t>H.I.F.R.:</a:t>
            </a:r>
            <a:endParaRPr lang="en-US" u="sng" dirty="0" smtClean="0"/>
          </a:p>
          <a:p>
            <a:r>
              <a:rPr lang="en-US" dirty="0" smtClean="0"/>
              <a:t>26. Besides Jesus’ rainbow horse, heaven also contains dogs, birds, and even a lion (</a:t>
            </a:r>
            <a:r>
              <a:rPr lang="en-US" dirty="0" err="1" smtClean="0"/>
              <a:t>Aslan</a:t>
            </a:r>
            <a:r>
              <a:rPr lang="en-US" dirty="0" smtClean="0"/>
              <a:t>?), though the lion was friendly, not fierce. (p. 152)</a:t>
            </a:r>
          </a:p>
          <a:p>
            <a:r>
              <a:rPr lang="en-US" dirty="0" smtClean="0"/>
              <a:t>27. Mary apparently enjoys a special place in heaven. She sometimes kneels before the throne of God and at other times stands beside Jesus. “She still loves him like a mom.” (152-153)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III. </a:t>
            </a:r>
            <a:r>
              <a:rPr lang="en-US" sz="2800" i="1" dirty="0" smtClean="0"/>
              <a:t>Heaven is for Real</a:t>
            </a:r>
            <a:r>
              <a:rPr lang="en-US" sz="2800" dirty="0" smtClean="0"/>
              <a:t> AS INFORMATION?</a:t>
            </a:r>
            <a:endParaRPr lang="en-US" sz="2800" dirty="0"/>
          </a:p>
        </p:txBody>
      </p:sp>
      <p:sp>
        <p:nvSpPr>
          <p:cNvPr id="3" name="Content Placeholder 2"/>
          <p:cNvSpPr>
            <a:spLocks noGrp="1"/>
          </p:cNvSpPr>
          <p:nvPr>
            <p:ph idx="1"/>
          </p:nvPr>
        </p:nvSpPr>
        <p:spPr>
          <a:xfrm>
            <a:off x="457200" y="1219200"/>
            <a:ext cx="8229600" cy="4800600"/>
          </a:xfrm>
        </p:spPr>
        <p:txBody>
          <a:bodyPr/>
          <a:lstStyle/>
          <a:p>
            <a:pPr>
              <a:buNone/>
            </a:pPr>
            <a:r>
              <a:rPr lang="en-US" u="sng" dirty="0" smtClean="0"/>
              <a:t>New heavenly insights from </a:t>
            </a:r>
            <a:r>
              <a:rPr lang="en-US" i="1" u="sng" dirty="0" smtClean="0"/>
              <a:t>H.I.F.R.:</a:t>
            </a:r>
            <a:endParaRPr lang="en-US" u="sng" dirty="0" smtClean="0"/>
          </a:p>
          <a:p>
            <a:r>
              <a:rPr lang="en-US" dirty="0" smtClean="0"/>
              <a:t>28. We finally know for sure what Jesus looks like. Colton confirmed that the portrait painted by another child-visionary, </a:t>
            </a:r>
            <a:r>
              <a:rPr lang="en-US" dirty="0" err="1" smtClean="0"/>
              <a:t>Akiane</a:t>
            </a:r>
            <a:r>
              <a:rPr lang="en-US" dirty="0" smtClean="0"/>
              <a:t> </a:t>
            </a:r>
            <a:r>
              <a:rPr lang="en-US" dirty="0" err="1" smtClean="0"/>
              <a:t>Kromarik</a:t>
            </a:r>
            <a:r>
              <a:rPr lang="en-US" dirty="0" smtClean="0"/>
              <a:t>, is the only accurate representation of Jesus. (p. 145) </a:t>
            </a:r>
          </a:p>
          <a:p>
            <a:endParaRPr lang="en-US" u="sng" dirty="0" smtClean="0"/>
          </a:p>
          <a:p>
            <a:endParaRPr lang="en-US" u="sng" dirty="0" smtClean="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kiane1.jpg"/>
          <p:cNvPicPr>
            <a:picLocks noChangeAspect="1"/>
          </p:cNvPicPr>
          <p:nvPr/>
        </p:nvPicPr>
        <p:blipFill>
          <a:blip r:embed="rId2" cstate="print"/>
          <a:stretch>
            <a:fillRect/>
          </a:stretch>
        </p:blipFill>
        <p:spPr>
          <a:xfrm>
            <a:off x="1676400" y="533400"/>
            <a:ext cx="5714999" cy="5714999"/>
          </a:xfrm>
          <a:prstGeom prst="rect">
            <a:avLst/>
          </a:prstGeom>
        </p:spPr>
      </p:pic>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kiane.jpg"/>
          <p:cNvPicPr>
            <a:picLocks noChangeAspect="1"/>
          </p:cNvPicPr>
          <p:nvPr/>
        </p:nvPicPr>
        <p:blipFill>
          <a:blip r:embed="rId2" cstate="print"/>
          <a:stretch>
            <a:fillRect/>
          </a:stretch>
        </p:blipFill>
        <p:spPr>
          <a:xfrm>
            <a:off x="2286000" y="377072"/>
            <a:ext cx="4569058" cy="6099928"/>
          </a:xfrm>
          <a:prstGeom prst="rect">
            <a:avLst/>
          </a:prstGeom>
        </p:spPr>
      </p:pic>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IV. WHY </a:t>
            </a:r>
            <a:r>
              <a:rPr lang="en-US" sz="2800" i="1" dirty="0" smtClean="0"/>
              <a:t>Heaven is for Real</a:t>
            </a:r>
            <a:r>
              <a:rPr lang="en-US" sz="2800" dirty="0" smtClean="0"/>
              <a:t> IS UNHELPFUL</a:t>
            </a:r>
            <a:endParaRPr lang="en-US" sz="2800" dirty="0"/>
          </a:p>
        </p:txBody>
      </p:sp>
      <p:sp>
        <p:nvSpPr>
          <p:cNvPr id="3" name="Content Placeholder 2"/>
          <p:cNvSpPr>
            <a:spLocks noGrp="1"/>
          </p:cNvSpPr>
          <p:nvPr>
            <p:ph idx="1"/>
          </p:nvPr>
        </p:nvSpPr>
        <p:spPr>
          <a:xfrm>
            <a:off x="457200" y="1219200"/>
            <a:ext cx="8229600" cy="4800600"/>
          </a:xfrm>
        </p:spPr>
        <p:txBody>
          <a:bodyPr/>
          <a:lstStyle/>
          <a:p>
            <a:r>
              <a:rPr lang="en-US" dirty="0" smtClean="0"/>
              <a:t>Why can’t we just write this off as spiritual fluff?</a:t>
            </a:r>
          </a:p>
          <a:p>
            <a:r>
              <a:rPr lang="en-US" dirty="0" smtClean="0"/>
              <a:t>What’s the harm in a heartwarming children’s fantasy?</a:t>
            </a:r>
          </a:p>
          <a:p>
            <a:pPr>
              <a:buNone/>
            </a:pPr>
            <a:endParaRPr lang="en-US" dirty="0" smtClean="0"/>
          </a:p>
          <a:p>
            <a:endParaRPr lang="en-US" u="sng" dirty="0" smtClean="0"/>
          </a:p>
        </p:txBody>
      </p:sp>
      <p:sp>
        <p:nvSpPr>
          <p:cNvPr id="54274" name="AutoShape 2" descr="data:image/jpeg;base64,/9j/4AAQSkZJRgABAQAAAQABAAD/2wCEAAkGBxQTEhUUEhQVFhUWFRcVGBcXFBUUFxQXFxgcFxcXFxUYHCggGBolHBcUITEhJSksLi4uFx8zODMsNygtLisBCgoKDg0OGhAQGiwkHyQsLCwsLCwsLCwsLCwsLCwsLCwsLCwsLCwsLCwsLCwsLCwsLCwsLCwsLCwsLCwsLCwsLP/AABEIAQMAwgMBIgACEQEDEQH/xAAcAAAABwEBAAAAAAAAAAAAAAAAAQIDBAUGBwj/xAA8EAABAwIDBQYEBQEJAQEAAAABAAIRAyEEEjEFQVFhcQYigZGh8BMyscEHQlLR8RQjJENicoKSouEzFf/EABgBAAMBAQAAAAAAAAAAAAAAAAABAgME/8QAJBEBAQACAgMAAgIDAQAAAAAAAAECEQMhEjFBBCITYUJRwXH/2gAMAwEAAhEDEQA/AOPuKQUb0mVCSYQBRoimBBEQjRFMCQhAowUwEIkbigxpJgIBICVCdp4dxOWL8DZOUaIzAOJaOIEx4SlsaR04aUCXESdG6nqdwHryWhp7HDWZjleAQQdMw/KCDpBN59VA2hgXNjUl1yY+vPf4hZ/yy3S7x2TapRSpAwzj8rSfpbUzoBzKYqU+d1pKgnMiQARwmBSgCgQgAgHGlOJtoTkqaBwlBJSmoJPpiw6BBCmbDoEEHtWuSSlOKSgCRJSIIAkSWkwgEo8p3K22Lsv4jwHCZBdG6ANfOEutgQ1xzWh0O4tHe+hhTeSb0rwutqhrBqpFGkz8x5g3+wKPG4X4ZsSdDO6fYUdruVv3sY98FXuF6XeHp08sPJLSYDhdzDvB4jf9OCdqVKZpwL1Gu1O9o1niRfqqXC1soImBIMdPurTs4WGu4P0NOprebXj/AGysrjrtcy+LYVQ6nAB1iIvaLczY+SrcbtBozh13FxuNNSPKIHgq9m0XNeQYiXf9hE/dQXEEzbh/6ljxd9neTpcsxvdaGWaB+a97ySBy06qFWqF8zHkG9JjVD4VxJEQIGYTfTN+njyHNFXrNgNZf9TjPecdSB+kblcx16TctxFNLX371SIU6g0EhvEgcOX3UfLrPvf8AZXtCO5GE45spDm3T2Cmo0GhKCQAlKaklKagk6mbDoESVT0HQIkBWlEjKJBghCNBABPYWiTJAkC3iQYt1hP7MwJql4GrabnxvdlGg56KY+q2g4CZGUTvgni2LHRRll8i8Z9p3ZWIdRc5j9BdtjvEai8Fp06aKx2hjqdRocTDxAJEHMBbvAcOIJ10UJ+0KFQBribWDmiCJiAQRBE9FX1KUPADzBOsZbev3WWt3d6a71NQnFYuQQ2HaSS3f0jopuw8G14qANzPDTE/K22vXVR8ds5gFqt/0xyvxIPIqvOMqtGUPIbBFrSDrJHFaTVnTPLcvYYnCxMOB/wBwtxSKVUggiLCOE8fuOiQ8m3QHzEqVRpZmGx3EHdaQR6+i0vU7REGoD71TtbDQ/IDJE5o0BEkgHfERPFWDME43AvTAdPKRA8JSP6OCLwec6iZHmEvOHMahUKMjx+v23+CMjKSN8n01VjhaAJc0wCdNCA5p0I3gguHUjmm6wNV2cwHO1As2wu6Zt0RvZWI/xPl/i3DklU3T7803XpOa67T5GD0OhRtBngggITL23Ut5DRYy7jEAf6Rx5ny3qK70RAASpSWpQTBSIISgEEn0zYdAiSqeg6BEkauhBHKKEwEII0GaibhILrZIOHrNcZFgeBJc2RHvgo22qjKlRwZTyQ42Bmb6xFlpaOGbXoh5IJa1rZ38O83j7vAVNWweTu7yRJGsDTvbh7ssZnN/238LpS0qZZc6c96dbVB3eenmrWpgw4xmm24WEWud6m4fs2XkRmHhHj0T85fZeFnpSYQ8cw1IgT6SFIw+y3OdvgwdIMHlu0XQti9mWZYdcg3O8zc3V4/YLAIAA+8aDp/6oud+NseHc7c4pdm87i4sMbgTYcOu4eCs8NsoAZTlEA2BmDxO4dLre/0LYFlHfgYBIaLngptumuPFIwGPw4pl5ZcOaRB57vKVlsdUAccpO6RumACZW/21s8Xc034fssTj8Gc2hS48u+xy8cs6VBrnf7nVO0qkHW377kqphiE09q6tyuHLGz2kVajg6QSAY43MAyPAjzSXmb3M8SkUapggiQd3T2fNB7uEj3yRpOyXt4pDzbgjJ5pJTIlqUEkJYCYEjag5ExyCWNPQdAgipiw6BBI1egiQITAEpylrrHP+E2lNSOOiYOg12GzsjOQBOaxEHMYgneNdYPhlNpYSsBLrt4z9p0QwWMe3usmLWBjUSOuvqpeOLrFzugmBPMz42C5pvHJ0WzKHNh1GgAFkukXLiRw0BAtZanC1buc4kwPqYsOOvqqLZOw31CCHCbHWAB1AMngB9loMCA2AINxcXm9iJv5pWnhLGs2PRhoMQTeOHKVY1WkpOzmQBIVo1gjSCh0S6VTBGqZq1hETa6mY6geCz20SWypy9KxqDtdgJMaLK4jD3W0oU5bJ38eapts4YNI8VlXRhJfbF7RoxuVTiGQr7aL5VHXct+KuP8jGSopPOEk6aylFMmy6o4KMBKcAklIe5Mgm6dTLE4EUCcUmnqlOSaaAtKZsOgQQpiw6BBAVxQKNJJQAS2JIRtSONdsE0mtHxGtdNx3ZJGgM+HopeINIyXESIgHeZ+gvbqs9s7FTYiCCXZheZgEFhMQTlPCfFWlbYjqpFSHARJBbOl7CfQrns/btvjlddROo7XGVwFiJBAtIIAgmNOPFWPYQurVCXfld0AJPDfv9FQnCgMLdCflsBY9PmOui2n4X0WhrpAtmBjqI+pU4ybXbVh2m7WMwzjTYMzgRO7deCqrCfiU2BLCBvdqJ8N8bvshtjsr8Z76tRxa0F0d4XJNg0R9DO5Y7bewqeHHfxAz76cZ3CbgOLRDTyTmlWZ+/jqWy+2+Gr2e/IYnvQ33p9EnazGO7zajSBwIXGcFd0MJM6DRx/wBOYXPJbrYvZ51ennpVjG9pHeBGoInjO5LLH4rDK+/+tLlIYeTbKr2owOJG4FI2s5+GpOzOk5YFvdlzDGbXqucSXu4xMDySnH5NMuacbYbXw1KLuA8QFmNoNpg91w89ehUA06lQ90Em2mpScRg3M/8AoQHfpMz5kR6rXHjk+ubk57l/iSXDckVQhTbEyg8LZzW7NvFkynwmjqqhHGpSQ1LlIElFTSnIqaPgWNMWHQIJVM2HQIkBXlEEpJQASmognqDJ3TySp4+15sel3Q9olwEFsAzwPGNB1VzX23UykSKQtMgO05FxMW1AHNVWzdoBoiKYcBbNmg8NNdI3pvaTatUfIADHygCd+llz9+Xbe39ekHE7Qe94LHOJBmXZYtebEjWd+gXTPwuzHDuJ3EjrdcqqUiLfLx3ldc/DN391Dd8kH6yrz9dFxbuXa8x+D+K3Le03BiCReOE8RB5qnxOCa3DvoU6bGuJJl18+YEGTqbE3mdFq34YgyNPqmswm4vpoueWx25THOas6c0wuzDQo5H02uLswJHeJzn5oMQYFo0WywGF+FTDg4l/dkxGcAQC4Se/xI1jeptfB5zJAAHqma0CGjQJeVtPHCYzWLLfiZWJYOkrlD3XXUPxHd3B73LmTV0cPquX8vqyJuzWNcCajnAAT3bE+/NR2taG3JzTxkZefNFSxDmmxg8Uovc8yT1K1725bJZ0aISXaJ5zITVQiyaSHJop6oOCYOqqGXCUilGkBOKFNAlHS1T+EsaWg6BEl0xYdAgkaBCQlog1AKDUl6XCEJHorBVGg3kHcQAfQrY4HEmoxzW3Bg3tAH0mFjqGGzPFwJMSdB15LTbIDh3dCDBtcbj9CsOb1ttxb9EbTwuWoxhu9xGYD8oJ4m19ZWo7H4n4D3UTxkT1OiyO26zafdozJu55mTyG6PXmrZ+0AHUK2pcwBxG8tMER4hT3qNcdbdvw5DmAqsxtKBKj9kMeKlBrpnXy1HoYUnaOhlTe46JNVBFYzG5QMWDm0sEvC1T3nATAOXhOg9VDwznkkOIdEyWuDhbUSN/JZa6bzqsv+IdSabYXOgF0PtsQ6mSFz5oXTw+q4PzJ+0/8AAYy/JXmEw7csm1uKqWhPirA5J5y5M+LKY3uGcUBJUOoDNlIqHemCbrXFz32TlgJkqTX18E05t1UAIgUppieibLkwNxSqabLkqkglrTNh0CCTSdYdAgkaIilGkFIFhKTco0KxH8WPcLR9mqmZ8AkbuviOEcFmHBXvZqqGkvP5SPf38Fnyz9V8d/Zc9rcO2l3qhlzrtB4byBw5rPUcT3NAb7xx3ItsYv4tRznzmJOt7blGZunS56qMMNY9qzz3l06X2H22xgyOdlII10y2H1JWh23t9jWayInX0lctpVS0ZgCC4nwGgbHHWUGNq4h+RgJcSRYzob3mOHqs/F0znsnppcf2ycWGnSGQOzS7WwjdEn01VJgu01eg8vc51QH5muIAINpsLOERN0dLYrw2H0ntjXuOMcJgc/VIOx2vDg0jQb7zfjHK3JVPGdIs5cv2Ftrb4rsysYWgGSXwOMNsTwN1mCCfqr5+ANMQTvBhpItvB56+aqH5ZNrdVpx+M9Mub+TLvMwKiM1Eb6IJsVFqyFrJK5+zz3Smy+6DdEioEyG96IHekNSwAmYJBRhApgSU1EWo2oCxpHujoEEql8o6BBIIpSUshEGqQTCNHCNBwh6stjHMx7PzEtLZgAxII63B8EzgdnVa5LaNKpUI1FNjnx1gW8V1HsB+Fv8AjbQbpGSgHf8Aaq5pueDQevBKzc0curuOaDAl5kG3l4TKsHbPFOkQ47wYBPgu2bW7C4VoLqLTSJMnKZHOA6Y8IWL7Y7AaymymwmWy+CbvOpc7iYmOoAWdmTXGTX9sGwDKBmjmfrcHh6q17O7RZRe2IMCCR439fqqbGNEAtmHWI0uJFp3AZSRxcPCDScR03bp9wp8dw/LVdbpdp6cd4kW14jnOoVdtPE0HtlnwnHgWQCdwt+y59/V1DbMY13zCRLy6TOs6/v4qfD/bT+az0vMbjszCG06TZtIa0nwmw3XWbxmGMXvPD3onq73AEgWcdeevvqoLnniVpx469MuXk8vYMeQI6+HuAmi2Sje77IMWzAcJtykUWTPIapAjhfiPuEbBhwSFNZgnu0FrmZAFrmXGw8SkVME4XiRxDmu+hkeKewjtSgEptNE4I2AKWxqbT1MIpVPpmw6BBFT0HQIJGiAJTnAakea12yvw7xlVwD6ZosOr6g06U5DifLquybI7M0MJQDKLBIF3kAueYu5x3n3oo3tWtPOztnVg3N8GrlP5vhPyn/dELcfhp+Hv9YTXxQc2g35WAlrqxm8nVrBEWgk8IWt7ShzaRqT/AIjGRycSPstL2GrNFMUxu/n7pj6uMPs6lQpfCoU206Y/KwBo8eKfwjbJeKal0G2CDRNpmBdc/wBvYkHHUZAIqZ6ZE7hTc9njI9Vr+0+IysdHT7LmL8QXY3CSf8SpPIfCcB6kKcvTXjnusz2j2a9tZ2XQk5QTAvAMT1Aj/JdU9eiBYHMQ3LOoJBiw96rrWP2e2oHB1tRwBBgkFc12vst9Jx7pDSQSSDALo7vhw6LHDLbXm4/HtGbVa0AGdCPO5PM2Homq1YHRtrCdN5/dLNEESdSZgXFgDHXco9ckaEGeUe9yvXbDySa9YEEce9yv7PmqVzwpVV3DfOuvuIUN9lphNM8rsh7pQaUQunGtV1Mmz7BDHdCm2iyfaLO5iPMx9yrvspsL+p+IzUtLHeHezX4ab+CmVWWKgp1CJA0Oo3HqE/Sad25aXF9nG0nwb+B7o3STZOt2KIMaorNmxhw896xvcDfzG9QKtItJa4QQtU3Z2QkkgAGL6E8ANSU080XO/t6IdNs7alRhG4aOLbdEQMq5qU0Kxx2BYHEU3G35XwD/AMhY+igupxYiCns0unoOgQSqZsOgQTN6jqNzDonGU+6k0qoIgJ2k5Spl9q4Zhc6nUBNOoL8ReZHMEAjoovZqaVUsJmDlnSY3wtDtfCyPoqFlOK4MxmAPiO6foPNMNlUMgJbDZM0PkQxNQNZfgkqMj2vxPcd1gef8rl9PF/36naRTOXq4i9/EDwW97Q4j4lRrBpm/k/VcuwuI/tA8Tepmv/mN581ly5ajo4sd6jsLKBcA8b4JHG0KJjcAyqy7bTBb9o1BB56KVsGtmaAeHsJ3F0idPrH0C5/7jsvfVYLF9nKYmJ+YQ1oMOvpJs3h5rPbX7NlmjpFzpaOX7ro2PDhOnnJ8eCye23P4W0jUnwJCqZ2MMuHC/GAq4J2Y237rqO/DQd60VZjpuTbQcB+6i16cmVtOSuf+GKdlKEsgc1LdTHC6ndnezWJxjy3DszBp7z3ENps/1O+wk8lcux4zFWUGwum/hDhiP6mpFj8NgP8Ayc4eRal0PwrpsH9viSXaxSYAB1L5k+AViMdh8BTNOix0Eycx+YwBNo4ImN3tnllj46Dtbhjq0G/HeN8KubUZSo56gLeDTZzv9PLmoG0+2lV5IYGtG4gX8zdZraGMe8k1HFx4uMq7WGzG1Md8R5gQNw5e96jFxLMs2GnBNtu7kSnsUe6Tx0AUEVtdhBYTq6mx3mAoTav6hI4GfQ7la7f7hp0zGanTa13J0SWnpMeCpwbpmsWNpQPnFv8AKfVBRqYsOgQTN3XCbbDSIMi0/wALQ4HHtcNb/VNbR7O0qwOZkzvFnDoQqWnsyvQNj8VnOzx46O9E1tcYc2FnNp0C05v0GeRaYzeIgHwUvZG0g6WnUag6jhZTtoUgW5t32OqAdwVb+zBVLt3agLiwfl+uv7JzYGJjNSdYtMX3t/Kedo8ZWJ7XOLKzxJnN57x9kr00wm7pl+121CW5Zg1SQALRSFneZ7vMZlR4KnLmtCV2iObFPE2ZlpCJ/K0B3jmLvMqdsbCHMTEAW09+yublrs4put52fruY2CRaPfvgtCXBwlYvDVsrfpz9yrrC4znunw3rLGt84d2oY3wsftcgnTx3rUbcrfLzMeizeMoCN/FWz+KGvSmTMKBXjdJ3ToAtTh9nggk6DfxKrGbJqVqvwcOwvcbn9LRxJ3Dmq0xyqjwOBdXqspUxL6jsrRzOp6ASTwAJXd9lbOZgcM2hSuQCXOiC97tXftwACLsh2Qo4NsgB1UiH1SLni1n6WTu371YbSdK3wx05c8t+mZx5qOEXCwu3/ma0SXHXefD0810jGi1+CzGLY0vL43QPBaMayjcBkaXvgHhw5BZ3E1czrcVe9o8cD3RqPqs/QpqKR7CYeSXGwAt9Semq2eD7Of01AY3ECakZqNEj5IuKlQb3WBDd2/grL8N+yjX/AN4rCabTDGkWc4XzEb2g+vRJ/FTaDs2UE5QMuvqev3TGnNMfijUqOedXOJ81HYg8o2oCfTaYHREl06JgaaDejRsPUDK8IVCHapgpsyeSGqJj9mBxDh3XjRw+h4hR2Y+ozu1KeZuhLeHQqya2NEs0idUEym0ajSM9N4bUYDlzGA4aljvWDu85z9Sk/HVWlkktbLhldAcBIa4x3ZuJXQn7GpOu9sjhoEt9NtJmWk1rGjQNAaPIIva8crj24lS7E48vLqmHdJcXH5fmcSToY/laTBdk8ZTaD8IayRmYT4Q7qukYIucZcVPfZZXhl9tcfyMsfUclx+zK7BmfSeIkmGnKBuM7jv8A4TDcVEakggwOZNuBtbVdTxFTKJ0VJXo4eo/v0Wl3ES2esa+Ki/j/AOq2x/Ln+UYLa+M+IxoAgjSNDxPqVOqUzUDc0AAAnQCOfktx/wDiYaJ+AzxkqHi8Hh2NI+Fbfc2HmicNTfyMWaOFLyynTgudYDhO88P5W22FsNmGp5WgSYNR/wCao79rmBuCRsPZrGAva3KXDmYHU+7KXiHyeW4LXHDTnz5PI/XrwICp8bXDeqlVKkCVl9q4q5WkZ03tDGTMmw1/ZYntPtkjuUzCuNrYsBkA33nnyWGx1SXc+KMqioxYSZJU/A4fMQAJJIAHEmwHmo9BskBbLsNsv4mKp2sw/EP+3T1geKmE6RXpijQZSbYNaG+lzz3lcf7aYovqOvvXVu0uIIBvouL7dqTUKd9HVQQl0G3QhTKNIAac+iSam0qNh0CCWwugWGnNGjoPQD3mYEp+hTJubKQ0ACSmqmInRDY41oCOVENUnRMOrnRp6lMkqviQN6g13E6/wm6h8U/Qoko1o9pmBpQE8/T0RsEBMYh6BpW7Vq8FCwGFJdmUyq3NZSaYDRZEosLMeSj1MEHOBOg3ceEp+kJR1nxogiKzrQFCqVtUnE4ncFW18XGiYO4zG5RLo5BY/aGLFyd6XtXHkuN9As5j8XJuU/SbTO0MTmBj3u/ZZ991YPrEgkaKC3VRUpuBo6Lqf4e4UMp1X7yWt6AXP1HkucbLpyR1hdh2LhvhYVg3kZjzLtPTKnDig7U1u75rkGMfme7qV0vt1i4aVy1uqMhUjD4ck+MK3/pdIBSdkYbjorfEVAxsnwHEok6TpXhh4+hQSW7Ssgp2rT0G8ym3MjcpbWgIqjJCbVX1iCIumSIH7KRiaaj/AATvlNIsPSLj7sFbU2AJnDUYHP6J+bIpwmpUhQK9TdzUnOoZpmSTokqFEDVHCaot4KUIbfemgbnZR71VRjMYGzKa2jtKOu7kqCtVLjc3lPQSq2Kmb2VJtDaMDVDa+MDGwNVl61cmTP8A6UbKnMRXJm+qp8XULnEDeY8BvTmKqndMynMHQk3gdfepKSDFY5GRx+wTGEaCUMe6TBtEhLwLNOJS+hrOy+yvi1GN3E36C59JXTMUeFt0cPYWe7HYV1Ok6o8ZSYa2RBMa84sPJXFWqAC92gklUqObfiHiI7v6jCzGAp0i27HF1hOaR/mhtt0+QVr21rCo+RfwCh7LwDzEFsG/zaWmOvJK+0r3ZwpZDAcCAYniSI8hI8Oaz/aXG3yhaWlgQ1szr0PHh0KxeNouq1HERwEmNbAX6eiKaOx9h0QTbWxY6i3BBPUN6tSahsggoaIRcblPUkEFRHGFB6CCBEZ2vimMSbeKCCShYbRQsc8zqjQTQyu1Hkm977+iRFvGEEFRfWa2y8/EIm1lDAQQUfSqHUF/NS9mUw5wB0MzciYBI0QQRSntVbeYG1crbCBz+qtuyuFa+pDhMMJFyLjTRGgkd9us4V2ag2b2TdcTTg6GQUEFUNzPtZTAJgAKq2EJBJ1EfVBBH1LVYBshwOnDwWIqtBqOBuL28Z+rR5IIJ/QrG94AnU3PUokEEzf/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IV. WHY </a:t>
            </a:r>
            <a:r>
              <a:rPr lang="en-US" sz="2800" i="1" dirty="0" smtClean="0"/>
              <a:t>Heaven is for Real</a:t>
            </a:r>
            <a:r>
              <a:rPr lang="en-US" sz="2800" dirty="0" smtClean="0"/>
              <a:t> IS UNHELPFUL</a:t>
            </a:r>
            <a:endParaRPr lang="en-US" sz="2800" dirty="0"/>
          </a:p>
        </p:txBody>
      </p:sp>
      <p:sp>
        <p:nvSpPr>
          <p:cNvPr id="3" name="Content Placeholder 2"/>
          <p:cNvSpPr>
            <a:spLocks noGrp="1"/>
          </p:cNvSpPr>
          <p:nvPr>
            <p:ph idx="1"/>
          </p:nvPr>
        </p:nvSpPr>
        <p:spPr>
          <a:xfrm>
            <a:off x="457200" y="1219200"/>
            <a:ext cx="8229600" cy="4800600"/>
          </a:xfrm>
        </p:spPr>
        <p:txBody>
          <a:bodyPr/>
          <a:lstStyle/>
          <a:p>
            <a:r>
              <a:rPr lang="en-US" dirty="0" smtClean="0"/>
              <a:t>Along with the claim to extra-biblical revelation comes a certain obligation.</a:t>
            </a:r>
          </a:p>
          <a:p>
            <a:r>
              <a:rPr lang="en-US" dirty="0" smtClean="0"/>
              <a:t>Muhammad—the </a:t>
            </a:r>
            <a:r>
              <a:rPr lang="en-US" i="1" dirty="0" smtClean="0"/>
              <a:t>Koran</a:t>
            </a:r>
          </a:p>
          <a:p>
            <a:r>
              <a:rPr lang="en-US" dirty="0" smtClean="0"/>
              <a:t>Joseph Smith—the </a:t>
            </a:r>
            <a:r>
              <a:rPr lang="en-US" i="1" dirty="0" smtClean="0"/>
              <a:t>Book of Mormon</a:t>
            </a:r>
          </a:p>
          <a:p>
            <a:r>
              <a:rPr lang="en-US" dirty="0" smtClean="0"/>
              <a:t>Bernadette—”Mary is the Immaculate Conception” </a:t>
            </a:r>
          </a:p>
          <a:p>
            <a:r>
              <a:rPr lang="en-US" dirty="0" smtClean="0"/>
              <a:t>Colton </a:t>
            </a:r>
            <a:r>
              <a:rPr lang="en-US" dirty="0" err="1" smtClean="0"/>
              <a:t>Burpo</a:t>
            </a:r>
            <a:r>
              <a:rPr lang="en-US" dirty="0" smtClean="0"/>
              <a:t>—The infallible </a:t>
            </a:r>
            <a:r>
              <a:rPr lang="en-US" i="1" dirty="0" smtClean="0"/>
              <a:t>Book of Colton</a:t>
            </a:r>
            <a:r>
              <a:rPr lang="en-US" dirty="0" smtClean="0"/>
              <a:t> </a:t>
            </a:r>
          </a:p>
          <a:p>
            <a:endParaRPr lang="en-US" u="sng" dirty="0" smtClean="0"/>
          </a:p>
        </p:txBody>
      </p:sp>
      <p:sp>
        <p:nvSpPr>
          <p:cNvPr id="54274" name="AutoShape 2" descr="data:image/jpeg;base64,/9j/4AAQSkZJRgABAQAAAQABAAD/2wCEAAkGBxQTEhUUEhQVFhUWFRcVGBcXFBUUFxQXFxgcFxcXFxUYHCggGBolHBcUITEhJSksLi4uFx8zODMsNygtLisBCgoKDg0OGhAQGiwkHyQsLCwsLCwsLCwsLCwsLCwsLCwsLCwsLCwsLCwsLCwsLCwsLCwsLCwsLCwsLCwsLCwsLP/AABEIAQMAwgMBIgACEQEDEQH/xAAcAAAABwEBAAAAAAAAAAAAAAAAAQIDBAUGBwj/xAA8EAABAwIDBQYEBQEJAQEAAAABAAIRAyEEEjEFQVFhcQYigZGh8BMyscEHQlLR8RQjJENicoKSouEzFf/EABgBAAMBAQAAAAAAAAAAAAAAAAABAgME/8QAJBEBAQACAgMAAgIDAQAAAAAAAAECEQMhEjFBBCITYUJRwXH/2gAMAwEAAhEDEQA/AOPuKQUb0mVCSYQBRoimBBEQjRFMCQhAowUwEIkbigxpJgIBICVCdp4dxOWL8DZOUaIzAOJaOIEx4SlsaR04aUCXESdG6nqdwHryWhp7HDWZjleAQQdMw/KCDpBN59VA2hgXNjUl1yY+vPf4hZ/yy3S7x2TapRSpAwzj8rSfpbUzoBzKYqU+d1pKgnMiQARwmBSgCgQgAgHGlOJtoTkqaBwlBJSmoJPpiw6BBCmbDoEEHtWuSSlOKSgCRJSIIAkSWkwgEo8p3K22Lsv4jwHCZBdG6ANfOEutgQ1xzWh0O4tHe+hhTeSb0rwutqhrBqpFGkz8x5g3+wKPG4X4ZsSdDO6fYUdruVv3sY98FXuF6XeHp08sPJLSYDhdzDvB4jf9OCdqVKZpwL1Gu1O9o1niRfqqXC1soImBIMdPurTs4WGu4P0NOprebXj/AGysrjrtcy+LYVQ6nAB1iIvaLczY+SrcbtBozh13FxuNNSPKIHgq9m0XNeQYiXf9hE/dQXEEzbh/6ljxd9neTpcsxvdaGWaB+a97ySBy06qFWqF8zHkG9JjVD4VxJEQIGYTfTN+njyHNFXrNgNZf9TjPecdSB+kblcx16TctxFNLX371SIU6g0EhvEgcOX3UfLrPvf8AZXtCO5GE45spDm3T2Cmo0GhKCQAlKaklKagk6mbDoESVT0HQIkBWlEjKJBghCNBABPYWiTJAkC3iQYt1hP7MwJql4GrabnxvdlGg56KY+q2g4CZGUTvgni2LHRRll8i8Z9p3ZWIdRc5j9BdtjvEai8Fp06aKx2hjqdRocTDxAJEHMBbvAcOIJ10UJ+0KFQBribWDmiCJiAQRBE9FX1KUPADzBOsZbev3WWt3d6a71NQnFYuQQ2HaSS3f0jopuw8G14qANzPDTE/K22vXVR8ds5gFqt/0xyvxIPIqvOMqtGUPIbBFrSDrJHFaTVnTPLcvYYnCxMOB/wBwtxSKVUggiLCOE8fuOiQ8m3QHzEqVRpZmGx3EHdaQR6+i0vU7REGoD71TtbDQ/IDJE5o0BEkgHfERPFWDME43AvTAdPKRA8JSP6OCLwec6iZHmEvOHMahUKMjx+v23+CMjKSN8n01VjhaAJc0wCdNCA5p0I3gguHUjmm6wNV2cwHO1As2wu6Zt0RvZWI/xPl/i3DklU3T7803XpOa67T5GD0OhRtBngggITL23Ut5DRYy7jEAf6Rx5ny3qK70RAASpSWpQTBSIISgEEn0zYdAiSqeg6BEkauhBHKKEwEII0GaibhILrZIOHrNcZFgeBJc2RHvgo22qjKlRwZTyQ42Bmb6xFlpaOGbXoh5IJa1rZ38O83j7vAVNWweTu7yRJGsDTvbh7ssZnN/238LpS0qZZc6c96dbVB3eenmrWpgw4xmm24WEWud6m4fs2XkRmHhHj0T85fZeFnpSYQ8cw1IgT6SFIw+y3OdvgwdIMHlu0XQti9mWZYdcg3O8zc3V4/YLAIAA+8aDp/6oud+NseHc7c4pdm87i4sMbgTYcOu4eCs8NsoAZTlEA2BmDxO4dLre/0LYFlHfgYBIaLngptumuPFIwGPw4pl5ZcOaRB57vKVlsdUAccpO6RumACZW/21s8Xc034fssTj8Gc2hS48u+xy8cs6VBrnf7nVO0qkHW377kqphiE09q6tyuHLGz2kVajg6QSAY43MAyPAjzSXmb3M8SkUapggiQd3T2fNB7uEj3yRpOyXt4pDzbgjJ5pJTIlqUEkJYCYEjag5ExyCWNPQdAgipiw6BBI1egiQITAEpylrrHP+E2lNSOOiYOg12GzsjOQBOaxEHMYgneNdYPhlNpYSsBLrt4z9p0QwWMe3usmLWBjUSOuvqpeOLrFzugmBPMz42C5pvHJ0WzKHNh1GgAFkukXLiRw0BAtZanC1buc4kwPqYsOOvqqLZOw31CCHCbHWAB1AMngB9loMCA2AINxcXm9iJv5pWnhLGs2PRhoMQTeOHKVY1WkpOzmQBIVo1gjSCh0S6VTBGqZq1hETa6mY6geCz20SWypy9KxqDtdgJMaLK4jD3W0oU5bJ38eapts4YNI8VlXRhJfbF7RoxuVTiGQr7aL5VHXct+KuP8jGSopPOEk6aylFMmy6o4KMBKcAklIe5Mgm6dTLE4EUCcUmnqlOSaaAtKZsOgQQpiw6BBAVxQKNJJQAS2JIRtSONdsE0mtHxGtdNx3ZJGgM+HopeINIyXESIgHeZ+gvbqs9s7FTYiCCXZheZgEFhMQTlPCfFWlbYjqpFSHARJBbOl7CfQrns/btvjlddROo7XGVwFiJBAtIIAgmNOPFWPYQurVCXfld0AJPDfv9FQnCgMLdCflsBY9PmOui2n4X0WhrpAtmBjqI+pU4ybXbVh2m7WMwzjTYMzgRO7deCqrCfiU2BLCBvdqJ8N8bvshtjsr8Z76tRxa0F0d4XJNg0R9DO5Y7bewqeHHfxAz76cZ3CbgOLRDTyTmlWZ+/jqWy+2+Gr2e/IYnvQ33p9EnazGO7zajSBwIXGcFd0MJM6DRx/wBOYXPJbrYvZ51ennpVjG9pHeBGoInjO5LLH4rDK+/+tLlIYeTbKr2owOJG4FI2s5+GpOzOk5YFvdlzDGbXqucSXu4xMDySnH5NMuacbYbXw1KLuA8QFmNoNpg91w89ehUA06lQ90Em2mpScRg3M/8AoQHfpMz5kR6rXHjk+ubk57l/iSXDckVQhTbEyg8LZzW7NvFkynwmjqqhHGpSQ1LlIElFTSnIqaPgWNMWHQIJVM2HQIkBXlEEpJQASmognqDJ3TySp4+15sel3Q9olwEFsAzwPGNB1VzX23UykSKQtMgO05FxMW1AHNVWzdoBoiKYcBbNmg8NNdI3pvaTatUfIADHygCd+llz9+Xbe39ekHE7Qe94LHOJBmXZYtebEjWd+gXTPwuzHDuJ3EjrdcqqUiLfLx3ldc/DN391Dd8kH6yrz9dFxbuXa8x+D+K3Le03BiCReOE8RB5qnxOCa3DvoU6bGuJJl18+YEGTqbE3mdFq34YgyNPqmswm4vpoueWx25THOas6c0wuzDQo5H02uLswJHeJzn5oMQYFo0WywGF+FTDg4l/dkxGcAQC4Se/xI1jeptfB5zJAAHqma0CGjQJeVtPHCYzWLLfiZWJYOkrlD3XXUPxHd3B73LmTV0cPquX8vqyJuzWNcCajnAAT3bE+/NR2taG3JzTxkZefNFSxDmmxg8Uovc8yT1K1725bJZ0aISXaJ5zITVQiyaSHJop6oOCYOqqGXCUilGkBOKFNAlHS1T+EsaWg6BEl0xYdAgkaBCQlog1AKDUl6XCEJHorBVGg3kHcQAfQrY4HEmoxzW3Bg3tAH0mFjqGGzPFwJMSdB15LTbIDh3dCDBtcbj9CsOb1ttxb9EbTwuWoxhu9xGYD8oJ4m19ZWo7H4n4D3UTxkT1OiyO26zafdozJu55mTyG6PXmrZ+0AHUK2pcwBxG8tMER4hT3qNcdbdvw5DmAqsxtKBKj9kMeKlBrpnXy1HoYUnaOhlTe46JNVBFYzG5QMWDm0sEvC1T3nATAOXhOg9VDwznkkOIdEyWuDhbUSN/JZa6bzqsv+IdSabYXOgF0PtsQ6mSFz5oXTw+q4PzJ+0/8AAYy/JXmEw7csm1uKqWhPirA5J5y5M+LKY3uGcUBJUOoDNlIqHemCbrXFz32TlgJkqTX18E05t1UAIgUppieibLkwNxSqabLkqkglrTNh0CCTSdYdAgkaIilGkFIFhKTco0KxH8WPcLR9mqmZ8AkbuviOEcFmHBXvZqqGkvP5SPf38Fnyz9V8d/Zc9rcO2l3qhlzrtB4byBw5rPUcT3NAb7xx3ItsYv4tRznzmJOt7blGZunS56qMMNY9qzz3l06X2H22xgyOdlII10y2H1JWh23t9jWayInX0lctpVS0ZgCC4nwGgbHHWUGNq4h+RgJcSRYzob3mOHqs/F0znsnppcf2ycWGnSGQOzS7WwjdEn01VJgu01eg8vc51QH5muIAINpsLOERN0dLYrw2H0ntjXuOMcJgc/VIOx2vDg0jQb7zfjHK3JVPGdIs5cv2Ftrb4rsysYWgGSXwOMNsTwN1mCCfqr5+ANMQTvBhpItvB56+aqH5ZNrdVpx+M9Mub+TLvMwKiM1Eb6IJsVFqyFrJK5+zz3Smy+6DdEioEyG96IHekNSwAmYJBRhApgSU1EWo2oCxpHujoEEql8o6BBIIpSUshEGqQTCNHCNBwh6stjHMx7PzEtLZgAxII63B8EzgdnVa5LaNKpUI1FNjnx1gW8V1HsB+Fv8AjbQbpGSgHf8Aaq5pueDQevBKzc0curuOaDAl5kG3l4TKsHbPFOkQ47wYBPgu2bW7C4VoLqLTSJMnKZHOA6Y8IWL7Y7AaymymwmWy+CbvOpc7iYmOoAWdmTXGTX9sGwDKBmjmfrcHh6q17O7RZRe2IMCCR439fqqbGNEAtmHWI0uJFp3AZSRxcPCDScR03bp9wp8dw/LVdbpdp6cd4kW14jnOoVdtPE0HtlnwnHgWQCdwt+y59/V1DbMY13zCRLy6TOs6/v4qfD/bT+az0vMbjszCG06TZtIa0nwmw3XWbxmGMXvPD3onq73AEgWcdeevvqoLnniVpx469MuXk8vYMeQI6+HuAmi2Sje77IMWzAcJtykUWTPIapAjhfiPuEbBhwSFNZgnu0FrmZAFrmXGw8SkVME4XiRxDmu+hkeKewjtSgEptNE4I2AKWxqbT1MIpVPpmw6BBFT0HQIJGiAJTnAakea12yvw7xlVwD6ZosOr6g06U5DifLquybI7M0MJQDKLBIF3kAueYu5x3n3oo3tWtPOztnVg3N8GrlP5vhPyn/dELcfhp+Hv9YTXxQc2g35WAlrqxm8nVrBEWgk8IWt7ShzaRqT/AIjGRycSPstL2GrNFMUxu/n7pj6uMPs6lQpfCoU206Y/KwBo8eKfwjbJeKal0G2CDRNpmBdc/wBvYkHHUZAIqZ6ZE7hTc9njI9Vr+0+IysdHT7LmL8QXY3CSf8SpPIfCcB6kKcvTXjnusz2j2a9tZ2XQk5QTAvAMT1Aj/JdU9eiBYHMQ3LOoJBiw96rrWP2e2oHB1tRwBBgkFc12vst9Jx7pDSQSSDALo7vhw6LHDLbXm4/HtGbVa0AGdCPO5PM2Homq1YHRtrCdN5/dLNEESdSZgXFgDHXco9ckaEGeUe9yvXbDySa9YEEce9yv7PmqVzwpVV3DfOuvuIUN9lphNM8rsh7pQaUQunGtV1Mmz7BDHdCm2iyfaLO5iPMx9yrvspsL+p+IzUtLHeHezX4ab+CmVWWKgp1CJA0Oo3HqE/Sad25aXF9nG0nwb+B7o3STZOt2KIMaorNmxhw896xvcDfzG9QKtItJa4QQtU3Z2QkkgAGL6E8ANSU080XO/t6IdNs7alRhG4aOLbdEQMq5qU0Kxx2BYHEU3G35XwD/AMhY+igupxYiCns0unoOgQSqZsOgQTN6jqNzDonGU+6k0qoIgJ2k5Spl9q4Zhc6nUBNOoL8ReZHMEAjoovZqaVUsJmDlnSY3wtDtfCyPoqFlOK4MxmAPiO6foPNMNlUMgJbDZM0PkQxNQNZfgkqMj2vxPcd1gef8rl9PF/36naRTOXq4i9/EDwW97Q4j4lRrBpm/k/VcuwuI/tA8Tepmv/mN581ly5ajo4sd6jsLKBcA8b4JHG0KJjcAyqy7bTBb9o1BB56KVsGtmaAeHsJ3F0idPrH0C5/7jsvfVYLF9nKYmJ+YQ1oMOvpJs3h5rPbX7NlmjpFzpaOX7ro2PDhOnnJ8eCye23P4W0jUnwJCqZ2MMuHC/GAq4J2Y237rqO/DQd60VZjpuTbQcB+6i16cmVtOSuf+GKdlKEsgc1LdTHC6ndnezWJxjy3DszBp7z3ENps/1O+wk8lcux4zFWUGwum/hDhiP6mpFj8NgP8Ayc4eRal0PwrpsH9viSXaxSYAB1L5k+AViMdh8BTNOix0Eycx+YwBNo4ImN3tnllj46Dtbhjq0G/HeN8KubUZSo56gLeDTZzv9PLmoG0+2lV5IYGtG4gX8zdZraGMe8k1HFx4uMq7WGzG1Md8R5gQNw5e96jFxLMs2GnBNtu7kSnsUe6Tx0AUEVtdhBYTq6mx3mAoTav6hI4GfQ7la7f7hp0zGanTa13J0SWnpMeCpwbpmsWNpQPnFv8AKfVBRqYsOgQTN3XCbbDSIMi0/wALQ4HHtcNb/VNbR7O0qwOZkzvFnDoQqWnsyvQNj8VnOzx46O9E1tcYc2FnNp0C05v0GeRaYzeIgHwUvZG0g6WnUag6jhZTtoUgW5t32OqAdwVb+zBVLt3agLiwfl+uv7JzYGJjNSdYtMX3t/Kedo8ZWJ7XOLKzxJnN57x9kr00wm7pl+121CW5Zg1SQALRSFneZ7vMZlR4KnLmtCV2iObFPE2ZlpCJ/K0B3jmLvMqdsbCHMTEAW09+yublrs4put52fruY2CRaPfvgtCXBwlYvDVsrfpz9yrrC4znunw3rLGt84d2oY3wsftcgnTx3rUbcrfLzMeizeMoCN/FWz+KGvSmTMKBXjdJ3ToAtTh9nggk6DfxKrGbJqVqvwcOwvcbn9LRxJ3Dmq0xyqjwOBdXqspUxL6jsrRzOp6ASTwAJXd9lbOZgcM2hSuQCXOiC97tXftwACLsh2Qo4NsgB1UiH1SLni1n6WTu371YbSdK3wx05c8t+mZx5qOEXCwu3/ma0SXHXefD0810jGi1+CzGLY0vL43QPBaMayjcBkaXvgHhw5BZ3E1czrcVe9o8cD3RqPqs/QpqKR7CYeSXGwAt9Semq2eD7Of01AY3ECakZqNEj5IuKlQb3WBDd2/grL8N+yjX/AN4rCabTDGkWc4XzEb2g+vRJ/FTaDs2UE5QMuvqev3TGnNMfijUqOedXOJ81HYg8o2oCfTaYHREl06JgaaDejRsPUDK8IVCHapgpsyeSGqJj9mBxDh3XjRw+h4hR2Y+ozu1KeZuhLeHQqya2NEs0idUEym0ajSM9N4bUYDlzGA4aljvWDu85z9Sk/HVWlkktbLhldAcBIa4x3ZuJXQn7GpOu9sjhoEt9NtJmWk1rGjQNAaPIIva8crj24lS7E48vLqmHdJcXH5fmcSToY/laTBdk8ZTaD8IayRmYT4Q7qukYIucZcVPfZZXhl9tcfyMsfUclx+zK7BmfSeIkmGnKBuM7jv8A4TDcVEakggwOZNuBtbVdTxFTKJ0VJXo4eo/v0Wl3ES2esa+Ki/j/AOq2x/Ln+UYLa+M+IxoAgjSNDxPqVOqUzUDc0AAAnQCOfktx/wDiYaJ+AzxkqHi8Hh2NI+Fbfc2HmicNTfyMWaOFLyynTgudYDhO88P5W22FsNmGp5WgSYNR/wCao79rmBuCRsPZrGAva3KXDmYHU+7KXiHyeW4LXHDTnz5PI/XrwICp8bXDeqlVKkCVl9q4q5WkZ03tDGTMmw1/ZYntPtkjuUzCuNrYsBkA33nnyWGx1SXc+KMqioxYSZJU/A4fMQAJJIAHEmwHmo9BskBbLsNsv4mKp2sw/EP+3T1geKmE6RXpijQZSbYNaG+lzz3lcf7aYovqOvvXVu0uIIBvouL7dqTUKd9HVQQl0G3QhTKNIAac+iSam0qNh0CCWwugWGnNGjoPQD3mYEp+hTJubKQ0ACSmqmInRDY41oCOVENUnRMOrnRp6lMkqviQN6g13E6/wm6h8U/Qoko1o9pmBpQE8/T0RsEBMYh6BpW7Vq8FCwGFJdmUyq3NZSaYDRZEosLMeSj1MEHOBOg3ceEp+kJR1nxogiKzrQFCqVtUnE4ncFW18XGiYO4zG5RLo5BY/aGLFyd6XtXHkuN9As5j8XJuU/SbTO0MTmBj3u/ZZ991YPrEgkaKC3VRUpuBo6Lqf4e4UMp1X7yWt6AXP1HkucbLpyR1hdh2LhvhYVg3kZjzLtPTKnDig7U1u75rkGMfme7qV0vt1i4aVy1uqMhUjD4ck+MK3/pdIBSdkYbjorfEVAxsnwHEok6TpXhh4+hQSW7Ssgp2rT0G8ym3MjcpbWgIqjJCbVX1iCIumSIH7KRiaaj/AATvlNIsPSLj7sFbU2AJnDUYHP6J+bIpwmpUhQK9TdzUnOoZpmSTokqFEDVHCaot4KUIbfemgbnZR71VRjMYGzKa2jtKOu7kqCtVLjc3lPQSq2Kmb2VJtDaMDVDa+MDGwNVl61cmTP8A6UbKnMRXJm+qp8XULnEDeY8BvTmKqndMynMHQk3gdfepKSDFY5GRx+wTGEaCUMe6TBtEhLwLNOJS+hrOy+yvi1GN3E36C59JXTMUeFt0cPYWe7HYV1Ok6o8ZSYa2RBMa84sPJXFWqAC92gklUqObfiHiI7v6jCzGAp0i27HF1hOaR/mhtt0+QVr21rCo+RfwCh7LwDzEFsG/zaWmOvJK+0r3ZwpZDAcCAYniSI8hI8Oaz/aXG3yhaWlgQ1szr0PHh0KxeNouq1HERwEmNbAX6eiKaOx9h0QTbWxY6i3BBPUN6tSahsggoaIRcblPUkEFRHGFB6CCBEZ2vimMSbeKCCShYbRQsc8zqjQTQyu1Hkm977+iRFvGEEFRfWa2y8/EIm1lDAQQUfSqHUF/NS9mUw5wB0MzciYBI0QQRSntVbeYG1crbCBz+qtuyuFa+pDhMMJFyLjTRGgkd9us4V2ag2b2TdcTTg6GQUEFUNzPtZTAJgAKq2EJBJ1EfVBBH1LVYBshwOnDwWIqtBqOBuL28Z+rR5IIJ/QrG94AnU3PUokEEzf/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Introduction:</a:t>
            </a:r>
            <a:endParaRPr lang="en-US" sz="2800" dirty="0"/>
          </a:p>
        </p:txBody>
      </p:sp>
      <p:sp>
        <p:nvSpPr>
          <p:cNvPr id="3" name="Content Placeholder 2"/>
          <p:cNvSpPr>
            <a:spLocks noGrp="1"/>
          </p:cNvSpPr>
          <p:nvPr>
            <p:ph idx="1"/>
          </p:nvPr>
        </p:nvSpPr>
        <p:spPr>
          <a:xfrm>
            <a:off x="457200" y="1219200"/>
            <a:ext cx="8229600" cy="4800600"/>
          </a:xfrm>
        </p:spPr>
        <p:txBody>
          <a:bodyPr/>
          <a:lstStyle/>
          <a:p>
            <a:r>
              <a:rPr lang="en-US" dirty="0" smtClean="0"/>
              <a:t>Colton’s father, a Wesleyan pastor named Todd, wrote up the story in a book: </a:t>
            </a:r>
            <a:r>
              <a:rPr lang="en-US" i="1" dirty="0" smtClean="0"/>
              <a:t>Heaven is for Real: A Little Boy’s Astounding Story of His Trip to Heaven and Back.</a:t>
            </a:r>
          </a:p>
          <a:p>
            <a:r>
              <a:rPr lang="en-US" dirty="0" smtClean="0"/>
              <a:t>Almost ten million copies have sold.</a:t>
            </a:r>
          </a:p>
          <a:p>
            <a:r>
              <a:rPr lang="en-US" dirty="0" smtClean="0"/>
              <a:t>The book was produced as a multi-million dollar movie.</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IV. WHY </a:t>
            </a:r>
            <a:r>
              <a:rPr lang="en-US" sz="2800" i="1" dirty="0" smtClean="0"/>
              <a:t>Heaven is for Real</a:t>
            </a:r>
            <a:r>
              <a:rPr lang="en-US" sz="2800" dirty="0" smtClean="0"/>
              <a:t> IS UNHELPFUL</a:t>
            </a:r>
            <a:endParaRPr lang="en-US" sz="2800" dirty="0"/>
          </a:p>
        </p:txBody>
      </p:sp>
      <p:sp>
        <p:nvSpPr>
          <p:cNvPr id="3" name="Content Placeholder 2"/>
          <p:cNvSpPr>
            <a:spLocks noGrp="1"/>
          </p:cNvSpPr>
          <p:nvPr>
            <p:ph idx="1"/>
          </p:nvPr>
        </p:nvSpPr>
        <p:spPr>
          <a:xfrm>
            <a:off x="457200" y="1219200"/>
            <a:ext cx="8229600" cy="4800600"/>
          </a:xfrm>
        </p:spPr>
        <p:txBody>
          <a:bodyPr/>
          <a:lstStyle/>
          <a:p>
            <a:pPr>
              <a:buNone/>
            </a:pPr>
            <a:r>
              <a:rPr lang="en-US" dirty="0" smtClean="0"/>
              <a:t>Colton </a:t>
            </a:r>
            <a:r>
              <a:rPr lang="en-US" dirty="0" err="1" smtClean="0"/>
              <a:t>Burpo</a:t>
            </a:r>
            <a:r>
              <a:rPr lang="en-US" dirty="0" smtClean="0"/>
              <a:t>: The new authority on heaven!</a:t>
            </a:r>
          </a:p>
          <a:p>
            <a:r>
              <a:rPr lang="en-US" dirty="0" smtClean="0"/>
              <a:t>(From his children’s book)</a:t>
            </a:r>
          </a:p>
          <a:p>
            <a:pPr lvl="1">
              <a:buNone/>
            </a:pPr>
            <a:r>
              <a:rPr lang="en-US" dirty="0" smtClean="0"/>
              <a:t>“6. How will we know each other in heaven?” </a:t>
            </a:r>
          </a:p>
          <a:p>
            <a:pPr lvl="1"/>
            <a:r>
              <a:rPr lang="en-US" dirty="0" smtClean="0"/>
              <a:t>	“The Bible is unclear on this. But </a:t>
            </a:r>
            <a:r>
              <a:rPr lang="en-US" b="1" i="1" u="sng" dirty="0" smtClean="0"/>
              <a:t>according to Colton’s memories</a:t>
            </a:r>
            <a:r>
              <a:rPr lang="en-US" dirty="0" smtClean="0"/>
              <a:t>, both his sister and his great-grandfather Pop introduced themselves to him. Colton never met either one, but they both obviously knew Colton. When Elijah and Moses visited Jesus on earth, they all recognized each other as well.”</a:t>
            </a:r>
          </a:p>
        </p:txBody>
      </p:sp>
      <p:sp>
        <p:nvSpPr>
          <p:cNvPr id="54274" name="AutoShape 2" descr="data:image/jpeg;base64,/9j/4AAQSkZJRgABAQAAAQABAAD/2wCEAAkGBxQTEhUUEhQVFhUWFRcVGBcXFBUUFxQXFxgcFxcXFxUYHCggGBolHBcUITEhJSksLi4uFx8zODMsNygtLisBCgoKDg0OGhAQGiwkHyQsLCwsLCwsLCwsLCwsLCwsLCwsLCwsLCwsLCwsLCwsLCwsLCwsLCwsLCwsLCwsLCwsLP/AABEIAQMAwgMBIgACEQEDEQH/xAAcAAAABwEBAAAAAAAAAAAAAAAAAQIDBAUGBwj/xAA8EAABAwIDBQYEBQEJAQEAAAABAAIRAyEEEjEFQVFhcQYigZGh8BMyscEHQlLR8RQjJENicoKSouEzFf/EABgBAAMBAQAAAAAAAAAAAAAAAAABAgME/8QAJBEBAQACAgMAAgIDAQAAAAAAAAECEQMhEjFBBCITYUJRwXH/2gAMAwEAAhEDEQA/AOPuKQUb0mVCSYQBRoimBBEQjRFMCQhAowUwEIkbigxpJgIBICVCdp4dxOWL8DZOUaIzAOJaOIEx4SlsaR04aUCXESdG6nqdwHryWhp7HDWZjleAQQdMw/KCDpBN59VA2hgXNjUl1yY+vPf4hZ/yy3S7x2TapRSpAwzj8rSfpbUzoBzKYqU+d1pKgnMiQARwmBSgCgQgAgHGlOJtoTkqaBwlBJSmoJPpiw6BBCmbDoEEHtWuSSlOKSgCRJSIIAkSWkwgEo8p3K22Lsv4jwHCZBdG6ANfOEutgQ1xzWh0O4tHe+hhTeSb0rwutqhrBqpFGkz8x5g3+wKPG4X4ZsSdDO6fYUdruVv3sY98FXuF6XeHp08sPJLSYDhdzDvB4jf9OCdqVKZpwL1Gu1O9o1niRfqqXC1soImBIMdPurTs4WGu4P0NOprebXj/AGysrjrtcy+LYVQ6nAB1iIvaLczY+SrcbtBozh13FxuNNSPKIHgq9m0XNeQYiXf9hE/dQXEEzbh/6ljxd9neTpcsxvdaGWaB+a97ySBy06qFWqF8zHkG9JjVD4VxJEQIGYTfTN+njyHNFXrNgNZf9TjPecdSB+kblcx16TctxFNLX371SIU6g0EhvEgcOX3UfLrPvf8AZXtCO5GE45spDm3T2Cmo0GhKCQAlKaklKagk6mbDoESVT0HQIkBWlEjKJBghCNBABPYWiTJAkC3iQYt1hP7MwJql4GrabnxvdlGg56KY+q2g4CZGUTvgni2LHRRll8i8Z9p3ZWIdRc5j9BdtjvEai8Fp06aKx2hjqdRocTDxAJEHMBbvAcOIJ10UJ+0KFQBribWDmiCJiAQRBE9FX1KUPADzBOsZbev3WWt3d6a71NQnFYuQQ2HaSS3f0jopuw8G14qANzPDTE/K22vXVR8ds5gFqt/0xyvxIPIqvOMqtGUPIbBFrSDrJHFaTVnTPLcvYYnCxMOB/wBwtxSKVUggiLCOE8fuOiQ8m3QHzEqVRpZmGx3EHdaQR6+i0vU7REGoD71TtbDQ/IDJE5o0BEkgHfERPFWDME43AvTAdPKRA8JSP6OCLwec6iZHmEvOHMahUKMjx+v23+CMjKSN8n01VjhaAJc0wCdNCA5p0I3gguHUjmm6wNV2cwHO1As2wu6Zt0RvZWI/xPl/i3DklU3T7803XpOa67T5GD0OhRtBngggITL23Ut5DRYy7jEAf6Rx5ny3qK70RAASpSWpQTBSIISgEEn0zYdAiSqeg6BEkauhBHKKEwEII0GaibhILrZIOHrNcZFgeBJc2RHvgo22qjKlRwZTyQ42Bmb6xFlpaOGbXoh5IJa1rZ38O83j7vAVNWweTu7yRJGsDTvbh7ssZnN/238LpS0qZZc6c96dbVB3eenmrWpgw4xmm24WEWud6m4fs2XkRmHhHj0T85fZeFnpSYQ8cw1IgT6SFIw+y3OdvgwdIMHlu0XQti9mWZYdcg3O8zc3V4/YLAIAA+8aDp/6oud+NseHc7c4pdm87i4sMbgTYcOu4eCs8NsoAZTlEA2BmDxO4dLre/0LYFlHfgYBIaLngptumuPFIwGPw4pl5ZcOaRB57vKVlsdUAccpO6RumACZW/21s8Xc034fssTj8Gc2hS48u+xy8cs6VBrnf7nVO0qkHW377kqphiE09q6tyuHLGz2kVajg6QSAY43MAyPAjzSXmb3M8SkUapggiQd3T2fNB7uEj3yRpOyXt4pDzbgjJ5pJTIlqUEkJYCYEjag5ExyCWNPQdAgipiw6BBI1egiQITAEpylrrHP+E2lNSOOiYOg12GzsjOQBOaxEHMYgneNdYPhlNpYSsBLrt4z9p0QwWMe3usmLWBjUSOuvqpeOLrFzugmBPMz42C5pvHJ0WzKHNh1GgAFkukXLiRw0BAtZanC1buc4kwPqYsOOvqqLZOw31CCHCbHWAB1AMngB9loMCA2AINxcXm9iJv5pWnhLGs2PRhoMQTeOHKVY1WkpOzmQBIVo1gjSCh0S6VTBGqZq1hETa6mY6geCz20SWypy9KxqDtdgJMaLK4jD3W0oU5bJ38eapts4YNI8VlXRhJfbF7RoxuVTiGQr7aL5VHXct+KuP8jGSopPOEk6aylFMmy6o4KMBKcAklIe5Mgm6dTLE4EUCcUmnqlOSaaAtKZsOgQQpiw6BBAVxQKNJJQAS2JIRtSONdsE0mtHxGtdNx3ZJGgM+HopeINIyXESIgHeZ+gvbqs9s7FTYiCCXZheZgEFhMQTlPCfFWlbYjqpFSHARJBbOl7CfQrns/btvjlddROo7XGVwFiJBAtIIAgmNOPFWPYQurVCXfld0AJPDfv9FQnCgMLdCflsBY9PmOui2n4X0WhrpAtmBjqI+pU4ybXbVh2m7WMwzjTYMzgRO7deCqrCfiU2BLCBvdqJ8N8bvshtjsr8Z76tRxa0F0d4XJNg0R9DO5Y7bewqeHHfxAz76cZ3CbgOLRDTyTmlWZ+/jqWy+2+Gr2e/IYnvQ33p9EnazGO7zajSBwIXGcFd0MJM6DRx/wBOYXPJbrYvZ51ennpVjG9pHeBGoInjO5LLH4rDK+/+tLlIYeTbKr2owOJG4FI2s5+GpOzOk5YFvdlzDGbXqucSXu4xMDySnH5NMuacbYbXw1KLuA8QFmNoNpg91w89ehUA06lQ90Em2mpScRg3M/8AoQHfpMz5kR6rXHjk+ubk57l/iSXDckVQhTbEyg8LZzW7NvFkynwmjqqhHGpSQ1LlIElFTSnIqaPgWNMWHQIJVM2HQIkBXlEEpJQASmognqDJ3TySp4+15sel3Q9olwEFsAzwPGNB1VzX23UykSKQtMgO05FxMW1AHNVWzdoBoiKYcBbNmg8NNdI3pvaTatUfIADHygCd+llz9+Xbe39ekHE7Qe94LHOJBmXZYtebEjWd+gXTPwuzHDuJ3EjrdcqqUiLfLx3ldc/DN391Dd8kH6yrz9dFxbuXa8x+D+K3Le03BiCReOE8RB5qnxOCa3DvoU6bGuJJl18+YEGTqbE3mdFq34YgyNPqmswm4vpoueWx25THOas6c0wuzDQo5H02uLswJHeJzn5oMQYFo0WywGF+FTDg4l/dkxGcAQC4Se/xI1jeptfB5zJAAHqma0CGjQJeVtPHCYzWLLfiZWJYOkrlD3XXUPxHd3B73LmTV0cPquX8vqyJuzWNcCajnAAT3bE+/NR2taG3JzTxkZefNFSxDmmxg8Uovc8yT1K1725bJZ0aISXaJ5zITVQiyaSHJop6oOCYOqqGXCUilGkBOKFNAlHS1T+EsaWg6BEl0xYdAgkaBCQlog1AKDUl6XCEJHorBVGg3kHcQAfQrY4HEmoxzW3Bg3tAH0mFjqGGzPFwJMSdB15LTbIDh3dCDBtcbj9CsOb1ttxb9EbTwuWoxhu9xGYD8oJ4m19ZWo7H4n4D3UTxkT1OiyO26zafdozJu55mTyG6PXmrZ+0AHUK2pcwBxG8tMER4hT3qNcdbdvw5DmAqsxtKBKj9kMeKlBrpnXy1HoYUnaOhlTe46JNVBFYzG5QMWDm0sEvC1T3nATAOXhOg9VDwznkkOIdEyWuDhbUSN/JZa6bzqsv+IdSabYXOgF0PtsQ6mSFz5oXTw+q4PzJ+0/8AAYy/JXmEw7csm1uKqWhPirA5J5y5M+LKY3uGcUBJUOoDNlIqHemCbrXFz32TlgJkqTX18E05t1UAIgUppieibLkwNxSqabLkqkglrTNh0CCTSdYdAgkaIilGkFIFhKTco0KxH8WPcLR9mqmZ8AkbuviOEcFmHBXvZqqGkvP5SPf38Fnyz9V8d/Zc9rcO2l3qhlzrtB4byBw5rPUcT3NAb7xx3ItsYv4tRznzmJOt7blGZunS56qMMNY9qzz3l06X2H22xgyOdlII10y2H1JWh23t9jWayInX0lctpVS0ZgCC4nwGgbHHWUGNq4h+RgJcSRYzob3mOHqs/F0znsnppcf2ycWGnSGQOzS7WwjdEn01VJgu01eg8vc51QH5muIAINpsLOERN0dLYrw2H0ntjXuOMcJgc/VIOx2vDg0jQb7zfjHK3JVPGdIs5cv2Ftrb4rsysYWgGSXwOMNsTwN1mCCfqr5+ANMQTvBhpItvB56+aqH5ZNrdVpx+M9Mub+TLvMwKiM1Eb6IJsVFqyFrJK5+zz3Smy+6DdEioEyG96IHekNSwAmYJBRhApgSU1EWo2oCxpHujoEEql8o6BBIIpSUshEGqQTCNHCNBwh6stjHMx7PzEtLZgAxII63B8EzgdnVa5LaNKpUI1FNjnx1gW8V1HsB+Fv8AjbQbpGSgHf8Aaq5pueDQevBKzc0curuOaDAl5kG3l4TKsHbPFOkQ47wYBPgu2bW7C4VoLqLTSJMnKZHOA6Y8IWL7Y7AaymymwmWy+CbvOpc7iYmOoAWdmTXGTX9sGwDKBmjmfrcHh6q17O7RZRe2IMCCR439fqqbGNEAtmHWI0uJFp3AZSRxcPCDScR03bp9wp8dw/LVdbpdp6cd4kW14jnOoVdtPE0HtlnwnHgWQCdwt+y59/V1DbMY13zCRLy6TOs6/v4qfD/bT+az0vMbjszCG06TZtIa0nwmw3XWbxmGMXvPD3onq73AEgWcdeevvqoLnniVpx469MuXk8vYMeQI6+HuAmi2Sje77IMWzAcJtykUWTPIapAjhfiPuEbBhwSFNZgnu0FrmZAFrmXGw8SkVME4XiRxDmu+hkeKewjtSgEptNE4I2AKWxqbT1MIpVPpmw6BBFT0HQIJGiAJTnAakea12yvw7xlVwD6ZosOr6g06U5DifLquybI7M0MJQDKLBIF3kAueYu5x3n3oo3tWtPOztnVg3N8GrlP5vhPyn/dELcfhp+Hv9YTXxQc2g35WAlrqxm8nVrBEWgk8IWt7ShzaRqT/AIjGRycSPstL2GrNFMUxu/n7pj6uMPs6lQpfCoU206Y/KwBo8eKfwjbJeKal0G2CDRNpmBdc/wBvYkHHUZAIqZ6ZE7hTc9njI9Vr+0+IysdHT7LmL8QXY3CSf8SpPIfCcB6kKcvTXjnusz2j2a9tZ2XQk5QTAvAMT1Aj/JdU9eiBYHMQ3LOoJBiw96rrWP2e2oHB1tRwBBgkFc12vst9Jx7pDSQSSDALo7vhw6LHDLbXm4/HtGbVa0AGdCPO5PM2Homq1YHRtrCdN5/dLNEESdSZgXFgDHXco9ckaEGeUe9yvXbDySa9YEEce9yv7PmqVzwpVV3DfOuvuIUN9lphNM8rsh7pQaUQunGtV1Mmz7BDHdCm2iyfaLO5iPMx9yrvspsL+p+IzUtLHeHezX4ab+CmVWWKgp1CJA0Oo3HqE/Sad25aXF9nG0nwb+B7o3STZOt2KIMaorNmxhw896xvcDfzG9QKtItJa4QQtU3Z2QkkgAGL6E8ANSU080XO/t6IdNs7alRhG4aOLbdEQMq5qU0Kxx2BYHEU3G35XwD/AMhY+igupxYiCns0unoOgQSqZsOgQTN6jqNzDonGU+6k0qoIgJ2k5Spl9q4Zhc6nUBNOoL8ReZHMEAjoovZqaVUsJmDlnSY3wtDtfCyPoqFlOK4MxmAPiO6foPNMNlUMgJbDZM0PkQxNQNZfgkqMj2vxPcd1gef8rl9PF/36naRTOXq4i9/EDwW97Q4j4lRrBpm/k/VcuwuI/tA8Tepmv/mN581ly5ajo4sd6jsLKBcA8b4JHG0KJjcAyqy7bTBb9o1BB56KVsGtmaAeHsJ3F0idPrH0C5/7jsvfVYLF9nKYmJ+YQ1oMOvpJs3h5rPbX7NlmjpFzpaOX7ro2PDhOnnJ8eCye23P4W0jUnwJCqZ2MMuHC/GAq4J2Y237rqO/DQd60VZjpuTbQcB+6i16cmVtOSuf+GKdlKEsgc1LdTHC6ndnezWJxjy3DszBp7z3ENps/1O+wk8lcux4zFWUGwum/hDhiP6mpFj8NgP8Ayc4eRal0PwrpsH9viSXaxSYAB1L5k+AViMdh8BTNOix0Eycx+YwBNo4ImN3tnllj46Dtbhjq0G/HeN8KubUZSo56gLeDTZzv9PLmoG0+2lV5IYGtG4gX8zdZraGMe8k1HFx4uMq7WGzG1Md8R5gQNw5e96jFxLMs2GnBNtu7kSnsUe6Tx0AUEVtdhBYTq6mx3mAoTav6hI4GfQ7la7f7hp0zGanTa13J0SWnpMeCpwbpmsWNpQPnFv8AKfVBRqYsOgQTN3XCbbDSIMi0/wALQ4HHtcNb/VNbR7O0qwOZkzvFnDoQqWnsyvQNj8VnOzx46O9E1tcYc2FnNp0C05v0GeRaYzeIgHwUvZG0g6WnUag6jhZTtoUgW5t32OqAdwVb+zBVLt3agLiwfl+uv7JzYGJjNSdYtMX3t/Kedo8ZWJ7XOLKzxJnN57x9kr00wm7pl+121CW5Zg1SQALRSFneZ7vMZlR4KnLmtCV2iObFPE2ZlpCJ/K0B3jmLvMqdsbCHMTEAW09+yublrs4put52fruY2CRaPfvgtCXBwlYvDVsrfpz9yrrC4znunw3rLGt84d2oY3wsftcgnTx3rUbcrfLzMeizeMoCN/FWz+KGvSmTMKBXjdJ3ToAtTh9nggk6DfxKrGbJqVqvwcOwvcbn9LRxJ3Dmq0xyqjwOBdXqspUxL6jsrRzOp6ASTwAJXd9lbOZgcM2hSuQCXOiC97tXftwACLsh2Qo4NsgB1UiH1SLni1n6WTu371YbSdK3wx05c8t+mZx5qOEXCwu3/ma0SXHXefD0810jGi1+CzGLY0vL43QPBaMayjcBkaXvgHhw5BZ3E1czrcVe9o8cD3RqPqs/QpqKR7CYeSXGwAt9Semq2eD7Of01AY3ECakZqNEj5IuKlQb3WBDd2/grL8N+yjX/AN4rCabTDGkWc4XzEb2g+vRJ/FTaDs2UE5QMuvqev3TGnNMfijUqOedXOJ81HYg8o2oCfTaYHREl06JgaaDejRsPUDK8IVCHapgpsyeSGqJj9mBxDh3XjRw+h4hR2Y+ozu1KeZuhLeHQqya2NEs0idUEym0ajSM9N4bUYDlzGA4aljvWDu85z9Sk/HVWlkktbLhldAcBIa4x3ZuJXQn7GpOu9sjhoEt9NtJmWk1rGjQNAaPIIva8crj24lS7E48vLqmHdJcXH5fmcSToY/laTBdk8ZTaD8IayRmYT4Q7qukYIucZcVPfZZXhl9tcfyMsfUclx+zK7BmfSeIkmGnKBuM7jv8A4TDcVEakggwOZNuBtbVdTxFTKJ0VJXo4eo/v0Wl3ES2esa+Ki/j/AOq2x/Ln+UYLa+M+IxoAgjSNDxPqVOqUzUDc0AAAnQCOfktx/wDiYaJ+AzxkqHi8Hh2NI+Fbfc2HmicNTfyMWaOFLyynTgudYDhO88P5W22FsNmGp5WgSYNR/wCao79rmBuCRsPZrGAva3KXDmYHU+7KXiHyeW4LXHDTnz5PI/XrwICp8bXDeqlVKkCVl9q4q5WkZ03tDGTMmw1/ZYntPtkjuUzCuNrYsBkA33nnyWGx1SXc+KMqioxYSZJU/A4fMQAJJIAHEmwHmo9BskBbLsNsv4mKp2sw/EP+3T1geKmE6RXpijQZSbYNaG+lzz3lcf7aYovqOvvXVu0uIIBvouL7dqTUKd9HVQQl0G3QhTKNIAac+iSam0qNh0CCWwugWGnNGjoPQD3mYEp+hTJubKQ0ACSmqmInRDY41oCOVENUnRMOrnRp6lMkqviQN6g13E6/wm6h8U/Qoko1o9pmBpQE8/T0RsEBMYh6BpW7Vq8FCwGFJdmUyq3NZSaYDRZEosLMeSj1MEHOBOg3ceEp+kJR1nxogiKzrQFCqVtUnE4ncFW18XGiYO4zG5RLo5BY/aGLFyd6XtXHkuN9As5j8XJuU/SbTO0MTmBj3u/ZZ991YPrEgkaKC3VRUpuBo6Lqf4e4UMp1X7yWt6AXP1HkucbLpyR1hdh2LhvhYVg3kZjzLtPTKnDig7U1u75rkGMfme7qV0vt1i4aVy1uqMhUjD4ck+MK3/pdIBSdkYbjorfEVAxsnwHEok6TpXhh4+hQSW7Ssgp2rT0G8ym3MjcpbWgIqjJCbVX1iCIumSIH7KRiaaj/AATvlNIsPSLj7sFbU2AJnDUYHP6J+bIpwmpUhQK9TdzUnOoZpmSTokqFEDVHCaot4KUIbfemgbnZR71VRjMYGzKa2jtKOu7kqCtVLjc3lPQSq2Kmb2VJtDaMDVDa+MDGwNVl61cmTP8A6UbKnMRXJm+qp8XULnEDeY8BvTmKqndMynMHQk3gdfepKSDFY5GRx+wTGEaCUMe6TBtEhLwLNOJS+hrOy+yvi1GN3E36C59JXTMUeFt0cPYWe7HYV1Ok6o8ZSYa2RBMa84sPJXFWqAC92gklUqObfiHiI7v6jCzGAp0i27HF1hOaR/mhtt0+QVr21rCo+RfwCh7LwDzEFsG/zaWmOvJK+0r3ZwpZDAcCAYniSI8hI8Oaz/aXG3yhaWlgQ1szr0PHh0KxeNouq1HERwEmNbAX6eiKaOx9h0QTbWxY6i3BBPUN6tSahsggoaIRcblPUkEFRHGFB6CCBEZ2vimMSbeKCCShYbRQsc8zqjQTQyu1Hkm977+iRFvGEEFRfWa2y8/EIm1lDAQQUfSqHUF/NS9mUw5wB0MzciYBI0QQRSntVbeYG1crbCBz+qtuyuFa+pDhMMJFyLjTRGgkd9us4V2ag2b2TdcTTg6GQUEFUNzPtZTAJgAKq2EJBJ1EfVBBH1LVYBshwOnDwWIqtBqOBuL28Z+rR5IIJ/QrG94AnU3PUokEEzf/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IV. WHY </a:t>
            </a:r>
            <a:r>
              <a:rPr lang="en-US" sz="2800" i="1" dirty="0" smtClean="0"/>
              <a:t>Heaven is for Real</a:t>
            </a:r>
            <a:r>
              <a:rPr lang="en-US" sz="2800" dirty="0" smtClean="0"/>
              <a:t> IS UNHELPFUL</a:t>
            </a:r>
            <a:endParaRPr lang="en-US" sz="2800" dirty="0"/>
          </a:p>
        </p:txBody>
      </p:sp>
      <p:sp>
        <p:nvSpPr>
          <p:cNvPr id="3" name="Content Placeholder 2"/>
          <p:cNvSpPr>
            <a:spLocks noGrp="1"/>
          </p:cNvSpPr>
          <p:nvPr>
            <p:ph idx="1"/>
          </p:nvPr>
        </p:nvSpPr>
        <p:spPr>
          <a:xfrm>
            <a:off x="457200" y="1219200"/>
            <a:ext cx="8229600" cy="4800600"/>
          </a:xfrm>
        </p:spPr>
        <p:txBody>
          <a:bodyPr/>
          <a:lstStyle/>
          <a:p>
            <a:pPr>
              <a:buNone/>
            </a:pPr>
            <a:r>
              <a:rPr lang="en-US" dirty="0" smtClean="0"/>
              <a:t>Colton </a:t>
            </a:r>
            <a:r>
              <a:rPr lang="en-US" dirty="0" err="1" smtClean="0"/>
              <a:t>Burpo</a:t>
            </a:r>
            <a:r>
              <a:rPr lang="en-US" dirty="0" smtClean="0"/>
              <a:t>: The new authority on heaven!</a:t>
            </a:r>
          </a:p>
          <a:p>
            <a:pPr lvl="1">
              <a:buNone/>
            </a:pPr>
            <a:r>
              <a:rPr lang="en-US" dirty="0" smtClean="0"/>
              <a:t>“7. How do animals get to heaven?”	</a:t>
            </a:r>
          </a:p>
          <a:p>
            <a:pPr lvl="1"/>
            <a:r>
              <a:rPr lang="en-US" dirty="0" smtClean="0"/>
              <a:t>“</a:t>
            </a:r>
            <a:r>
              <a:rPr lang="en-US" b="1" i="1" u="sng" dirty="0" smtClean="0"/>
              <a:t>Colton doesn’t know</a:t>
            </a:r>
            <a:r>
              <a:rPr lang="en-US" dirty="0" smtClean="0"/>
              <a:t>. Although he say the same types of animals he has seen on earth, </a:t>
            </a:r>
            <a:r>
              <a:rPr lang="en-US" b="1" i="1" u="sng" dirty="0" smtClean="0"/>
              <a:t>he didn’t learn anything </a:t>
            </a:r>
            <a:r>
              <a:rPr lang="en-US" dirty="0" smtClean="0"/>
              <a:t>about how they made the trip to heaven.” </a:t>
            </a:r>
          </a:p>
        </p:txBody>
      </p:sp>
      <p:sp>
        <p:nvSpPr>
          <p:cNvPr id="54274" name="AutoShape 2" descr="data:image/jpeg;base64,/9j/4AAQSkZJRgABAQAAAQABAAD/2wCEAAkGBxQTEhUUEhQVFhUWFRcVGBcXFBUUFxQXFxgcFxcXFxUYHCggGBolHBcUITEhJSksLi4uFx8zODMsNygtLisBCgoKDg0OGhAQGiwkHyQsLCwsLCwsLCwsLCwsLCwsLCwsLCwsLCwsLCwsLCwsLCwsLCwsLCwsLCwsLCwsLCwsLP/AABEIAQMAwgMBIgACEQEDEQH/xAAcAAAABwEBAAAAAAAAAAAAAAAAAQIDBAUGBwj/xAA8EAABAwIDBQYEBQEJAQEAAAABAAIRAyEEEjEFQVFhcQYigZGh8BMyscEHQlLR8RQjJENicoKSouEzFf/EABgBAAMBAQAAAAAAAAAAAAAAAAABAgME/8QAJBEBAQACAgMAAgIDAQAAAAAAAAECEQMhEjFBBCITYUJRwXH/2gAMAwEAAhEDEQA/AOPuKQUb0mVCSYQBRoimBBEQjRFMCQhAowUwEIkbigxpJgIBICVCdp4dxOWL8DZOUaIzAOJaOIEx4SlsaR04aUCXESdG6nqdwHryWhp7HDWZjleAQQdMw/KCDpBN59VA2hgXNjUl1yY+vPf4hZ/yy3S7x2TapRSpAwzj8rSfpbUzoBzKYqU+d1pKgnMiQARwmBSgCgQgAgHGlOJtoTkqaBwlBJSmoJPpiw6BBCmbDoEEHtWuSSlOKSgCRJSIIAkSWkwgEo8p3K22Lsv4jwHCZBdG6ANfOEutgQ1xzWh0O4tHe+hhTeSb0rwutqhrBqpFGkz8x5g3+wKPG4X4ZsSdDO6fYUdruVv3sY98FXuF6XeHp08sPJLSYDhdzDvB4jf9OCdqVKZpwL1Gu1O9o1niRfqqXC1soImBIMdPurTs4WGu4P0NOprebXj/AGysrjrtcy+LYVQ6nAB1iIvaLczY+SrcbtBozh13FxuNNSPKIHgq9m0XNeQYiXf9hE/dQXEEzbh/6ljxd9neTpcsxvdaGWaB+a97ySBy06qFWqF8zHkG9JjVD4VxJEQIGYTfTN+njyHNFXrNgNZf9TjPecdSB+kblcx16TctxFNLX371SIU6g0EhvEgcOX3UfLrPvf8AZXtCO5GE45spDm3T2Cmo0GhKCQAlKaklKagk6mbDoESVT0HQIkBWlEjKJBghCNBABPYWiTJAkC3iQYt1hP7MwJql4GrabnxvdlGg56KY+q2g4CZGUTvgni2LHRRll8i8Z9p3ZWIdRc5j9BdtjvEai8Fp06aKx2hjqdRocTDxAJEHMBbvAcOIJ10UJ+0KFQBribWDmiCJiAQRBE9FX1KUPADzBOsZbev3WWt3d6a71NQnFYuQQ2HaSS3f0jopuw8G14qANzPDTE/K22vXVR8ds5gFqt/0xyvxIPIqvOMqtGUPIbBFrSDrJHFaTVnTPLcvYYnCxMOB/wBwtxSKVUggiLCOE8fuOiQ8m3QHzEqVRpZmGx3EHdaQR6+i0vU7REGoD71TtbDQ/IDJE5o0BEkgHfERPFWDME43AvTAdPKRA8JSP6OCLwec6iZHmEvOHMahUKMjx+v23+CMjKSN8n01VjhaAJc0wCdNCA5p0I3gguHUjmm6wNV2cwHO1As2wu6Zt0RvZWI/xPl/i3DklU3T7803XpOa67T5GD0OhRtBngggITL23Ut5DRYy7jEAf6Rx5ny3qK70RAASpSWpQTBSIISgEEn0zYdAiSqeg6BEkauhBHKKEwEII0GaibhILrZIOHrNcZFgeBJc2RHvgo22qjKlRwZTyQ42Bmb6xFlpaOGbXoh5IJa1rZ38O83j7vAVNWweTu7yRJGsDTvbh7ssZnN/238LpS0qZZc6c96dbVB3eenmrWpgw4xmm24WEWud6m4fs2XkRmHhHj0T85fZeFnpSYQ8cw1IgT6SFIw+y3OdvgwdIMHlu0XQti9mWZYdcg3O8zc3V4/YLAIAA+8aDp/6oud+NseHc7c4pdm87i4sMbgTYcOu4eCs8NsoAZTlEA2BmDxO4dLre/0LYFlHfgYBIaLngptumuPFIwGPw4pl5ZcOaRB57vKVlsdUAccpO6RumACZW/21s8Xc034fssTj8Gc2hS48u+xy8cs6VBrnf7nVO0qkHW377kqphiE09q6tyuHLGz2kVajg6QSAY43MAyPAjzSXmb3M8SkUapggiQd3T2fNB7uEj3yRpOyXt4pDzbgjJ5pJTIlqUEkJYCYEjag5ExyCWNPQdAgipiw6BBI1egiQITAEpylrrHP+E2lNSOOiYOg12GzsjOQBOaxEHMYgneNdYPhlNpYSsBLrt4z9p0QwWMe3usmLWBjUSOuvqpeOLrFzugmBPMz42C5pvHJ0WzKHNh1GgAFkukXLiRw0BAtZanC1buc4kwPqYsOOvqqLZOw31CCHCbHWAB1AMngB9loMCA2AINxcXm9iJv5pWnhLGs2PRhoMQTeOHKVY1WkpOzmQBIVo1gjSCh0S6VTBGqZq1hETa6mY6geCz20SWypy9KxqDtdgJMaLK4jD3W0oU5bJ38eapts4YNI8VlXRhJfbF7RoxuVTiGQr7aL5VHXct+KuP8jGSopPOEk6aylFMmy6o4KMBKcAklIe5Mgm6dTLE4EUCcUmnqlOSaaAtKZsOgQQpiw6BBAVxQKNJJQAS2JIRtSONdsE0mtHxGtdNx3ZJGgM+HopeINIyXESIgHeZ+gvbqs9s7FTYiCCXZheZgEFhMQTlPCfFWlbYjqpFSHARJBbOl7CfQrns/btvjlddROo7XGVwFiJBAtIIAgmNOPFWPYQurVCXfld0AJPDfv9FQnCgMLdCflsBY9PmOui2n4X0WhrpAtmBjqI+pU4ybXbVh2m7WMwzjTYMzgRO7deCqrCfiU2BLCBvdqJ8N8bvshtjsr8Z76tRxa0F0d4XJNg0R9DO5Y7bewqeHHfxAz76cZ3CbgOLRDTyTmlWZ+/jqWy+2+Gr2e/IYnvQ33p9EnazGO7zajSBwIXGcFd0MJM6DRx/wBOYXPJbrYvZ51ennpVjG9pHeBGoInjO5LLH4rDK+/+tLlIYeTbKr2owOJG4FI2s5+GpOzOk5YFvdlzDGbXqucSXu4xMDySnH5NMuacbYbXw1KLuA8QFmNoNpg91w89ehUA06lQ90Em2mpScRg3M/8AoQHfpMz5kR6rXHjk+ubk57l/iSXDckVQhTbEyg8LZzW7NvFkynwmjqqhHGpSQ1LlIElFTSnIqaPgWNMWHQIJVM2HQIkBXlEEpJQASmognqDJ3TySp4+15sel3Q9olwEFsAzwPGNB1VzX23UykSKQtMgO05FxMW1AHNVWzdoBoiKYcBbNmg8NNdI3pvaTatUfIADHygCd+llz9+Xbe39ekHE7Qe94LHOJBmXZYtebEjWd+gXTPwuzHDuJ3EjrdcqqUiLfLx3ldc/DN391Dd8kH6yrz9dFxbuXa8x+D+K3Le03BiCReOE8RB5qnxOCa3DvoU6bGuJJl18+YEGTqbE3mdFq34YgyNPqmswm4vpoueWx25THOas6c0wuzDQo5H02uLswJHeJzn5oMQYFo0WywGF+FTDg4l/dkxGcAQC4Se/xI1jeptfB5zJAAHqma0CGjQJeVtPHCYzWLLfiZWJYOkrlD3XXUPxHd3B73LmTV0cPquX8vqyJuzWNcCajnAAT3bE+/NR2taG3JzTxkZefNFSxDmmxg8Uovc8yT1K1725bJZ0aISXaJ5zITVQiyaSHJop6oOCYOqqGXCUilGkBOKFNAlHS1T+EsaWg6BEl0xYdAgkaBCQlog1AKDUl6XCEJHorBVGg3kHcQAfQrY4HEmoxzW3Bg3tAH0mFjqGGzPFwJMSdB15LTbIDh3dCDBtcbj9CsOb1ttxb9EbTwuWoxhu9xGYD8oJ4m19ZWo7H4n4D3UTxkT1OiyO26zafdozJu55mTyG6PXmrZ+0AHUK2pcwBxG8tMER4hT3qNcdbdvw5DmAqsxtKBKj9kMeKlBrpnXy1HoYUnaOhlTe46JNVBFYzG5QMWDm0sEvC1T3nATAOXhOg9VDwznkkOIdEyWuDhbUSN/JZa6bzqsv+IdSabYXOgF0PtsQ6mSFz5oXTw+q4PzJ+0/8AAYy/JXmEw7csm1uKqWhPirA5J5y5M+LKY3uGcUBJUOoDNlIqHemCbrXFz32TlgJkqTX18E05t1UAIgUppieibLkwNxSqabLkqkglrTNh0CCTSdYdAgkaIilGkFIFhKTco0KxH8WPcLR9mqmZ8AkbuviOEcFmHBXvZqqGkvP5SPf38Fnyz9V8d/Zc9rcO2l3qhlzrtB4byBw5rPUcT3NAb7xx3ItsYv4tRznzmJOt7blGZunS56qMMNY9qzz3l06X2H22xgyOdlII10y2H1JWh23t9jWayInX0lctpVS0ZgCC4nwGgbHHWUGNq4h+RgJcSRYzob3mOHqs/F0znsnppcf2ycWGnSGQOzS7WwjdEn01VJgu01eg8vc51QH5muIAINpsLOERN0dLYrw2H0ntjXuOMcJgc/VIOx2vDg0jQb7zfjHK3JVPGdIs5cv2Ftrb4rsysYWgGSXwOMNsTwN1mCCfqr5+ANMQTvBhpItvB56+aqH5ZNrdVpx+M9Mub+TLvMwKiM1Eb6IJsVFqyFrJK5+zz3Smy+6DdEioEyG96IHekNSwAmYJBRhApgSU1EWo2oCxpHujoEEql8o6BBIIpSUshEGqQTCNHCNBwh6stjHMx7PzEtLZgAxII63B8EzgdnVa5LaNKpUI1FNjnx1gW8V1HsB+Fv8AjbQbpGSgHf8Aaq5pueDQevBKzc0curuOaDAl5kG3l4TKsHbPFOkQ47wYBPgu2bW7C4VoLqLTSJMnKZHOA6Y8IWL7Y7AaymymwmWy+CbvOpc7iYmOoAWdmTXGTX9sGwDKBmjmfrcHh6q17O7RZRe2IMCCR439fqqbGNEAtmHWI0uJFp3AZSRxcPCDScR03bp9wp8dw/LVdbpdp6cd4kW14jnOoVdtPE0HtlnwnHgWQCdwt+y59/V1DbMY13zCRLy6TOs6/v4qfD/bT+az0vMbjszCG06TZtIa0nwmw3XWbxmGMXvPD3onq73AEgWcdeevvqoLnniVpx469MuXk8vYMeQI6+HuAmi2Sje77IMWzAcJtykUWTPIapAjhfiPuEbBhwSFNZgnu0FrmZAFrmXGw8SkVME4XiRxDmu+hkeKewjtSgEptNE4I2AKWxqbT1MIpVPpmw6BBFT0HQIJGiAJTnAakea12yvw7xlVwD6ZosOr6g06U5DifLquybI7M0MJQDKLBIF3kAueYu5x3n3oo3tWtPOztnVg3N8GrlP5vhPyn/dELcfhp+Hv9YTXxQc2g35WAlrqxm8nVrBEWgk8IWt7ShzaRqT/AIjGRycSPstL2GrNFMUxu/n7pj6uMPs6lQpfCoU206Y/KwBo8eKfwjbJeKal0G2CDRNpmBdc/wBvYkHHUZAIqZ6ZE7hTc9njI9Vr+0+IysdHT7LmL8QXY3CSf8SpPIfCcB6kKcvTXjnusz2j2a9tZ2XQk5QTAvAMT1Aj/JdU9eiBYHMQ3LOoJBiw96rrWP2e2oHB1tRwBBgkFc12vst9Jx7pDSQSSDALo7vhw6LHDLbXm4/HtGbVa0AGdCPO5PM2Homq1YHRtrCdN5/dLNEESdSZgXFgDHXco9ckaEGeUe9yvXbDySa9YEEce9yv7PmqVzwpVV3DfOuvuIUN9lphNM8rsh7pQaUQunGtV1Mmz7BDHdCm2iyfaLO5iPMx9yrvspsL+p+IzUtLHeHezX4ab+CmVWWKgp1CJA0Oo3HqE/Sad25aXF9nG0nwb+B7o3STZOt2KIMaorNmxhw896xvcDfzG9QKtItJa4QQtU3Z2QkkgAGL6E8ANSU080XO/t6IdNs7alRhG4aOLbdEQMq5qU0Kxx2BYHEU3G35XwD/AMhY+igupxYiCns0unoOgQSqZsOgQTN6jqNzDonGU+6k0qoIgJ2k5Spl9q4Zhc6nUBNOoL8ReZHMEAjoovZqaVUsJmDlnSY3wtDtfCyPoqFlOK4MxmAPiO6foPNMNlUMgJbDZM0PkQxNQNZfgkqMj2vxPcd1gef8rl9PF/36naRTOXq4i9/EDwW97Q4j4lRrBpm/k/VcuwuI/tA8Tepmv/mN581ly5ajo4sd6jsLKBcA8b4JHG0KJjcAyqy7bTBb9o1BB56KVsGtmaAeHsJ3F0idPrH0C5/7jsvfVYLF9nKYmJ+YQ1oMOvpJs3h5rPbX7NlmjpFzpaOX7ro2PDhOnnJ8eCye23P4W0jUnwJCqZ2MMuHC/GAq4J2Y237rqO/DQd60VZjpuTbQcB+6i16cmVtOSuf+GKdlKEsgc1LdTHC6ndnezWJxjy3DszBp7z3ENps/1O+wk8lcux4zFWUGwum/hDhiP6mpFj8NgP8Ayc4eRal0PwrpsH9viSXaxSYAB1L5k+AViMdh8BTNOix0Eycx+YwBNo4ImN3tnllj46Dtbhjq0G/HeN8KubUZSo56gLeDTZzv9PLmoG0+2lV5IYGtG4gX8zdZraGMe8k1HFx4uMq7WGzG1Md8R5gQNw5e96jFxLMs2GnBNtu7kSnsUe6Tx0AUEVtdhBYTq6mx3mAoTav6hI4GfQ7la7f7hp0zGanTa13J0SWnpMeCpwbpmsWNpQPnFv8AKfVBRqYsOgQTN3XCbbDSIMi0/wALQ4HHtcNb/VNbR7O0qwOZkzvFnDoQqWnsyvQNj8VnOzx46O9E1tcYc2FnNp0C05v0GeRaYzeIgHwUvZG0g6WnUag6jhZTtoUgW5t32OqAdwVb+zBVLt3agLiwfl+uv7JzYGJjNSdYtMX3t/Kedo8ZWJ7XOLKzxJnN57x9kr00wm7pl+121CW5Zg1SQALRSFneZ7vMZlR4KnLmtCV2iObFPE2ZlpCJ/K0B3jmLvMqdsbCHMTEAW09+yublrs4put52fruY2CRaPfvgtCXBwlYvDVsrfpz9yrrC4znunw3rLGt84d2oY3wsftcgnTx3rUbcrfLzMeizeMoCN/FWz+KGvSmTMKBXjdJ3ToAtTh9nggk6DfxKrGbJqVqvwcOwvcbn9LRxJ3Dmq0xyqjwOBdXqspUxL6jsrRzOp6ASTwAJXd9lbOZgcM2hSuQCXOiC97tXftwACLsh2Qo4NsgB1UiH1SLni1n6WTu371YbSdK3wx05c8t+mZx5qOEXCwu3/ma0SXHXefD0810jGi1+CzGLY0vL43QPBaMayjcBkaXvgHhw5BZ3E1czrcVe9o8cD3RqPqs/QpqKR7CYeSXGwAt9Semq2eD7Of01AY3ECakZqNEj5IuKlQb3WBDd2/grL8N+yjX/AN4rCabTDGkWc4XzEb2g+vRJ/FTaDs2UE5QMuvqev3TGnNMfijUqOedXOJ81HYg8o2oCfTaYHREl06JgaaDejRsPUDK8IVCHapgpsyeSGqJj9mBxDh3XjRw+h4hR2Y+ozu1KeZuhLeHQqya2NEs0idUEym0ajSM9N4bUYDlzGA4aljvWDu85z9Sk/HVWlkktbLhldAcBIa4x3ZuJXQn7GpOu9sjhoEt9NtJmWk1rGjQNAaPIIva8crj24lS7E48vLqmHdJcXH5fmcSToY/laTBdk8ZTaD8IayRmYT4Q7qukYIucZcVPfZZXhl9tcfyMsfUclx+zK7BmfSeIkmGnKBuM7jv8A4TDcVEakggwOZNuBtbVdTxFTKJ0VJXo4eo/v0Wl3ES2esa+Ki/j/AOq2x/Ln+UYLa+M+IxoAgjSNDxPqVOqUzUDc0AAAnQCOfktx/wDiYaJ+AzxkqHi8Hh2NI+Fbfc2HmicNTfyMWaOFLyynTgudYDhO88P5W22FsNmGp5WgSYNR/wCao79rmBuCRsPZrGAva3KXDmYHU+7KXiHyeW4LXHDTnz5PI/XrwICp8bXDeqlVKkCVl9q4q5WkZ03tDGTMmw1/ZYntPtkjuUzCuNrYsBkA33nnyWGx1SXc+KMqioxYSZJU/A4fMQAJJIAHEmwHmo9BskBbLsNsv4mKp2sw/EP+3T1geKmE6RXpijQZSbYNaG+lzz3lcf7aYovqOvvXVu0uIIBvouL7dqTUKd9HVQQl0G3QhTKNIAac+iSam0qNh0CCWwugWGnNGjoPQD3mYEp+hTJubKQ0ACSmqmInRDY41oCOVENUnRMOrnRp6lMkqviQN6g13E6/wm6h8U/Qoko1o9pmBpQE8/T0RsEBMYh6BpW7Vq8FCwGFJdmUyq3NZSaYDRZEosLMeSj1MEHOBOg3ceEp+kJR1nxogiKzrQFCqVtUnE4ncFW18XGiYO4zG5RLo5BY/aGLFyd6XtXHkuN9As5j8XJuU/SbTO0MTmBj3u/ZZ991YPrEgkaKC3VRUpuBo6Lqf4e4UMp1X7yWt6AXP1HkucbLpyR1hdh2LhvhYVg3kZjzLtPTKnDig7U1u75rkGMfme7qV0vt1i4aVy1uqMhUjD4ck+MK3/pdIBSdkYbjorfEVAxsnwHEok6TpXhh4+hQSW7Ssgp2rT0G8ym3MjcpbWgIqjJCbVX1iCIumSIH7KRiaaj/AATvlNIsPSLj7sFbU2AJnDUYHP6J+bIpwmpUhQK9TdzUnOoZpmSTokqFEDVHCaot4KUIbfemgbnZR71VRjMYGzKa2jtKOu7kqCtVLjc3lPQSq2Kmb2VJtDaMDVDa+MDGwNVl61cmTP8A6UbKnMRXJm+qp8XULnEDeY8BvTmKqndMynMHQk3gdfepKSDFY5GRx+wTGEaCUMe6TBtEhLwLNOJS+hrOy+yvi1GN3E36C59JXTMUeFt0cPYWe7HYV1Ok6o8ZSYa2RBMa84sPJXFWqAC92gklUqObfiHiI7v6jCzGAp0i27HF1hOaR/mhtt0+QVr21rCo+RfwCh7LwDzEFsG/zaWmOvJK+0r3ZwpZDAcCAYniSI8hI8Oaz/aXG3yhaWlgQ1szr0PHh0KxeNouq1HERwEmNbAX6eiKaOx9h0QTbWxY6i3BBPUN6tSahsggoaIRcblPUkEFRHGFB6CCBEZ2vimMSbeKCCShYbRQsc8zqjQTQyu1Hkm977+iRFvGEEFRfWa2y8/EIm1lDAQQUfSqHUF/NS9mUw5wB0MzciYBI0QQRSntVbeYG1crbCBz+qtuyuFa+pDhMMJFyLjTRGgkd9us4V2ag2b2TdcTTg6GQUEFUNzPtZTAJgAKq2EJBJ1EfVBBH1LVYBshwOnDwWIqtBqOBuL28Z+rR5IIJ/QrG94AnU3PUokEEzf/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IV. WHY </a:t>
            </a:r>
            <a:r>
              <a:rPr lang="en-US" sz="2800" i="1" dirty="0" smtClean="0"/>
              <a:t>Heaven is for Real</a:t>
            </a:r>
            <a:r>
              <a:rPr lang="en-US" sz="2800" dirty="0" smtClean="0"/>
              <a:t> IS UNHELPFUL</a:t>
            </a:r>
            <a:endParaRPr lang="en-US" sz="2800" dirty="0"/>
          </a:p>
        </p:txBody>
      </p:sp>
      <p:sp>
        <p:nvSpPr>
          <p:cNvPr id="3" name="Content Placeholder 2"/>
          <p:cNvSpPr>
            <a:spLocks noGrp="1"/>
          </p:cNvSpPr>
          <p:nvPr>
            <p:ph idx="1"/>
          </p:nvPr>
        </p:nvSpPr>
        <p:spPr>
          <a:xfrm>
            <a:off x="457200" y="1219200"/>
            <a:ext cx="8229600" cy="4800600"/>
          </a:xfrm>
        </p:spPr>
        <p:txBody>
          <a:bodyPr/>
          <a:lstStyle/>
          <a:p>
            <a:pPr>
              <a:buNone/>
            </a:pPr>
            <a:r>
              <a:rPr lang="en-US" dirty="0" smtClean="0"/>
              <a:t>Colton </a:t>
            </a:r>
            <a:r>
              <a:rPr lang="en-US" dirty="0" err="1" smtClean="0"/>
              <a:t>Burpo</a:t>
            </a:r>
            <a:r>
              <a:rPr lang="en-US" dirty="0" smtClean="0"/>
              <a:t>: The new authority on heaven!</a:t>
            </a:r>
          </a:p>
          <a:p>
            <a:pPr lvl="1">
              <a:buNone/>
            </a:pPr>
            <a:r>
              <a:rPr lang="en-US" dirty="0" smtClean="0"/>
              <a:t>“8. Do we really get wings in heaven?</a:t>
            </a:r>
          </a:p>
          <a:p>
            <a:pPr lvl="1">
              <a:buNone/>
            </a:pPr>
            <a:r>
              <a:rPr lang="en-US" dirty="0" smtClean="0"/>
              <a:t>		“</a:t>
            </a:r>
            <a:r>
              <a:rPr lang="en-US" b="1" i="1" u="sng" dirty="0" smtClean="0"/>
              <a:t>As Colton says</a:t>
            </a:r>
            <a:r>
              <a:rPr lang="en-US" dirty="0" smtClean="0"/>
              <a:t>, ‘You get to choose if you want to walk or fly.’ Again, the Bible is silent on this issue. No verse says that our heavenly bodies will or will not have wings. Colton clearly remembers wings, and </a:t>
            </a:r>
            <a:r>
              <a:rPr lang="en-US" b="1" i="1" u="sng" dirty="0" smtClean="0"/>
              <a:t>because he remembers so many other smaller details that align with Scripture</a:t>
            </a:r>
            <a:r>
              <a:rPr lang="en-US" dirty="0" smtClean="0"/>
              <a:t>, it would be very unusual for him to mistake something as obvious as wings on everyone’s backs.</a:t>
            </a:r>
            <a:endParaRPr lang="en-US" dirty="0"/>
          </a:p>
        </p:txBody>
      </p:sp>
      <p:sp>
        <p:nvSpPr>
          <p:cNvPr id="54274" name="AutoShape 2" descr="data:image/jpeg;base64,/9j/4AAQSkZJRgABAQAAAQABAAD/2wCEAAkGBxQTEhUUEhQVFhUWFRcVGBcXFBUUFxQXFxgcFxcXFxUYHCggGBolHBcUITEhJSksLi4uFx8zODMsNygtLisBCgoKDg0OGhAQGiwkHyQsLCwsLCwsLCwsLCwsLCwsLCwsLCwsLCwsLCwsLCwsLCwsLCwsLCwsLCwsLCwsLCwsLP/AABEIAQMAwgMBIgACEQEDEQH/xAAcAAAABwEBAAAAAAAAAAAAAAAAAQIDBAUGBwj/xAA8EAABAwIDBQYEBQEJAQEAAAABAAIRAyEEEjEFQVFhcQYigZGh8BMyscEHQlLR8RQjJENicoKSouEzFf/EABgBAAMBAQAAAAAAAAAAAAAAAAABAgME/8QAJBEBAQACAgMAAgIDAQAAAAAAAAECEQMhEjFBBCITYUJRwXH/2gAMAwEAAhEDEQA/AOPuKQUb0mVCSYQBRoimBBEQjRFMCQhAowUwEIkbigxpJgIBICVCdp4dxOWL8DZOUaIzAOJaOIEx4SlsaR04aUCXESdG6nqdwHryWhp7HDWZjleAQQdMw/KCDpBN59VA2hgXNjUl1yY+vPf4hZ/yy3S7x2TapRSpAwzj8rSfpbUzoBzKYqU+d1pKgnMiQARwmBSgCgQgAgHGlOJtoTkqaBwlBJSmoJPpiw6BBCmbDoEEHtWuSSlOKSgCRJSIIAkSWkwgEo8p3K22Lsv4jwHCZBdG6ANfOEutgQ1xzWh0O4tHe+hhTeSb0rwutqhrBqpFGkz8x5g3+wKPG4X4ZsSdDO6fYUdruVv3sY98FXuF6XeHp08sPJLSYDhdzDvB4jf9OCdqVKZpwL1Gu1O9o1niRfqqXC1soImBIMdPurTs4WGu4P0NOprebXj/AGysrjrtcy+LYVQ6nAB1iIvaLczY+SrcbtBozh13FxuNNSPKIHgq9m0XNeQYiXf9hE/dQXEEzbh/6ljxd9neTpcsxvdaGWaB+a97ySBy06qFWqF8zHkG9JjVD4VxJEQIGYTfTN+njyHNFXrNgNZf9TjPecdSB+kblcx16TctxFNLX371SIU6g0EhvEgcOX3UfLrPvf8AZXtCO5GE45spDm3T2Cmo0GhKCQAlKaklKagk6mbDoESVT0HQIkBWlEjKJBghCNBABPYWiTJAkC3iQYt1hP7MwJql4GrabnxvdlGg56KY+q2g4CZGUTvgni2LHRRll8i8Z9p3ZWIdRc5j9BdtjvEai8Fp06aKx2hjqdRocTDxAJEHMBbvAcOIJ10UJ+0KFQBribWDmiCJiAQRBE9FX1KUPADzBOsZbev3WWt3d6a71NQnFYuQQ2HaSS3f0jopuw8G14qANzPDTE/K22vXVR8ds5gFqt/0xyvxIPIqvOMqtGUPIbBFrSDrJHFaTVnTPLcvYYnCxMOB/wBwtxSKVUggiLCOE8fuOiQ8m3QHzEqVRpZmGx3EHdaQR6+i0vU7REGoD71TtbDQ/IDJE5o0BEkgHfERPFWDME43AvTAdPKRA8JSP6OCLwec6iZHmEvOHMahUKMjx+v23+CMjKSN8n01VjhaAJc0wCdNCA5p0I3gguHUjmm6wNV2cwHO1As2wu6Zt0RvZWI/xPl/i3DklU3T7803XpOa67T5GD0OhRtBngggITL23Ut5DRYy7jEAf6Rx5ny3qK70RAASpSWpQTBSIISgEEn0zYdAiSqeg6BEkauhBHKKEwEII0GaibhILrZIOHrNcZFgeBJc2RHvgo22qjKlRwZTyQ42Bmb6xFlpaOGbXoh5IJa1rZ38O83j7vAVNWweTu7yRJGsDTvbh7ssZnN/238LpS0qZZc6c96dbVB3eenmrWpgw4xmm24WEWud6m4fs2XkRmHhHj0T85fZeFnpSYQ8cw1IgT6SFIw+y3OdvgwdIMHlu0XQti9mWZYdcg3O8zc3V4/YLAIAA+8aDp/6oud+NseHc7c4pdm87i4sMbgTYcOu4eCs8NsoAZTlEA2BmDxO4dLre/0LYFlHfgYBIaLngptumuPFIwGPw4pl5ZcOaRB57vKVlsdUAccpO6RumACZW/21s8Xc034fssTj8Gc2hS48u+xy8cs6VBrnf7nVO0qkHW377kqphiE09q6tyuHLGz2kVajg6QSAY43MAyPAjzSXmb3M8SkUapggiQd3T2fNB7uEj3yRpOyXt4pDzbgjJ5pJTIlqUEkJYCYEjag5ExyCWNPQdAgipiw6BBI1egiQITAEpylrrHP+E2lNSOOiYOg12GzsjOQBOaxEHMYgneNdYPhlNpYSsBLrt4z9p0QwWMe3usmLWBjUSOuvqpeOLrFzugmBPMz42C5pvHJ0WzKHNh1GgAFkukXLiRw0BAtZanC1buc4kwPqYsOOvqqLZOw31CCHCbHWAB1AMngB9loMCA2AINxcXm9iJv5pWnhLGs2PRhoMQTeOHKVY1WkpOzmQBIVo1gjSCh0S6VTBGqZq1hETa6mY6geCz20SWypy9KxqDtdgJMaLK4jD3W0oU5bJ38eapts4YNI8VlXRhJfbF7RoxuVTiGQr7aL5VHXct+KuP8jGSopPOEk6aylFMmy6o4KMBKcAklIe5Mgm6dTLE4EUCcUmnqlOSaaAtKZsOgQQpiw6BBAVxQKNJJQAS2JIRtSONdsE0mtHxGtdNx3ZJGgM+HopeINIyXESIgHeZ+gvbqs9s7FTYiCCXZheZgEFhMQTlPCfFWlbYjqpFSHARJBbOl7CfQrns/btvjlddROo7XGVwFiJBAtIIAgmNOPFWPYQurVCXfld0AJPDfv9FQnCgMLdCflsBY9PmOui2n4X0WhrpAtmBjqI+pU4ybXbVh2m7WMwzjTYMzgRO7deCqrCfiU2BLCBvdqJ8N8bvshtjsr8Z76tRxa0F0d4XJNg0R9DO5Y7bewqeHHfxAz76cZ3CbgOLRDTyTmlWZ+/jqWy+2+Gr2e/IYnvQ33p9EnazGO7zajSBwIXGcFd0MJM6DRx/wBOYXPJbrYvZ51ennpVjG9pHeBGoInjO5LLH4rDK+/+tLlIYeTbKr2owOJG4FI2s5+GpOzOk5YFvdlzDGbXqucSXu4xMDySnH5NMuacbYbXw1KLuA8QFmNoNpg91w89ehUA06lQ90Em2mpScRg3M/8AoQHfpMz5kR6rXHjk+ubk57l/iSXDckVQhTbEyg8LZzW7NvFkynwmjqqhHGpSQ1LlIElFTSnIqaPgWNMWHQIJVM2HQIkBXlEEpJQASmognqDJ3TySp4+15sel3Q9olwEFsAzwPGNB1VzX23UykSKQtMgO05FxMW1AHNVWzdoBoiKYcBbNmg8NNdI3pvaTatUfIADHygCd+llz9+Xbe39ekHE7Qe94LHOJBmXZYtebEjWd+gXTPwuzHDuJ3EjrdcqqUiLfLx3ldc/DN391Dd8kH6yrz9dFxbuXa8x+D+K3Le03BiCReOE8RB5qnxOCa3DvoU6bGuJJl18+YEGTqbE3mdFq34YgyNPqmswm4vpoueWx25THOas6c0wuzDQo5H02uLswJHeJzn5oMQYFo0WywGF+FTDg4l/dkxGcAQC4Se/xI1jeptfB5zJAAHqma0CGjQJeVtPHCYzWLLfiZWJYOkrlD3XXUPxHd3B73LmTV0cPquX8vqyJuzWNcCajnAAT3bE+/NR2taG3JzTxkZefNFSxDmmxg8Uovc8yT1K1725bJZ0aISXaJ5zITVQiyaSHJop6oOCYOqqGXCUilGkBOKFNAlHS1T+EsaWg6BEl0xYdAgkaBCQlog1AKDUl6XCEJHorBVGg3kHcQAfQrY4HEmoxzW3Bg3tAH0mFjqGGzPFwJMSdB15LTbIDh3dCDBtcbj9CsOb1ttxb9EbTwuWoxhu9xGYD8oJ4m19ZWo7H4n4D3UTxkT1OiyO26zafdozJu55mTyG6PXmrZ+0AHUK2pcwBxG8tMER4hT3qNcdbdvw5DmAqsxtKBKj9kMeKlBrpnXy1HoYUnaOhlTe46JNVBFYzG5QMWDm0sEvC1T3nATAOXhOg9VDwznkkOIdEyWuDhbUSN/JZa6bzqsv+IdSabYXOgF0PtsQ6mSFz5oXTw+q4PzJ+0/8AAYy/JXmEw7csm1uKqWhPirA5J5y5M+LKY3uGcUBJUOoDNlIqHemCbrXFz32TlgJkqTX18E05t1UAIgUppieibLkwNxSqabLkqkglrTNh0CCTSdYdAgkaIilGkFIFhKTco0KxH8WPcLR9mqmZ8AkbuviOEcFmHBXvZqqGkvP5SPf38Fnyz9V8d/Zc9rcO2l3qhlzrtB4byBw5rPUcT3NAb7xx3ItsYv4tRznzmJOt7blGZunS56qMMNY9qzz3l06X2H22xgyOdlII10y2H1JWh23t9jWayInX0lctpVS0ZgCC4nwGgbHHWUGNq4h+RgJcSRYzob3mOHqs/F0znsnppcf2ycWGnSGQOzS7WwjdEn01VJgu01eg8vc51QH5muIAINpsLOERN0dLYrw2H0ntjXuOMcJgc/VIOx2vDg0jQb7zfjHK3JVPGdIs5cv2Ftrb4rsysYWgGSXwOMNsTwN1mCCfqr5+ANMQTvBhpItvB56+aqH5ZNrdVpx+M9Mub+TLvMwKiM1Eb6IJsVFqyFrJK5+zz3Smy+6DdEioEyG96IHekNSwAmYJBRhApgSU1EWo2oCxpHujoEEql8o6BBIIpSUshEGqQTCNHCNBwh6stjHMx7PzEtLZgAxII63B8EzgdnVa5LaNKpUI1FNjnx1gW8V1HsB+Fv8AjbQbpGSgHf8Aaq5pueDQevBKzc0curuOaDAl5kG3l4TKsHbPFOkQ47wYBPgu2bW7C4VoLqLTSJMnKZHOA6Y8IWL7Y7AaymymwmWy+CbvOpc7iYmOoAWdmTXGTX9sGwDKBmjmfrcHh6q17O7RZRe2IMCCR439fqqbGNEAtmHWI0uJFp3AZSRxcPCDScR03bp9wp8dw/LVdbpdp6cd4kW14jnOoVdtPE0HtlnwnHgWQCdwt+y59/V1DbMY13zCRLy6TOs6/v4qfD/bT+az0vMbjszCG06TZtIa0nwmw3XWbxmGMXvPD3onq73AEgWcdeevvqoLnniVpx469MuXk8vYMeQI6+HuAmi2Sje77IMWzAcJtykUWTPIapAjhfiPuEbBhwSFNZgnu0FrmZAFrmXGw8SkVME4XiRxDmu+hkeKewjtSgEptNE4I2AKWxqbT1MIpVPpmw6BBFT0HQIJGiAJTnAakea12yvw7xlVwD6ZosOr6g06U5DifLquybI7M0MJQDKLBIF3kAueYu5x3n3oo3tWtPOztnVg3N8GrlP5vhPyn/dELcfhp+Hv9YTXxQc2g35WAlrqxm8nVrBEWgk8IWt7ShzaRqT/AIjGRycSPstL2GrNFMUxu/n7pj6uMPs6lQpfCoU206Y/KwBo8eKfwjbJeKal0G2CDRNpmBdc/wBvYkHHUZAIqZ6ZE7hTc9njI9Vr+0+IysdHT7LmL8QXY3CSf8SpPIfCcB6kKcvTXjnusz2j2a9tZ2XQk5QTAvAMT1Aj/JdU9eiBYHMQ3LOoJBiw96rrWP2e2oHB1tRwBBgkFc12vst9Jx7pDSQSSDALo7vhw6LHDLbXm4/HtGbVa0AGdCPO5PM2Homq1YHRtrCdN5/dLNEESdSZgXFgDHXco9ckaEGeUe9yvXbDySa9YEEce9yv7PmqVzwpVV3DfOuvuIUN9lphNM8rsh7pQaUQunGtV1Mmz7BDHdCm2iyfaLO5iPMx9yrvspsL+p+IzUtLHeHezX4ab+CmVWWKgp1CJA0Oo3HqE/Sad25aXF9nG0nwb+B7o3STZOt2KIMaorNmxhw896xvcDfzG9QKtItJa4QQtU3Z2QkkgAGL6E8ANSU080XO/t6IdNs7alRhG4aOLbdEQMq5qU0Kxx2BYHEU3G35XwD/AMhY+igupxYiCns0unoOgQSqZsOgQTN6jqNzDonGU+6k0qoIgJ2k5Spl9q4Zhc6nUBNOoL8ReZHMEAjoovZqaVUsJmDlnSY3wtDtfCyPoqFlOK4MxmAPiO6foPNMNlUMgJbDZM0PkQxNQNZfgkqMj2vxPcd1gef8rl9PF/36naRTOXq4i9/EDwW97Q4j4lRrBpm/k/VcuwuI/tA8Tepmv/mN581ly5ajo4sd6jsLKBcA8b4JHG0KJjcAyqy7bTBb9o1BB56KVsGtmaAeHsJ3F0idPrH0C5/7jsvfVYLF9nKYmJ+YQ1oMOvpJs3h5rPbX7NlmjpFzpaOX7ro2PDhOnnJ8eCye23P4W0jUnwJCqZ2MMuHC/GAq4J2Y237rqO/DQd60VZjpuTbQcB+6i16cmVtOSuf+GKdlKEsgc1LdTHC6ndnezWJxjy3DszBp7z3ENps/1O+wk8lcux4zFWUGwum/hDhiP6mpFj8NgP8Ayc4eRal0PwrpsH9viSXaxSYAB1L5k+AViMdh8BTNOix0Eycx+YwBNo4ImN3tnllj46Dtbhjq0G/HeN8KubUZSo56gLeDTZzv9PLmoG0+2lV5IYGtG4gX8zdZraGMe8k1HFx4uMq7WGzG1Md8R5gQNw5e96jFxLMs2GnBNtu7kSnsUe6Tx0AUEVtdhBYTq6mx3mAoTav6hI4GfQ7la7f7hp0zGanTa13J0SWnpMeCpwbpmsWNpQPnFv8AKfVBRqYsOgQTN3XCbbDSIMi0/wALQ4HHtcNb/VNbR7O0qwOZkzvFnDoQqWnsyvQNj8VnOzx46O9E1tcYc2FnNp0C05v0GeRaYzeIgHwUvZG0g6WnUag6jhZTtoUgW5t32OqAdwVb+zBVLt3agLiwfl+uv7JzYGJjNSdYtMX3t/Kedo8ZWJ7XOLKzxJnN57x9kr00wm7pl+121CW5Zg1SQALRSFneZ7vMZlR4KnLmtCV2iObFPE2ZlpCJ/K0B3jmLvMqdsbCHMTEAW09+yublrs4put52fruY2CRaPfvgtCXBwlYvDVsrfpz9yrrC4znunw3rLGt84d2oY3wsftcgnTx3rUbcrfLzMeizeMoCN/FWz+KGvSmTMKBXjdJ3ToAtTh9nggk6DfxKrGbJqVqvwcOwvcbn9LRxJ3Dmq0xyqjwOBdXqspUxL6jsrRzOp6ASTwAJXd9lbOZgcM2hSuQCXOiC97tXftwACLsh2Qo4NsgB1UiH1SLni1n6WTu371YbSdK3wx05c8t+mZx5qOEXCwu3/ma0SXHXefD0810jGi1+CzGLY0vL43QPBaMayjcBkaXvgHhw5BZ3E1czrcVe9o8cD3RqPqs/QpqKR7CYeSXGwAt9Semq2eD7Of01AY3ECakZqNEj5IuKlQb3WBDd2/grL8N+yjX/AN4rCabTDGkWc4XzEb2g+vRJ/FTaDs2UE5QMuvqev3TGnNMfijUqOedXOJ81HYg8o2oCfTaYHREl06JgaaDejRsPUDK8IVCHapgpsyeSGqJj9mBxDh3XjRw+h4hR2Y+ozu1KeZuhLeHQqya2NEs0idUEym0ajSM9N4bUYDlzGA4aljvWDu85z9Sk/HVWlkktbLhldAcBIa4x3ZuJXQn7GpOu9sjhoEt9NtJmWk1rGjQNAaPIIva8crj24lS7E48vLqmHdJcXH5fmcSToY/laTBdk8ZTaD8IayRmYT4Q7qukYIucZcVPfZZXhl9tcfyMsfUclx+zK7BmfSeIkmGnKBuM7jv8A4TDcVEakggwOZNuBtbVdTxFTKJ0VJXo4eo/v0Wl3ES2esa+Ki/j/AOq2x/Ln+UYLa+M+IxoAgjSNDxPqVOqUzUDc0AAAnQCOfktx/wDiYaJ+AzxkqHi8Hh2NI+Fbfc2HmicNTfyMWaOFLyynTgudYDhO88P5W22FsNmGp5WgSYNR/wCao79rmBuCRsPZrGAva3KXDmYHU+7KXiHyeW4LXHDTnz5PI/XrwICp8bXDeqlVKkCVl9q4q5WkZ03tDGTMmw1/ZYntPtkjuUzCuNrYsBkA33nnyWGx1SXc+KMqioxYSZJU/A4fMQAJJIAHEmwHmo9BskBbLsNsv4mKp2sw/EP+3T1geKmE6RXpijQZSbYNaG+lzz3lcf7aYovqOvvXVu0uIIBvouL7dqTUKd9HVQQl0G3QhTKNIAac+iSam0qNh0CCWwugWGnNGjoPQD3mYEp+hTJubKQ0ACSmqmInRDY41oCOVENUnRMOrnRp6lMkqviQN6g13E6/wm6h8U/Qoko1o9pmBpQE8/T0RsEBMYh6BpW7Vq8FCwGFJdmUyq3NZSaYDRZEosLMeSj1MEHOBOg3ceEp+kJR1nxogiKzrQFCqVtUnE4ncFW18XGiYO4zG5RLo5BY/aGLFyd6XtXHkuN9As5j8XJuU/SbTO0MTmBj3u/ZZ991YPrEgkaKC3VRUpuBo6Lqf4e4UMp1X7yWt6AXP1HkucbLpyR1hdh2LhvhYVg3kZjzLtPTKnDig7U1u75rkGMfme7qV0vt1i4aVy1uqMhUjD4ck+MK3/pdIBSdkYbjorfEVAxsnwHEok6TpXhh4+hQSW7Ssgp2rT0G8ym3MjcpbWgIqjJCbVX1iCIumSIH7KRiaaj/AATvlNIsPSLj7sFbU2AJnDUYHP6J+bIpwmpUhQK9TdzUnOoZpmSTokqFEDVHCaot4KUIbfemgbnZR71VRjMYGzKa2jtKOu7kqCtVLjc3lPQSq2Kmb2VJtDaMDVDa+MDGwNVl61cmTP8A6UbKnMRXJm+qp8XULnEDeY8BvTmKqndMynMHQk3gdfepKSDFY5GRx+wTGEaCUMe6TBtEhLwLNOJS+hrOy+yvi1GN3E36C59JXTMUeFt0cPYWe7HYV1Ok6o8ZSYa2RBMa84sPJXFWqAC92gklUqObfiHiI7v6jCzGAp0i27HF1hOaR/mhtt0+QVr21rCo+RfwCh7LwDzEFsG/zaWmOvJK+0r3ZwpZDAcCAYniSI8hI8Oaz/aXG3yhaWlgQ1szr0PHh0KxeNouq1HERwEmNbAX6eiKaOx9h0QTbWxY6i3BBPUN6tSahsggoaIRcblPUkEFRHGFB6CCBEZ2vimMSbeKCCShYbRQsc8zqjQTQyu1Hkm977+iRFvGEEFRfWa2y8/EIm1lDAQQUfSqHUF/NS9mUw5wB0MzciYBI0QQRSntVbeYG1crbCBz+qtuyuFa+pDhMMJFyLjTRGgkd9us4V2ag2b2TdcTTg6GQUEFUNzPtZTAJgAKq2EJBJ1EfVBBH1LVYBshwOnDwWIqtBqOBuL28Z+rR5IIJ/QrG94AnU3PUokEEzf/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IV. WHY </a:t>
            </a:r>
            <a:r>
              <a:rPr lang="en-US" sz="2800" i="1" dirty="0" smtClean="0"/>
              <a:t>Heaven is for Real</a:t>
            </a:r>
            <a:r>
              <a:rPr lang="en-US" sz="2800" dirty="0" smtClean="0"/>
              <a:t> IS UNHELPFUL</a:t>
            </a:r>
            <a:endParaRPr lang="en-US" sz="2800" dirty="0"/>
          </a:p>
        </p:txBody>
      </p:sp>
      <p:sp>
        <p:nvSpPr>
          <p:cNvPr id="3" name="Content Placeholder 2"/>
          <p:cNvSpPr>
            <a:spLocks noGrp="1"/>
          </p:cNvSpPr>
          <p:nvPr>
            <p:ph idx="1"/>
          </p:nvPr>
        </p:nvSpPr>
        <p:spPr>
          <a:xfrm>
            <a:off x="457200" y="1219200"/>
            <a:ext cx="8229600" cy="4800600"/>
          </a:xfrm>
        </p:spPr>
        <p:txBody>
          <a:bodyPr/>
          <a:lstStyle/>
          <a:p>
            <a:pPr>
              <a:buNone/>
            </a:pPr>
            <a:r>
              <a:rPr lang="en-US" i="1" dirty="0" smtClean="0"/>
              <a:t>The Book of Colton</a:t>
            </a:r>
            <a:r>
              <a:rPr lang="en-US" dirty="0" smtClean="0"/>
              <a:t> is regarded as a new authority, a new basis of faith</a:t>
            </a:r>
          </a:p>
          <a:p>
            <a:r>
              <a:rPr lang="en-US" dirty="0" smtClean="0"/>
              <a:t>“I read the Bible and was not sure, but now that I’ve read the </a:t>
            </a:r>
            <a:r>
              <a:rPr lang="en-US" i="1" dirty="0" smtClean="0"/>
              <a:t>Book of Colton</a:t>
            </a:r>
            <a:r>
              <a:rPr lang="en-US" dirty="0" smtClean="0"/>
              <a:t>, I know that heaven is for real, and it changed my life.”</a:t>
            </a:r>
          </a:p>
          <a:p>
            <a:r>
              <a:rPr lang="en-US" dirty="0" smtClean="0"/>
              <a:t>The Bible gets supplanted by the </a:t>
            </a:r>
            <a:r>
              <a:rPr lang="en-US" i="1" dirty="0" smtClean="0"/>
              <a:t>Book of Colton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IV. WHY </a:t>
            </a:r>
            <a:r>
              <a:rPr lang="en-US" sz="2800" i="1" dirty="0" smtClean="0"/>
              <a:t>Heaven is for Real</a:t>
            </a:r>
            <a:r>
              <a:rPr lang="en-US" sz="2800" dirty="0" smtClean="0"/>
              <a:t> IS UNHELPFUL</a:t>
            </a:r>
            <a:endParaRPr lang="en-US" sz="2800" dirty="0"/>
          </a:p>
        </p:txBody>
      </p:sp>
      <p:sp>
        <p:nvSpPr>
          <p:cNvPr id="3" name="Content Placeholder 2"/>
          <p:cNvSpPr>
            <a:spLocks noGrp="1"/>
          </p:cNvSpPr>
          <p:nvPr>
            <p:ph idx="1"/>
          </p:nvPr>
        </p:nvSpPr>
        <p:spPr>
          <a:xfrm>
            <a:off x="457200" y="1219200"/>
            <a:ext cx="8229600" cy="4800600"/>
          </a:xfrm>
        </p:spPr>
        <p:txBody>
          <a:bodyPr/>
          <a:lstStyle/>
          <a:p>
            <a:pPr>
              <a:buNone/>
            </a:pPr>
            <a:r>
              <a:rPr lang="en-US" dirty="0" smtClean="0"/>
              <a:t>Ali, Colton’s Babysitter, puts her faith in </a:t>
            </a:r>
            <a:r>
              <a:rPr lang="en-US" i="1" dirty="0" smtClean="0"/>
              <a:t>The Book of Colton</a:t>
            </a:r>
            <a:endParaRPr lang="en-US" dirty="0" smtClean="0"/>
          </a:p>
          <a:p>
            <a:pPr lvl="1"/>
            <a:r>
              <a:rPr lang="en-US" dirty="0" smtClean="0"/>
              <a:t>“Ali had grown up in a Christian home but had entertained the same doubts so many of us do: for example how did we know any one religion is different from any other? But Colton’s story about his sister strengthened her Christian faith, Ali said. </a:t>
            </a:r>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IV. WHY </a:t>
            </a:r>
            <a:r>
              <a:rPr lang="en-US" sz="2800" i="1" dirty="0" smtClean="0"/>
              <a:t>Heaven is for Real</a:t>
            </a:r>
            <a:r>
              <a:rPr lang="en-US" sz="2800" dirty="0" smtClean="0"/>
              <a:t> IS UNHELPFUL</a:t>
            </a:r>
            <a:endParaRPr lang="en-US" sz="2800" dirty="0"/>
          </a:p>
        </p:txBody>
      </p:sp>
      <p:sp>
        <p:nvSpPr>
          <p:cNvPr id="3" name="Content Placeholder 2"/>
          <p:cNvSpPr>
            <a:spLocks noGrp="1"/>
          </p:cNvSpPr>
          <p:nvPr>
            <p:ph idx="1"/>
          </p:nvPr>
        </p:nvSpPr>
        <p:spPr>
          <a:xfrm>
            <a:off x="457200" y="1219200"/>
            <a:ext cx="8229600" cy="4800600"/>
          </a:xfrm>
        </p:spPr>
        <p:txBody>
          <a:bodyPr/>
          <a:lstStyle/>
          <a:p>
            <a:pPr>
              <a:buNone/>
            </a:pPr>
            <a:r>
              <a:rPr lang="en-US" dirty="0" smtClean="0"/>
              <a:t>Ali, Colton’s Babysitter, puts her faith in </a:t>
            </a:r>
            <a:r>
              <a:rPr lang="en-US" i="1" dirty="0" smtClean="0"/>
              <a:t>The Book of Colton</a:t>
            </a:r>
            <a:endParaRPr lang="en-US" dirty="0" smtClean="0"/>
          </a:p>
          <a:p>
            <a:pPr lvl="1"/>
            <a:r>
              <a:rPr lang="en-US" dirty="0" smtClean="0"/>
              <a:t>“ ‘Hearing him describe the girl’s face…it wasn’t something that a six-year-old boy could just make up,’ she told us. ‘Now, whenever I’m having doubts, (I remember what Jesus said to us in the gospels? No.) I picture Colton’s face, tears streaming down his cheeks, as he told me how much he missed his sister.” (p. 130) The implication? “I now trust the Book of Colton.”</a:t>
            </a:r>
          </a:p>
          <a:p>
            <a:pPr lvl="1"/>
            <a:endParaRPr lang="en-US" dirty="0" smtClean="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IV. WHY </a:t>
            </a:r>
            <a:r>
              <a:rPr lang="en-US" sz="2800" i="1" dirty="0" smtClean="0"/>
              <a:t>Heaven is for Real</a:t>
            </a:r>
            <a:r>
              <a:rPr lang="en-US" sz="2800" dirty="0" smtClean="0"/>
              <a:t> IS UNHELPFUL</a:t>
            </a:r>
            <a:endParaRPr lang="en-US" sz="2800" dirty="0"/>
          </a:p>
        </p:txBody>
      </p:sp>
      <p:sp>
        <p:nvSpPr>
          <p:cNvPr id="3" name="Content Placeholder 2"/>
          <p:cNvSpPr>
            <a:spLocks noGrp="1"/>
          </p:cNvSpPr>
          <p:nvPr>
            <p:ph idx="1"/>
          </p:nvPr>
        </p:nvSpPr>
        <p:spPr>
          <a:xfrm>
            <a:off x="457200" y="1219200"/>
            <a:ext cx="8229600" cy="4800600"/>
          </a:xfrm>
        </p:spPr>
        <p:txBody>
          <a:bodyPr/>
          <a:lstStyle/>
          <a:p>
            <a:pPr>
              <a:buNone/>
            </a:pPr>
            <a:r>
              <a:rPr lang="en-US" dirty="0" smtClean="0"/>
              <a:t>A grieving mother whose child was stillborn puts her faith in </a:t>
            </a:r>
            <a:r>
              <a:rPr lang="en-US" i="1" dirty="0" smtClean="0"/>
              <a:t>The Book of Colton</a:t>
            </a:r>
            <a:endParaRPr lang="en-US" dirty="0" smtClean="0"/>
          </a:p>
          <a:p>
            <a:pPr lvl="1"/>
            <a:r>
              <a:rPr lang="en-US" dirty="0" smtClean="0"/>
              <a:t>“I lost a baby,” she said. “She was stillborn. Would your son know if my baby’s in heaven?” (p. 146) Notice that she did not ask this Pastor what the Bible said about this matter, but what the </a:t>
            </a:r>
            <a:r>
              <a:rPr lang="en-US" i="1" dirty="0" smtClean="0"/>
              <a:t>Book of Colton</a:t>
            </a:r>
            <a:r>
              <a:rPr lang="en-US" dirty="0" smtClean="0"/>
              <a:t> might say about it. She treated Colton as an extra-biblical authority, a supplement to the Bible.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IV. WHY </a:t>
            </a:r>
            <a:r>
              <a:rPr lang="en-US" sz="2800" i="1" dirty="0" smtClean="0"/>
              <a:t>Heaven is for Real</a:t>
            </a:r>
            <a:r>
              <a:rPr lang="en-US" sz="2800" dirty="0" smtClean="0"/>
              <a:t> IS UNHELPFUL</a:t>
            </a:r>
            <a:endParaRPr lang="en-US" sz="2800" dirty="0"/>
          </a:p>
        </p:txBody>
      </p:sp>
      <p:sp>
        <p:nvSpPr>
          <p:cNvPr id="3" name="Content Placeholder 2"/>
          <p:cNvSpPr>
            <a:spLocks noGrp="1"/>
          </p:cNvSpPr>
          <p:nvPr>
            <p:ph idx="1"/>
          </p:nvPr>
        </p:nvSpPr>
        <p:spPr>
          <a:xfrm>
            <a:off x="457200" y="1219200"/>
            <a:ext cx="8229600" cy="4800600"/>
          </a:xfrm>
        </p:spPr>
        <p:txBody>
          <a:bodyPr/>
          <a:lstStyle/>
          <a:p>
            <a:pPr>
              <a:buNone/>
            </a:pPr>
            <a:r>
              <a:rPr lang="en-US" dirty="0" smtClean="0"/>
              <a:t>A grieving mother whose child was stillborn puts her faith in </a:t>
            </a:r>
            <a:r>
              <a:rPr lang="en-US" i="1" dirty="0" smtClean="0"/>
              <a:t>The Book of Colton</a:t>
            </a:r>
            <a:endParaRPr lang="en-US" dirty="0" smtClean="0"/>
          </a:p>
          <a:p>
            <a:pPr lvl="1"/>
            <a:r>
              <a:rPr lang="en-US" dirty="0" smtClean="0"/>
              <a:t>Todd’s answer? Todd reasoned with her: Did she think God loved her daughter as much as he loved Todd’s miscarried daughter? Then if his daughter was in heaven, her daughter must be as well. She was relieved and convinced. The </a:t>
            </a:r>
            <a:r>
              <a:rPr lang="en-US" i="1" dirty="0" smtClean="0"/>
              <a:t>Book of Colton</a:t>
            </a:r>
            <a:r>
              <a:rPr lang="en-US" dirty="0" smtClean="0"/>
              <a:t> said that Todd’s daughter was in heaven. God loved her daughter the same, so she must be in heaven as well. “How do I know? The </a:t>
            </a:r>
            <a:r>
              <a:rPr lang="en-US" i="1" dirty="0" smtClean="0"/>
              <a:t>Book of Colton</a:t>
            </a:r>
            <a:r>
              <a:rPr lang="en-US" dirty="0" smtClean="0"/>
              <a:t> told me so.”</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IV. WHY </a:t>
            </a:r>
            <a:r>
              <a:rPr lang="en-US" sz="2800" i="1" dirty="0" smtClean="0"/>
              <a:t>Heaven is for Real</a:t>
            </a:r>
            <a:r>
              <a:rPr lang="en-US" sz="2800" dirty="0" smtClean="0"/>
              <a:t> IS UNHELPFUL</a:t>
            </a:r>
            <a:endParaRPr lang="en-US" sz="2800" dirty="0"/>
          </a:p>
        </p:txBody>
      </p:sp>
      <p:sp>
        <p:nvSpPr>
          <p:cNvPr id="3" name="Content Placeholder 2"/>
          <p:cNvSpPr>
            <a:spLocks noGrp="1"/>
          </p:cNvSpPr>
          <p:nvPr>
            <p:ph idx="1"/>
          </p:nvPr>
        </p:nvSpPr>
        <p:spPr>
          <a:xfrm>
            <a:off x="457200" y="1219200"/>
            <a:ext cx="8229600" cy="4800600"/>
          </a:xfrm>
        </p:spPr>
        <p:txBody>
          <a:bodyPr/>
          <a:lstStyle/>
          <a:p>
            <a:pPr>
              <a:buNone/>
            </a:pPr>
            <a:r>
              <a:rPr lang="en-US" dirty="0" smtClean="0"/>
              <a:t>Todd’s mother, Kay, Colton’s grandmother puts her faith in </a:t>
            </a:r>
            <a:r>
              <a:rPr lang="en-US" i="1" dirty="0" smtClean="0"/>
              <a:t>The Book of Colton</a:t>
            </a:r>
            <a:endParaRPr lang="en-US" dirty="0" smtClean="0"/>
          </a:p>
          <a:p>
            <a:pPr lvl="1"/>
            <a:r>
              <a:rPr lang="en-US" dirty="0" smtClean="0"/>
              <a:t>“(A)</a:t>
            </a:r>
            <a:r>
              <a:rPr lang="en-US" dirty="0" err="1" smtClean="0"/>
              <a:t>fter</a:t>
            </a:r>
            <a:r>
              <a:rPr lang="en-US" dirty="0" smtClean="0"/>
              <a:t> twenty-eight year of wondering, (she) finally knows she will one day meet her father again.” (p. 149) Why? Because of his consistent profession of faith in Christ? No, not at all. It’s because in the </a:t>
            </a:r>
            <a:r>
              <a:rPr lang="en-US" i="1" dirty="0" smtClean="0"/>
              <a:t>Book of Colton</a:t>
            </a:r>
            <a:r>
              <a:rPr lang="en-US" dirty="0" smtClean="0"/>
              <a:t>, it is written that he saw Pop, her father, in heaven.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IV. WHY </a:t>
            </a:r>
            <a:r>
              <a:rPr lang="en-US" sz="2800" i="1" dirty="0" smtClean="0"/>
              <a:t>Heaven is for Real</a:t>
            </a:r>
            <a:r>
              <a:rPr lang="en-US" sz="2800" dirty="0" smtClean="0"/>
              <a:t> IS UNHELPFUL</a:t>
            </a:r>
            <a:endParaRPr lang="en-US" sz="2800" dirty="0"/>
          </a:p>
        </p:txBody>
      </p:sp>
      <p:sp>
        <p:nvSpPr>
          <p:cNvPr id="3" name="Content Placeholder 2"/>
          <p:cNvSpPr>
            <a:spLocks noGrp="1"/>
          </p:cNvSpPr>
          <p:nvPr>
            <p:ph idx="1"/>
          </p:nvPr>
        </p:nvSpPr>
        <p:spPr>
          <a:xfrm>
            <a:off x="457200" y="1219200"/>
            <a:ext cx="8229600" cy="4800600"/>
          </a:xfrm>
        </p:spPr>
        <p:txBody>
          <a:bodyPr/>
          <a:lstStyle/>
          <a:p>
            <a:pPr>
              <a:buNone/>
            </a:pPr>
            <a:r>
              <a:rPr lang="en-US" dirty="0" smtClean="0"/>
              <a:t>Todd’s mother, Kay, Colton’s grandmother puts her faith in </a:t>
            </a:r>
            <a:r>
              <a:rPr lang="en-US" i="1" dirty="0" smtClean="0"/>
              <a:t>The Book of Colton</a:t>
            </a:r>
            <a:endParaRPr lang="en-US" dirty="0" smtClean="0"/>
          </a:p>
          <a:p>
            <a:pPr lvl="1"/>
            <a:r>
              <a:rPr lang="en-US" dirty="0" smtClean="0"/>
              <a:t>Grandma Kay has become a true believer in the Book of Colton. “Ever since this happened,” she told me, “I think more about what it might really be like in heaven. </a:t>
            </a:r>
            <a:r>
              <a:rPr lang="en-US" i="1" u="sng" dirty="0" smtClean="0"/>
              <a:t>I accepted the idea of heaven before, but now, I visualize it.</a:t>
            </a:r>
            <a:r>
              <a:rPr lang="en-US" dirty="0" smtClean="0"/>
              <a:t> </a:t>
            </a:r>
            <a:r>
              <a:rPr lang="en-US" b="1" i="1" u="sng" dirty="0" smtClean="0"/>
              <a:t>Before, I’d heard, but now I know</a:t>
            </a:r>
            <a:r>
              <a:rPr lang="en-US" dirty="0" smtClean="0"/>
              <a:t> that someday I’m going to see.” (p. 150) </a:t>
            </a:r>
            <a:r>
              <a:rPr lang="en-US" dirty="0" err="1" smtClean="0"/>
              <a:t>Nevermind</a:t>
            </a:r>
            <a:r>
              <a:rPr lang="en-US" dirty="0" smtClean="0"/>
              <a:t> that God has said it over and over in his Word: “Colton said it, I believe it, that settles it.”   </a:t>
            </a:r>
          </a:p>
          <a:p>
            <a:pPr lvl="1"/>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Introduction:</a:t>
            </a:r>
            <a:endParaRPr lang="en-US" sz="2800" dirty="0"/>
          </a:p>
        </p:txBody>
      </p:sp>
      <p:sp>
        <p:nvSpPr>
          <p:cNvPr id="3" name="Content Placeholder 2"/>
          <p:cNvSpPr>
            <a:spLocks noGrp="1"/>
          </p:cNvSpPr>
          <p:nvPr>
            <p:ph idx="1"/>
          </p:nvPr>
        </p:nvSpPr>
        <p:spPr>
          <a:xfrm>
            <a:off x="457200" y="1219200"/>
            <a:ext cx="8229600" cy="4800600"/>
          </a:xfrm>
        </p:spPr>
        <p:txBody>
          <a:bodyPr/>
          <a:lstStyle/>
          <a:p>
            <a:pPr algn="ctr">
              <a:buNone/>
            </a:pPr>
            <a:r>
              <a:rPr lang="en-US" sz="6000" dirty="0" smtClean="0"/>
              <a:t>	Should we believe Colton’s claims of new revelations from God?</a:t>
            </a:r>
            <a:endParaRPr lang="en-US" sz="6000"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Conclusion: Just Another Evangelical Christian Fad</a:t>
            </a:r>
            <a:endParaRPr lang="en-US" sz="2800" dirty="0"/>
          </a:p>
        </p:txBody>
      </p:sp>
      <p:sp>
        <p:nvSpPr>
          <p:cNvPr id="3" name="Content Placeholder 2"/>
          <p:cNvSpPr>
            <a:spLocks noGrp="1"/>
          </p:cNvSpPr>
          <p:nvPr>
            <p:ph idx="1"/>
          </p:nvPr>
        </p:nvSpPr>
        <p:spPr>
          <a:xfrm>
            <a:off x="457200" y="1219200"/>
            <a:ext cx="8229600" cy="4800600"/>
          </a:xfrm>
        </p:spPr>
        <p:txBody>
          <a:bodyPr/>
          <a:lstStyle/>
          <a:p>
            <a:r>
              <a:rPr lang="en-US" dirty="0" smtClean="0"/>
              <a:t>Large crowds followed Jesus, the wonder-worker. Almost all abandoned him eventually. (John 6)</a:t>
            </a:r>
          </a:p>
          <a:p>
            <a:r>
              <a:rPr lang="en-US" dirty="0" smtClean="0"/>
              <a:t>Superstition abounds in Evangelical Christianity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waterstain mary.jpg"/>
          <p:cNvPicPr>
            <a:picLocks noChangeAspect="1"/>
          </p:cNvPicPr>
          <p:nvPr/>
        </p:nvPicPr>
        <p:blipFill>
          <a:blip r:embed="rId2" cstate="print"/>
          <a:stretch>
            <a:fillRect/>
          </a:stretch>
        </p:blipFill>
        <p:spPr>
          <a:xfrm>
            <a:off x="381000" y="609600"/>
            <a:ext cx="8268664" cy="4095451"/>
          </a:xfrm>
          <a:prstGeom prst="rect">
            <a:avLst/>
          </a:prstGeom>
        </p:spPr>
      </p:pic>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eeping mary2.jpg"/>
          <p:cNvPicPr>
            <a:picLocks noChangeAspect="1"/>
          </p:cNvPicPr>
          <p:nvPr/>
        </p:nvPicPr>
        <p:blipFill>
          <a:blip r:embed="rId2" cstate="print"/>
          <a:stretch>
            <a:fillRect/>
          </a:stretch>
        </p:blipFill>
        <p:spPr>
          <a:xfrm>
            <a:off x="152400" y="381000"/>
            <a:ext cx="3337220" cy="4800600"/>
          </a:xfrm>
          <a:prstGeom prst="rect">
            <a:avLst/>
          </a:prstGeom>
        </p:spPr>
      </p:pic>
      <p:pic>
        <p:nvPicPr>
          <p:cNvPr id="5" name="Picture 4" descr="weeping mary1.jpg"/>
          <p:cNvPicPr>
            <a:picLocks noChangeAspect="1"/>
          </p:cNvPicPr>
          <p:nvPr/>
        </p:nvPicPr>
        <p:blipFill>
          <a:blip r:embed="rId3" cstate="print"/>
          <a:stretch>
            <a:fillRect/>
          </a:stretch>
        </p:blipFill>
        <p:spPr>
          <a:xfrm>
            <a:off x="3657600" y="381000"/>
            <a:ext cx="5188277" cy="3886200"/>
          </a:xfrm>
          <a:prstGeom prst="rect">
            <a:avLst/>
          </a:prstGeom>
        </p:spPr>
      </p:pic>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Conclusion: Just Another Evangelical Christian Fad</a:t>
            </a:r>
            <a:endParaRPr lang="en-US" sz="2800" dirty="0"/>
          </a:p>
        </p:txBody>
      </p:sp>
      <p:sp>
        <p:nvSpPr>
          <p:cNvPr id="3" name="Content Placeholder 2"/>
          <p:cNvSpPr>
            <a:spLocks noGrp="1"/>
          </p:cNvSpPr>
          <p:nvPr>
            <p:ph idx="1"/>
          </p:nvPr>
        </p:nvSpPr>
        <p:spPr>
          <a:xfrm>
            <a:off x="457200" y="1219200"/>
            <a:ext cx="8229600" cy="4800600"/>
          </a:xfrm>
        </p:spPr>
        <p:txBody>
          <a:bodyPr/>
          <a:lstStyle/>
          <a:p>
            <a:r>
              <a:rPr lang="en-US" dirty="0" smtClean="0"/>
              <a:t>Laughing Revivals</a:t>
            </a:r>
          </a:p>
          <a:p>
            <a:r>
              <a:rPr lang="en-US" dirty="0" smtClean="0"/>
              <a:t>Barking Revivals</a:t>
            </a:r>
          </a:p>
          <a:p>
            <a:r>
              <a:rPr lang="en-US" dirty="0" smtClean="0"/>
              <a:t>Revivals where silver fillings turned to gold</a:t>
            </a:r>
          </a:p>
          <a:p>
            <a:r>
              <a:rPr lang="en-US" dirty="0" smtClean="0"/>
              <a:t>Mel Gibson’s Movie, </a:t>
            </a:r>
            <a:r>
              <a:rPr lang="en-US" i="1" dirty="0" smtClean="0"/>
              <a:t>The Passion of the Christ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assion.jpg"/>
          <p:cNvPicPr>
            <a:picLocks noChangeAspect="1"/>
          </p:cNvPicPr>
          <p:nvPr/>
        </p:nvPicPr>
        <p:blipFill>
          <a:blip r:embed="rId2" cstate="print"/>
          <a:stretch>
            <a:fillRect/>
          </a:stretch>
        </p:blipFill>
        <p:spPr>
          <a:xfrm>
            <a:off x="228600" y="228600"/>
            <a:ext cx="3172590" cy="4724400"/>
          </a:xfrm>
          <a:prstGeom prst="rect">
            <a:avLst/>
          </a:prstGeom>
        </p:spPr>
      </p:pic>
      <p:pic>
        <p:nvPicPr>
          <p:cNvPr id="3" name="Picture 2" descr="passion2.jpg"/>
          <p:cNvPicPr>
            <a:picLocks noChangeAspect="1"/>
          </p:cNvPicPr>
          <p:nvPr/>
        </p:nvPicPr>
        <p:blipFill>
          <a:blip r:embed="rId3" cstate="print"/>
          <a:stretch>
            <a:fillRect/>
          </a:stretch>
        </p:blipFill>
        <p:spPr>
          <a:xfrm>
            <a:off x="3581399" y="228600"/>
            <a:ext cx="5147733" cy="3657600"/>
          </a:xfrm>
          <a:prstGeom prst="rect">
            <a:avLst/>
          </a:prstGeom>
        </p:spPr>
      </p:pic>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Conclusion: Just Another Evangelical Christian Fad</a:t>
            </a:r>
            <a:endParaRPr lang="en-US" sz="2800" dirty="0"/>
          </a:p>
        </p:txBody>
      </p:sp>
      <p:pic>
        <p:nvPicPr>
          <p:cNvPr id="4" name="Content Placeholder 3" descr="colton.jpg"/>
          <p:cNvPicPr>
            <a:picLocks noGrp="1" noChangeAspect="1"/>
          </p:cNvPicPr>
          <p:nvPr>
            <p:ph idx="1"/>
          </p:nvPr>
        </p:nvPicPr>
        <p:blipFill>
          <a:blip r:embed="rId2" cstate="print"/>
          <a:stretch>
            <a:fillRect/>
          </a:stretch>
        </p:blipFill>
        <p:spPr>
          <a:xfrm>
            <a:off x="533400" y="1524000"/>
            <a:ext cx="8121688" cy="4190999"/>
          </a:xfrm>
        </p:spPr>
      </p:pic>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Conclusion: Just Another Evangelical Christian Fad</a:t>
            </a:r>
            <a:endParaRPr lang="en-US" sz="2800" dirty="0"/>
          </a:p>
        </p:txBody>
      </p:sp>
      <p:pic>
        <p:nvPicPr>
          <p:cNvPr id="6" name="Content Placeholder 5" descr="left behind.jpg"/>
          <p:cNvPicPr>
            <a:picLocks noGrp="1" noChangeAspect="1"/>
          </p:cNvPicPr>
          <p:nvPr>
            <p:ph idx="1"/>
          </p:nvPr>
        </p:nvPicPr>
        <p:blipFill>
          <a:blip r:embed="rId2" cstate="print"/>
          <a:stretch>
            <a:fillRect/>
          </a:stretch>
        </p:blipFill>
        <p:spPr>
          <a:xfrm>
            <a:off x="838200" y="1165654"/>
            <a:ext cx="7391400" cy="5536416"/>
          </a:xfrm>
        </p:spPr>
      </p:pic>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Conclusion: Just Another Evangelical Christian Fad</a:t>
            </a:r>
            <a:endParaRPr lang="en-US" sz="2800" dirty="0"/>
          </a:p>
        </p:txBody>
      </p:sp>
      <p:pic>
        <p:nvPicPr>
          <p:cNvPr id="6" name="Content Placeholder 5" descr="Jabez.jpg"/>
          <p:cNvPicPr>
            <a:picLocks noGrp="1" noChangeAspect="1"/>
          </p:cNvPicPr>
          <p:nvPr>
            <p:ph idx="1"/>
          </p:nvPr>
        </p:nvPicPr>
        <p:blipFill>
          <a:blip r:embed="rId2" cstate="print"/>
          <a:stretch>
            <a:fillRect/>
          </a:stretch>
        </p:blipFill>
        <p:spPr>
          <a:xfrm>
            <a:off x="533400" y="1295400"/>
            <a:ext cx="3352800" cy="4616683"/>
          </a:xfrm>
        </p:spPr>
      </p:pic>
      <p:pic>
        <p:nvPicPr>
          <p:cNvPr id="7" name="Picture 6" descr="jabez2.jpg"/>
          <p:cNvPicPr>
            <a:picLocks noChangeAspect="1"/>
          </p:cNvPicPr>
          <p:nvPr/>
        </p:nvPicPr>
        <p:blipFill>
          <a:blip r:embed="rId3" cstate="print"/>
          <a:stretch>
            <a:fillRect/>
          </a:stretch>
        </p:blipFill>
        <p:spPr>
          <a:xfrm>
            <a:off x="4724400" y="1295400"/>
            <a:ext cx="3733800" cy="4621040"/>
          </a:xfrm>
          <a:prstGeom prst="rect">
            <a:avLst/>
          </a:prstGeom>
        </p:spPr>
      </p:pic>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Conclusion: Just Another Evangelical Christian Fad</a:t>
            </a:r>
            <a:endParaRPr lang="en-US" sz="2800" dirty="0"/>
          </a:p>
        </p:txBody>
      </p:sp>
      <p:pic>
        <p:nvPicPr>
          <p:cNvPr id="6" name="Content Placeholder 5" descr="purpose d.jpg"/>
          <p:cNvPicPr>
            <a:picLocks noGrp="1" noChangeAspect="1"/>
          </p:cNvPicPr>
          <p:nvPr>
            <p:ph idx="1"/>
          </p:nvPr>
        </p:nvPicPr>
        <p:blipFill>
          <a:blip r:embed="rId2" cstate="print"/>
          <a:stretch>
            <a:fillRect/>
          </a:stretch>
        </p:blipFill>
        <p:spPr>
          <a:xfrm>
            <a:off x="2667000" y="1063031"/>
            <a:ext cx="3505200" cy="5334838"/>
          </a:xfrm>
        </p:spPr>
      </p:pic>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Conclusion: Just Another Evangelical Christian Fad</a:t>
            </a:r>
            <a:endParaRPr lang="en-US" sz="2800" dirty="0"/>
          </a:p>
        </p:txBody>
      </p:sp>
      <p:pic>
        <p:nvPicPr>
          <p:cNvPr id="4" name="Content Placeholder 3" descr="colton.jpg"/>
          <p:cNvPicPr>
            <a:picLocks noGrp="1" noChangeAspect="1"/>
          </p:cNvPicPr>
          <p:nvPr>
            <p:ph idx="1"/>
          </p:nvPr>
        </p:nvPicPr>
        <p:blipFill>
          <a:blip r:embed="rId2" cstate="print"/>
          <a:stretch>
            <a:fillRect/>
          </a:stretch>
        </p:blipFill>
        <p:spPr>
          <a:xfrm>
            <a:off x="533400" y="1524000"/>
            <a:ext cx="8121688" cy="4190999"/>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Introduction:</a:t>
            </a:r>
            <a:endParaRPr lang="en-US" sz="2800" dirty="0"/>
          </a:p>
        </p:txBody>
      </p:sp>
      <p:sp>
        <p:nvSpPr>
          <p:cNvPr id="3" name="Content Placeholder 2"/>
          <p:cNvSpPr>
            <a:spLocks noGrp="1"/>
          </p:cNvSpPr>
          <p:nvPr>
            <p:ph idx="1"/>
          </p:nvPr>
        </p:nvSpPr>
        <p:spPr>
          <a:xfrm>
            <a:off x="457200" y="1219200"/>
            <a:ext cx="8229600" cy="4800600"/>
          </a:xfrm>
        </p:spPr>
        <p:txBody>
          <a:bodyPr/>
          <a:lstStyle/>
          <a:p>
            <a:r>
              <a:rPr lang="en-US" dirty="0" smtClean="0"/>
              <a:t>The </a:t>
            </a:r>
            <a:r>
              <a:rPr lang="en-US" dirty="0" err="1" smtClean="0"/>
              <a:t>Burpos</a:t>
            </a:r>
            <a:r>
              <a:rPr lang="en-US" dirty="0" smtClean="0"/>
              <a:t> assert that none of Colton’s revelations contradict the Bible.</a:t>
            </a:r>
            <a:endParaRPr lang="en-US" i="1" dirty="0" smtClean="0"/>
          </a:p>
          <a:p>
            <a:r>
              <a:rPr lang="en-US" dirty="0" smtClean="0"/>
              <a:t>But what if his revelations are </a:t>
            </a:r>
            <a:r>
              <a:rPr lang="en-US" b="1" i="1" dirty="0" smtClean="0"/>
              <a:t>trivial</a:t>
            </a:r>
            <a:r>
              <a:rPr lang="en-US" dirty="0" smtClean="0"/>
              <a:t>?</a:t>
            </a:r>
          </a:p>
          <a:p>
            <a:r>
              <a:rPr lang="en-US" dirty="0" smtClean="0"/>
              <a:t>What if his revelations are </a:t>
            </a:r>
            <a:r>
              <a:rPr lang="en-US" b="1" i="1" dirty="0" smtClean="0"/>
              <a:t>inconsistent </a:t>
            </a:r>
            <a:r>
              <a:rPr lang="en-US" dirty="0" smtClean="0"/>
              <a:t>with the Bible’s view of heaven? </a:t>
            </a:r>
          </a:p>
          <a:p>
            <a:r>
              <a:rPr lang="en-US" dirty="0" smtClean="0"/>
              <a:t>What if the heaven of the Bible is not a fun playground or petting zoo, but is </a:t>
            </a:r>
            <a:r>
              <a:rPr lang="en-US" b="1" i="1" dirty="0" smtClean="0"/>
              <a:t>full of wonder and dread</a:t>
            </a:r>
            <a:r>
              <a:rPr lang="en-US" dirty="0" smtClean="0"/>
              <a:t>?</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Conclusion: Just Another Evangelical Christian Fad</a:t>
            </a:r>
            <a:endParaRPr lang="en-US" sz="2800" dirty="0"/>
          </a:p>
        </p:txBody>
      </p:sp>
      <p:pic>
        <p:nvPicPr>
          <p:cNvPr id="6" name="Content Placeholder 5" descr="colton tv.jpg"/>
          <p:cNvPicPr>
            <a:picLocks noGrp="1" noChangeAspect="1"/>
          </p:cNvPicPr>
          <p:nvPr>
            <p:ph idx="1"/>
          </p:nvPr>
        </p:nvPicPr>
        <p:blipFill>
          <a:blip r:embed="rId2" cstate="print"/>
          <a:stretch>
            <a:fillRect/>
          </a:stretch>
        </p:blipFill>
        <p:spPr>
          <a:xfrm>
            <a:off x="609600" y="1743456"/>
            <a:ext cx="8001000" cy="4480560"/>
          </a:xfrm>
        </p:spPr>
      </p:pic>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Conclusion: Just Another Evangelical Christian Fad</a:t>
            </a:r>
            <a:endParaRPr lang="en-US" sz="2800" dirty="0"/>
          </a:p>
        </p:txBody>
      </p:sp>
      <p:pic>
        <p:nvPicPr>
          <p:cNvPr id="8" name="Content Placeholder 7" descr="todd tv.jpg"/>
          <p:cNvPicPr>
            <a:picLocks noGrp="1" noChangeAspect="1"/>
          </p:cNvPicPr>
          <p:nvPr>
            <p:ph idx="1"/>
          </p:nvPr>
        </p:nvPicPr>
        <p:blipFill>
          <a:blip r:embed="rId2" cstate="print"/>
          <a:stretch>
            <a:fillRect/>
          </a:stretch>
        </p:blipFill>
        <p:spPr>
          <a:xfrm>
            <a:off x="533400" y="1447800"/>
            <a:ext cx="8028214" cy="4495800"/>
          </a:xfrm>
        </p:spPr>
      </p:pic>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Conclusion: Just Another Evangelical Christian Fad</a:t>
            </a:r>
            <a:endParaRPr lang="en-US" sz="2800" dirty="0"/>
          </a:p>
        </p:txBody>
      </p:sp>
      <p:pic>
        <p:nvPicPr>
          <p:cNvPr id="6" name="Content Placeholder 5" descr="todd tv2.jpg"/>
          <p:cNvPicPr>
            <a:picLocks noGrp="1" noChangeAspect="1"/>
          </p:cNvPicPr>
          <p:nvPr>
            <p:ph idx="1"/>
          </p:nvPr>
        </p:nvPicPr>
        <p:blipFill>
          <a:blip r:embed="rId2" cstate="print"/>
          <a:stretch>
            <a:fillRect/>
          </a:stretch>
        </p:blipFill>
        <p:spPr>
          <a:xfrm>
            <a:off x="457200" y="1143000"/>
            <a:ext cx="8229600" cy="5064369"/>
          </a:xfrm>
        </p:spPr>
      </p:pic>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Conclusion: Just Another Evangelical Christian Fad</a:t>
            </a:r>
            <a:endParaRPr lang="en-US" sz="2800" dirty="0"/>
          </a:p>
        </p:txBody>
      </p:sp>
      <p:pic>
        <p:nvPicPr>
          <p:cNvPr id="7" name="Content Placeholder 6" descr="todd tv3.jpg"/>
          <p:cNvPicPr>
            <a:picLocks noGrp="1" noChangeAspect="1"/>
          </p:cNvPicPr>
          <p:nvPr>
            <p:ph idx="1"/>
          </p:nvPr>
        </p:nvPicPr>
        <p:blipFill>
          <a:blip r:embed="rId2" cstate="print"/>
          <a:stretch>
            <a:fillRect/>
          </a:stretch>
        </p:blipFill>
        <p:spPr>
          <a:xfrm>
            <a:off x="457200" y="1371600"/>
            <a:ext cx="8071556" cy="4191000"/>
          </a:xfrm>
        </p:spPr>
      </p:pic>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2800" dirty="0" smtClean="0"/>
              <a:t>Conclusion: Just Another Evangelical Christian Fad</a:t>
            </a:r>
            <a:endParaRPr lang="en-US" sz="2800" dirty="0"/>
          </a:p>
        </p:txBody>
      </p:sp>
      <p:pic>
        <p:nvPicPr>
          <p:cNvPr id="4" name="Content Placeholder 3" descr="colton.jpg"/>
          <p:cNvPicPr>
            <a:picLocks noGrp="1" noChangeAspect="1"/>
          </p:cNvPicPr>
          <p:nvPr>
            <p:ph idx="1"/>
          </p:nvPr>
        </p:nvPicPr>
        <p:blipFill>
          <a:blip r:embed="rId2" cstate="print"/>
          <a:stretch>
            <a:fillRect/>
          </a:stretch>
        </p:blipFill>
        <p:spPr>
          <a:xfrm>
            <a:off x="533400" y="1524000"/>
            <a:ext cx="8121688" cy="4190999"/>
          </a:xfrm>
        </p:spPr>
      </p:pic>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pPr algn="ctr"/>
            <a:r>
              <a:rPr lang="en-US" sz="3600" dirty="0" smtClean="0"/>
              <a:t>Heaven really is for real—God said so!</a:t>
            </a:r>
            <a:endParaRPr lang="en-US" sz="3600" dirty="0"/>
          </a:p>
        </p:txBody>
      </p:sp>
      <p:pic>
        <p:nvPicPr>
          <p:cNvPr id="6" name="Content Placeholder 5" descr="bible.jpg"/>
          <p:cNvPicPr>
            <a:picLocks noGrp="1" noChangeAspect="1"/>
          </p:cNvPicPr>
          <p:nvPr>
            <p:ph idx="1"/>
          </p:nvPr>
        </p:nvPicPr>
        <p:blipFill>
          <a:blip r:embed="rId2" cstate="print"/>
          <a:stretch>
            <a:fillRect/>
          </a:stretch>
        </p:blipFill>
        <p:spPr>
          <a:xfrm>
            <a:off x="564214" y="1295400"/>
            <a:ext cx="8122586" cy="5405211"/>
          </a:xfrm>
        </p:spPr>
      </p:pic>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774700"/>
          </a:xfrm>
        </p:spPr>
        <p:txBody>
          <a:bodyPr/>
          <a:lstStyle/>
          <a:p>
            <a:r>
              <a:rPr lang="en-US" sz="3600" dirty="0" smtClean="0"/>
              <a:t>The Next SUMMER SEMINAR:</a:t>
            </a:r>
            <a:endParaRPr lang="en-US" sz="3600" dirty="0"/>
          </a:p>
        </p:txBody>
      </p:sp>
      <p:sp>
        <p:nvSpPr>
          <p:cNvPr id="4" name="Content Placeholder 3"/>
          <p:cNvSpPr>
            <a:spLocks noGrp="1"/>
          </p:cNvSpPr>
          <p:nvPr>
            <p:ph idx="1"/>
          </p:nvPr>
        </p:nvSpPr>
        <p:spPr/>
        <p:txBody>
          <a:bodyPr/>
          <a:lstStyle/>
          <a:p>
            <a:pPr algn="ctr">
              <a:buNone/>
            </a:pPr>
            <a:r>
              <a:rPr lang="en-US" dirty="0" smtClean="0"/>
              <a:t>“</a:t>
            </a:r>
            <a:r>
              <a:rPr lang="en-US" b="1" dirty="0" smtClean="0"/>
              <a:t>Christianity vs. Self-Esteem</a:t>
            </a:r>
            <a:r>
              <a:rPr lang="en-US" dirty="0" smtClean="0"/>
              <a:t>: </a:t>
            </a:r>
          </a:p>
          <a:p>
            <a:pPr algn="ctr">
              <a:buNone/>
            </a:pPr>
            <a:r>
              <a:rPr lang="en-US" i="1" dirty="0" smtClean="0"/>
              <a:t>The Origin of the Religion of </a:t>
            </a:r>
            <a:r>
              <a:rPr lang="en-US" i="1" dirty="0" err="1" smtClean="0"/>
              <a:t>Selfism</a:t>
            </a:r>
            <a:r>
              <a:rPr lang="en-US" dirty="0" smtClean="0"/>
              <a:t>”</a:t>
            </a:r>
          </a:p>
          <a:p>
            <a:pPr algn="ctr">
              <a:buNone/>
            </a:pPr>
            <a:endParaRPr lang="en-US" dirty="0" smtClean="0"/>
          </a:p>
          <a:p>
            <a:pPr>
              <a:buNone/>
            </a:pPr>
            <a:r>
              <a:rPr lang="en-US" dirty="0" smtClean="0"/>
              <a:t>Tuesday, July 15, 2014</a:t>
            </a:r>
          </a:p>
          <a:p>
            <a:pPr>
              <a:buNone/>
            </a:pPr>
            <a:r>
              <a:rPr lang="en-US" dirty="0" smtClean="0"/>
              <a:t>7:00 p.m.</a:t>
            </a:r>
          </a:p>
          <a:p>
            <a:pPr>
              <a:buNone/>
            </a:pPr>
            <a:r>
              <a:rPr lang="en-US" dirty="0" smtClean="0"/>
              <a:t>Hospers PCA</a:t>
            </a:r>
          </a:p>
          <a:p>
            <a:pPr>
              <a:buNone/>
            </a:pPr>
            <a:r>
              <a:rPr lang="en-US" dirty="0" smtClean="0"/>
              <a:t>All are welcome!</a:t>
            </a:r>
            <a:endParaRPr lang="en-US" dirty="0" smtClean="0"/>
          </a:p>
          <a:p>
            <a:pPr>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8">
  <a:themeElements>
    <a:clrScheme name="Office Theme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ffice Them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Office Theme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ffice Theme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ffice Theme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ffice Theme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ffice Theme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ffice Theme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Theme8</Template>
  <TotalTime>1075</TotalTime>
  <Words>4660</Words>
  <Application>Microsoft Office PowerPoint</Application>
  <PresentationFormat>On-screen Show (4:3)</PresentationFormat>
  <Paragraphs>318</Paragraphs>
  <Slides>96</Slides>
  <Notes>0</Notes>
  <HiddenSlides>0</HiddenSlides>
  <MMClips>0</MMClips>
  <ScaleCrop>false</ScaleCrop>
  <HeadingPairs>
    <vt:vector size="4" baseType="variant">
      <vt:variant>
        <vt:lpstr>Theme</vt:lpstr>
      </vt:variant>
      <vt:variant>
        <vt:i4>1</vt:i4>
      </vt:variant>
      <vt:variant>
        <vt:lpstr>Slide Titles</vt:lpstr>
      </vt:variant>
      <vt:variant>
        <vt:i4>96</vt:i4>
      </vt:variant>
    </vt:vector>
  </HeadingPairs>
  <TitlesOfParts>
    <vt:vector size="97" baseType="lpstr">
      <vt:lpstr>Theme8</vt:lpstr>
      <vt:lpstr>Heaven Really is for Real! </vt:lpstr>
      <vt:lpstr>Introduction:</vt:lpstr>
      <vt:lpstr>Introduction:</vt:lpstr>
      <vt:lpstr>Introduction:</vt:lpstr>
      <vt:lpstr>Introduction:</vt:lpstr>
      <vt:lpstr>Introduction:</vt:lpstr>
      <vt:lpstr>Introduction:</vt:lpstr>
      <vt:lpstr>Introduction:</vt:lpstr>
      <vt:lpstr>Introduction:</vt:lpstr>
      <vt:lpstr>Introduction:</vt:lpstr>
      <vt:lpstr>Introduction:</vt:lpstr>
      <vt:lpstr>I. THE BIBLICAL DOCTRINE OF REVELATION</vt:lpstr>
      <vt:lpstr>I. THE BIBLICAL DOCTRINE OF REVELATION</vt:lpstr>
      <vt:lpstr>I. THE BIBLICAL DOCTRINE OF REVELATION</vt:lpstr>
      <vt:lpstr>I. THE BIBLICAL DOCTRINE OF REVELATION</vt:lpstr>
      <vt:lpstr>I. THE BIBLICAL DOCTRINE OF REVELATION</vt:lpstr>
      <vt:lpstr>I. THE BIBLICAL DOCTRINE OF REVELATION</vt:lpstr>
      <vt:lpstr>I. THE BIBLICAL DOCTRINE OF REVELATION</vt:lpstr>
      <vt:lpstr>I. THE BIBLICAL DOCTRINE OF REVELATION</vt:lpstr>
      <vt:lpstr>II. Heaven is for Real AS CONFIRMATION?</vt:lpstr>
      <vt:lpstr>II. Heaven is for Real AS CONFIRMATION?</vt:lpstr>
      <vt:lpstr>II. Heaven is for Real AS CONFIRMATION?</vt:lpstr>
      <vt:lpstr>II. Heaven is for Real AS CONFIRMATION?</vt:lpstr>
      <vt:lpstr>II. Heaven is for Real AS CONFIRMATION?</vt:lpstr>
      <vt:lpstr>II. Heaven is for Real AS CONFIRMATION?</vt:lpstr>
      <vt:lpstr>II. Heaven is for Real AS CONFIRMATION?</vt:lpstr>
      <vt:lpstr>II. Heaven is for Real AS CONFIRMATION?</vt:lpstr>
      <vt:lpstr>II. Heaven is for Real AS CONFIRMATION?</vt:lpstr>
      <vt:lpstr>Slide 29</vt:lpstr>
      <vt:lpstr>II. Heaven is for Real AS CONFIRMATION?</vt:lpstr>
      <vt:lpstr>II. Heaven is for Real AS CONFIRMATION?</vt:lpstr>
      <vt:lpstr>II. Heaven is for Real AS CONFIRMATION?</vt:lpstr>
      <vt:lpstr>Slide 33</vt:lpstr>
      <vt:lpstr>II. Heaven is for Real AS CONFIRMATION?</vt:lpstr>
      <vt:lpstr>II. Heaven is for Real AS CONFIRMATION?</vt:lpstr>
      <vt:lpstr>II. Heaven is for Real AS CONFIRMATION?</vt:lpstr>
      <vt:lpstr>II. Heaven is for Real AS CONFIRMATION?</vt:lpstr>
      <vt:lpstr>II. Heaven is for Real AS CONFIRMATION?</vt:lpstr>
      <vt:lpstr>II. Heaven is for Real AS CONFIRMATION?</vt:lpstr>
      <vt:lpstr>II. Heaven is for Real AS CONFIRMATION?</vt:lpstr>
      <vt:lpstr>II. Heaven is for Real AS CONFIRMATION?</vt:lpstr>
      <vt:lpstr>II. Heaven is for Real AS CONFIRMATION?</vt:lpstr>
      <vt:lpstr>II. Heaven is for Real AS CONFIRMATION?</vt:lpstr>
      <vt:lpstr>II. Heaven is for Real AS CONFIRMATION?</vt:lpstr>
      <vt:lpstr>II. Heaven is for Real AS CONFIRMATION?</vt:lpstr>
      <vt:lpstr>II. Heaven is for Real AS CONFIRMATION?</vt:lpstr>
      <vt:lpstr>Motive? Instant Celebrity and Financial Success</vt:lpstr>
      <vt:lpstr>Motive? Instant Celebrity and Financial Success</vt:lpstr>
      <vt:lpstr>III. Heaven is for Real AS INFORMATION?</vt:lpstr>
      <vt:lpstr>III. Heaven is for Real AS INFORMATION?</vt:lpstr>
      <vt:lpstr>Jesus’ Rainbow Horse?</vt:lpstr>
      <vt:lpstr>Jesus’ Rainbow Horse?</vt:lpstr>
      <vt:lpstr>III. Heaven is for Real AS INFORMATION?</vt:lpstr>
      <vt:lpstr>III. Heaven is for Real AS INFORMATION?</vt:lpstr>
      <vt:lpstr>III. Heaven is for Real AS INFORMATION?</vt:lpstr>
      <vt:lpstr>III. Heaven is for Real AS INFORMATION?</vt:lpstr>
      <vt:lpstr>III. Heaven is for Real AS INFORMATION?</vt:lpstr>
      <vt:lpstr>III. Heaven is for Real AS INFORMATION?</vt:lpstr>
      <vt:lpstr>III. Heaven is for Real AS INFORMATION?</vt:lpstr>
      <vt:lpstr>III. Heaven is for Real AS INFORMATION?</vt:lpstr>
      <vt:lpstr>III. Heaven is for Real AS INFORMATION?</vt:lpstr>
      <vt:lpstr>III. Heaven is for Real AS INFORMATION?</vt:lpstr>
      <vt:lpstr>III. Heaven is for Real AS INFORMATION?</vt:lpstr>
      <vt:lpstr>III. Heaven is for Real AS INFORMATION?</vt:lpstr>
      <vt:lpstr>III. Heaven is for Real AS INFORMATION?</vt:lpstr>
      <vt:lpstr>Slide 66</vt:lpstr>
      <vt:lpstr>Slide 67</vt:lpstr>
      <vt:lpstr>IV. WHY Heaven is for Real IS UNHELPFUL</vt:lpstr>
      <vt:lpstr>IV. WHY Heaven is for Real IS UNHELPFUL</vt:lpstr>
      <vt:lpstr>IV. WHY Heaven is for Real IS UNHELPFUL</vt:lpstr>
      <vt:lpstr>IV. WHY Heaven is for Real IS UNHELPFUL</vt:lpstr>
      <vt:lpstr>IV. WHY Heaven is for Real IS UNHELPFUL</vt:lpstr>
      <vt:lpstr>IV. WHY Heaven is for Real IS UNHELPFUL</vt:lpstr>
      <vt:lpstr>IV. WHY Heaven is for Real IS UNHELPFUL</vt:lpstr>
      <vt:lpstr>IV. WHY Heaven is for Real IS UNHELPFUL</vt:lpstr>
      <vt:lpstr>IV. WHY Heaven is for Real IS UNHELPFUL</vt:lpstr>
      <vt:lpstr>IV. WHY Heaven is for Real IS UNHELPFUL</vt:lpstr>
      <vt:lpstr>IV. WHY Heaven is for Real IS UNHELPFUL</vt:lpstr>
      <vt:lpstr>IV. WHY Heaven is for Real IS UNHELPFUL</vt:lpstr>
      <vt:lpstr>Conclusion: Just Another Evangelical Christian Fad</vt:lpstr>
      <vt:lpstr>Slide 81</vt:lpstr>
      <vt:lpstr>Slide 82</vt:lpstr>
      <vt:lpstr>Conclusion: Just Another Evangelical Christian Fad</vt:lpstr>
      <vt:lpstr>Slide 84</vt:lpstr>
      <vt:lpstr>Conclusion: Just Another Evangelical Christian Fad</vt:lpstr>
      <vt:lpstr>Conclusion: Just Another Evangelical Christian Fad</vt:lpstr>
      <vt:lpstr>Conclusion: Just Another Evangelical Christian Fad</vt:lpstr>
      <vt:lpstr>Conclusion: Just Another Evangelical Christian Fad</vt:lpstr>
      <vt:lpstr>Conclusion: Just Another Evangelical Christian Fad</vt:lpstr>
      <vt:lpstr>Conclusion: Just Another Evangelical Christian Fad</vt:lpstr>
      <vt:lpstr>Conclusion: Just Another Evangelical Christian Fad</vt:lpstr>
      <vt:lpstr>Conclusion: Just Another Evangelical Christian Fad</vt:lpstr>
      <vt:lpstr>Conclusion: Just Another Evangelical Christian Fad</vt:lpstr>
      <vt:lpstr>Conclusion: Just Another Evangelical Christian Fad</vt:lpstr>
      <vt:lpstr>Heaven really is for real—God said so!</vt:lpstr>
      <vt:lpstr>The Next SUMMER SEMINAR:</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Heaven Really is for Real! </dc:title>
  <dc:creator>Brian</dc:creator>
  <cp:lastModifiedBy>Brian</cp:lastModifiedBy>
  <cp:revision>41</cp:revision>
  <dcterms:created xsi:type="dcterms:W3CDTF">2014-06-30T22:58:11Z</dcterms:created>
  <dcterms:modified xsi:type="dcterms:W3CDTF">2014-07-01T18:49:50Z</dcterms:modified>
</cp:coreProperties>
</file>