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0"/>
  </p:notesMasterIdLst>
  <p:sldIdLst>
    <p:sldId id="341" r:id="rId2"/>
    <p:sldId id="256" r:id="rId3"/>
    <p:sldId id="340" r:id="rId4"/>
    <p:sldId id="471" r:id="rId5"/>
    <p:sldId id="472" r:id="rId6"/>
    <p:sldId id="589" r:id="rId7"/>
    <p:sldId id="590" r:id="rId8"/>
    <p:sldId id="591" r:id="rId9"/>
    <p:sldId id="649" r:id="rId10"/>
    <p:sldId id="687" r:id="rId11"/>
    <p:sldId id="592" r:id="rId12"/>
    <p:sldId id="648" r:id="rId13"/>
    <p:sldId id="702" r:id="rId14"/>
    <p:sldId id="593" r:id="rId15"/>
    <p:sldId id="650" r:id="rId16"/>
    <p:sldId id="688" r:id="rId17"/>
    <p:sldId id="654" r:id="rId18"/>
    <p:sldId id="594" r:id="rId19"/>
    <p:sldId id="595" r:id="rId20"/>
    <p:sldId id="596" r:id="rId21"/>
    <p:sldId id="651" r:id="rId22"/>
    <p:sldId id="689" r:id="rId23"/>
    <p:sldId id="655" r:id="rId24"/>
    <p:sldId id="598" r:id="rId25"/>
    <p:sldId id="597" r:id="rId26"/>
    <p:sldId id="599" r:id="rId27"/>
    <p:sldId id="653" r:id="rId28"/>
    <p:sldId id="600" r:id="rId29"/>
    <p:sldId id="656" r:id="rId30"/>
    <p:sldId id="690" r:id="rId31"/>
    <p:sldId id="658" r:id="rId32"/>
    <p:sldId id="601" r:id="rId33"/>
    <p:sldId id="659" r:id="rId34"/>
    <p:sldId id="692" r:id="rId35"/>
    <p:sldId id="603" r:id="rId36"/>
    <p:sldId id="602" r:id="rId37"/>
    <p:sldId id="661" r:id="rId38"/>
    <p:sldId id="693" r:id="rId39"/>
    <p:sldId id="660" r:id="rId40"/>
    <p:sldId id="604" r:id="rId41"/>
    <p:sldId id="605" r:id="rId42"/>
    <p:sldId id="662" r:id="rId43"/>
    <p:sldId id="694" r:id="rId44"/>
    <p:sldId id="608" r:id="rId45"/>
    <p:sldId id="606" r:id="rId46"/>
    <p:sldId id="609" r:id="rId47"/>
    <p:sldId id="663" r:id="rId48"/>
    <p:sldId id="695" r:id="rId49"/>
    <p:sldId id="610" r:id="rId50"/>
    <p:sldId id="664" r:id="rId51"/>
    <p:sldId id="696" r:id="rId52"/>
    <p:sldId id="607" r:id="rId53"/>
    <p:sldId id="665" r:id="rId54"/>
    <p:sldId id="611" r:id="rId55"/>
    <p:sldId id="666" r:id="rId56"/>
    <p:sldId id="697" r:id="rId57"/>
    <p:sldId id="473" r:id="rId58"/>
    <p:sldId id="612" r:id="rId59"/>
    <p:sldId id="613" r:id="rId60"/>
    <p:sldId id="614" r:id="rId61"/>
    <p:sldId id="667" r:id="rId62"/>
    <p:sldId id="618" r:id="rId63"/>
    <p:sldId id="620" r:id="rId64"/>
    <p:sldId id="619" r:id="rId65"/>
    <p:sldId id="668" r:id="rId66"/>
    <p:sldId id="615" r:id="rId67"/>
    <p:sldId id="616" r:id="rId68"/>
    <p:sldId id="669" r:id="rId69"/>
    <p:sldId id="617" r:id="rId70"/>
    <p:sldId id="621" r:id="rId71"/>
    <p:sldId id="671" r:id="rId72"/>
    <p:sldId id="698" r:id="rId73"/>
    <p:sldId id="622" r:id="rId74"/>
    <p:sldId id="623" r:id="rId75"/>
    <p:sldId id="258" r:id="rId76"/>
    <p:sldId id="624" r:id="rId77"/>
    <p:sldId id="626" r:id="rId78"/>
    <p:sldId id="62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8E746-1E3F-477F-87EE-5E3FD626B72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856E-CE0E-4D0B-AA70-9DA9E7DC9C60}" type="slidenum">
              <a:rPr lang="en-US" smtClean="0"/>
              <a:t>‹#›</a:t>
            </a:fld>
            <a:endParaRPr lang="en-US"/>
          </a:p>
        </p:txBody>
      </p:sp>
    </p:spTree>
    <p:extLst>
      <p:ext uri="{BB962C8B-B14F-4D97-AF65-F5344CB8AC3E}">
        <p14:creationId xmlns:p14="http://schemas.microsoft.com/office/powerpoint/2010/main" val="33284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a:t>
            </a:fld>
            <a:endParaRPr lang="en-US"/>
          </a:p>
        </p:txBody>
      </p:sp>
    </p:spTree>
    <p:extLst>
      <p:ext uri="{BB962C8B-B14F-4D97-AF65-F5344CB8AC3E}">
        <p14:creationId xmlns:p14="http://schemas.microsoft.com/office/powerpoint/2010/main" val="279150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a:p>
        </p:txBody>
      </p:sp>
    </p:spTree>
    <p:extLst>
      <p:ext uri="{BB962C8B-B14F-4D97-AF65-F5344CB8AC3E}">
        <p14:creationId xmlns:p14="http://schemas.microsoft.com/office/powerpoint/2010/main" val="105185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a:p>
        </p:txBody>
      </p:sp>
    </p:spTree>
    <p:extLst>
      <p:ext uri="{BB962C8B-B14F-4D97-AF65-F5344CB8AC3E}">
        <p14:creationId xmlns:p14="http://schemas.microsoft.com/office/powerpoint/2010/main" val="228614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16</a:t>
            </a:fld>
            <a:endParaRPr lang="en-US"/>
          </a:p>
        </p:txBody>
      </p:sp>
    </p:spTree>
    <p:extLst>
      <p:ext uri="{BB962C8B-B14F-4D97-AF65-F5344CB8AC3E}">
        <p14:creationId xmlns:p14="http://schemas.microsoft.com/office/powerpoint/2010/main" val="382568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a:p>
        </p:txBody>
      </p:sp>
    </p:spTree>
    <p:extLst>
      <p:ext uri="{BB962C8B-B14F-4D97-AF65-F5344CB8AC3E}">
        <p14:creationId xmlns:p14="http://schemas.microsoft.com/office/powerpoint/2010/main" val="186230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a:p>
        </p:txBody>
      </p:sp>
    </p:spTree>
    <p:extLst>
      <p:ext uri="{BB962C8B-B14F-4D97-AF65-F5344CB8AC3E}">
        <p14:creationId xmlns:p14="http://schemas.microsoft.com/office/powerpoint/2010/main" val="322242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a:p>
        </p:txBody>
      </p:sp>
    </p:spTree>
    <p:extLst>
      <p:ext uri="{BB962C8B-B14F-4D97-AF65-F5344CB8AC3E}">
        <p14:creationId xmlns:p14="http://schemas.microsoft.com/office/powerpoint/2010/main" val="302290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a:p>
        </p:txBody>
      </p:sp>
    </p:spTree>
    <p:extLst>
      <p:ext uri="{BB962C8B-B14F-4D97-AF65-F5344CB8AC3E}">
        <p14:creationId xmlns:p14="http://schemas.microsoft.com/office/powerpoint/2010/main" val="196986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a:p>
        </p:txBody>
      </p:sp>
    </p:spTree>
    <p:extLst>
      <p:ext uri="{BB962C8B-B14F-4D97-AF65-F5344CB8AC3E}">
        <p14:creationId xmlns:p14="http://schemas.microsoft.com/office/powerpoint/2010/main" val="180809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25</a:t>
            </a:fld>
            <a:endParaRPr lang="en-US"/>
          </a:p>
        </p:txBody>
      </p:sp>
    </p:spTree>
    <p:extLst>
      <p:ext uri="{BB962C8B-B14F-4D97-AF65-F5344CB8AC3E}">
        <p14:creationId xmlns:p14="http://schemas.microsoft.com/office/powerpoint/2010/main" val="761976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a:p>
        </p:txBody>
      </p:sp>
    </p:spTree>
    <p:extLst>
      <p:ext uri="{BB962C8B-B14F-4D97-AF65-F5344CB8AC3E}">
        <p14:creationId xmlns:p14="http://schemas.microsoft.com/office/powerpoint/2010/main" val="13667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a:t>
            </a:fld>
            <a:endParaRPr lang="en-US"/>
          </a:p>
        </p:txBody>
      </p:sp>
    </p:spTree>
    <p:extLst>
      <p:ext uri="{BB962C8B-B14F-4D97-AF65-F5344CB8AC3E}">
        <p14:creationId xmlns:p14="http://schemas.microsoft.com/office/powerpoint/2010/main" val="356439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a:p>
        </p:txBody>
      </p:sp>
    </p:spTree>
    <p:extLst>
      <p:ext uri="{BB962C8B-B14F-4D97-AF65-F5344CB8AC3E}">
        <p14:creationId xmlns:p14="http://schemas.microsoft.com/office/powerpoint/2010/main" val="189025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a:p>
        </p:txBody>
      </p:sp>
    </p:spTree>
    <p:extLst>
      <p:ext uri="{BB962C8B-B14F-4D97-AF65-F5344CB8AC3E}">
        <p14:creationId xmlns:p14="http://schemas.microsoft.com/office/powerpoint/2010/main" val="911769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a:p>
        </p:txBody>
      </p:sp>
    </p:spTree>
    <p:extLst>
      <p:ext uri="{BB962C8B-B14F-4D97-AF65-F5344CB8AC3E}">
        <p14:creationId xmlns:p14="http://schemas.microsoft.com/office/powerpoint/2010/main" val="344143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a:p>
        </p:txBody>
      </p:sp>
    </p:spTree>
    <p:extLst>
      <p:ext uri="{BB962C8B-B14F-4D97-AF65-F5344CB8AC3E}">
        <p14:creationId xmlns:p14="http://schemas.microsoft.com/office/powerpoint/2010/main" val="2255902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35</a:t>
            </a:fld>
            <a:endParaRPr lang="en-US"/>
          </a:p>
        </p:txBody>
      </p:sp>
    </p:spTree>
    <p:extLst>
      <p:ext uri="{BB962C8B-B14F-4D97-AF65-F5344CB8AC3E}">
        <p14:creationId xmlns:p14="http://schemas.microsoft.com/office/powerpoint/2010/main" val="329964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36</a:t>
            </a:fld>
            <a:endParaRPr lang="en-US"/>
          </a:p>
        </p:txBody>
      </p:sp>
    </p:spTree>
    <p:extLst>
      <p:ext uri="{BB962C8B-B14F-4D97-AF65-F5344CB8AC3E}">
        <p14:creationId xmlns:p14="http://schemas.microsoft.com/office/powerpoint/2010/main" val="1270678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38</a:t>
            </a:fld>
            <a:endParaRPr lang="en-US"/>
          </a:p>
        </p:txBody>
      </p:sp>
    </p:spTree>
    <p:extLst>
      <p:ext uri="{BB962C8B-B14F-4D97-AF65-F5344CB8AC3E}">
        <p14:creationId xmlns:p14="http://schemas.microsoft.com/office/powerpoint/2010/main" val="831980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40</a:t>
            </a:fld>
            <a:endParaRPr lang="en-US"/>
          </a:p>
        </p:txBody>
      </p:sp>
    </p:spTree>
    <p:extLst>
      <p:ext uri="{BB962C8B-B14F-4D97-AF65-F5344CB8AC3E}">
        <p14:creationId xmlns:p14="http://schemas.microsoft.com/office/powerpoint/2010/main" val="63726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41</a:t>
            </a:fld>
            <a:endParaRPr lang="en-US"/>
          </a:p>
        </p:txBody>
      </p:sp>
    </p:spTree>
    <p:extLst>
      <p:ext uri="{BB962C8B-B14F-4D97-AF65-F5344CB8AC3E}">
        <p14:creationId xmlns:p14="http://schemas.microsoft.com/office/powerpoint/2010/main" val="311189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43</a:t>
            </a:fld>
            <a:endParaRPr lang="en-US"/>
          </a:p>
        </p:txBody>
      </p:sp>
    </p:spTree>
    <p:extLst>
      <p:ext uri="{BB962C8B-B14F-4D97-AF65-F5344CB8AC3E}">
        <p14:creationId xmlns:p14="http://schemas.microsoft.com/office/powerpoint/2010/main" val="418664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a:t>
            </a:fld>
            <a:endParaRPr lang="en-US"/>
          </a:p>
        </p:txBody>
      </p:sp>
    </p:spTree>
    <p:extLst>
      <p:ext uri="{BB962C8B-B14F-4D97-AF65-F5344CB8AC3E}">
        <p14:creationId xmlns:p14="http://schemas.microsoft.com/office/powerpoint/2010/main" val="5458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44</a:t>
            </a:fld>
            <a:endParaRPr lang="en-US"/>
          </a:p>
        </p:txBody>
      </p:sp>
    </p:spTree>
    <p:extLst>
      <p:ext uri="{BB962C8B-B14F-4D97-AF65-F5344CB8AC3E}">
        <p14:creationId xmlns:p14="http://schemas.microsoft.com/office/powerpoint/2010/main" val="4000017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45</a:t>
            </a:fld>
            <a:endParaRPr lang="en-US"/>
          </a:p>
        </p:txBody>
      </p:sp>
    </p:spTree>
    <p:extLst>
      <p:ext uri="{BB962C8B-B14F-4D97-AF65-F5344CB8AC3E}">
        <p14:creationId xmlns:p14="http://schemas.microsoft.com/office/powerpoint/2010/main" val="281461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46</a:t>
            </a:fld>
            <a:endParaRPr lang="en-US"/>
          </a:p>
        </p:txBody>
      </p:sp>
    </p:spTree>
    <p:extLst>
      <p:ext uri="{BB962C8B-B14F-4D97-AF65-F5344CB8AC3E}">
        <p14:creationId xmlns:p14="http://schemas.microsoft.com/office/powerpoint/2010/main" val="60815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48</a:t>
            </a:fld>
            <a:endParaRPr lang="en-US"/>
          </a:p>
        </p:txBody>
      </p:sp>
    </p:spTree>
    <p:extLst>
      <p:ext uri="{BB962C8B-B14F-4D97-AF65-F5344CB8AC3E}">
        <p14:creationId xmlns:p14="http://schemas.microsoft.com/office/powerpoint/2010/main" val="2523955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49</a:t>
            </a:fld>
            <a:endParaRPr lang="en-US"/>
          </a:p>
        </p:txBody>
      </p:sp>
    </p:spTree>
    <p:extLst>
      <p:ext uri="{BB962C8B-B14F-4D97-AF65-F5344CB8AC3E}">
        <p14:creationId xmlns:p14="http://schemas.microsoft.com/office/powerpoint/2010/main" val="627331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51</a:t>
            </a:fld>
            <a:endParaRPr lang="en-US"/>
          </a:p>
        </p:txBody>
      </p:sp>
    </p:spTree>
    <p:extLst>
      <p:ext uri="{BB962C8B-B14F-4D97-AF65-F5344CB8AC3E}">
        <p14:creationId xmlns:p14="http://schemas.microsoft.com/office/powerpoint/2010/main" val="3784619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52</a:t>
            </a:fld>
            <a:endParaRPr lang="en-US"/>
          </a:p>
        </p:txBody>
      </p:sp>
    </p:spTree>
    <p:extLst>
      <p:ext uri="{BB962C8B-B14F-4D97-AF65-F5344CB8AC3E}">
        <p14:creationId xmlns:p14="http://schemas.microsoft.com/office/powerpoint/2010/main" val="824402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54</a:t>
            </a:fld>
            <a:endParaRPr lang="en-US"/>
          </a:p>
        </p:txBody>
      </p:sp>
    </p:spTree>
    <p:extLst>
      <p:ext uri="{BB962C8B-B14F-4D97-AF65-F5344CB8AC3E}">
        <p14:creationId xmlns:p14="http://schemas.microsoft.com/office/powerpoint/2010/main" val="251680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56</a:t>
            </a:fld>
            <a:endParaRPr lang="en-US"/>
          </a:p>
        </p:txBody>
      </p:sp>
    </p:spTree>
    <p:extLst>
      <p:ext uri="{BB962C8B-B14F-4D97-AF65-F5344CB8AC3E}">
        <p14:creationId xmlns:p14="http://schemas.microsoft.com/office/powerpoint/2010/main" val="3561825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57</a:t>
            </a:fld>
            <a:endParaRPr lang="en-US"/>
          </a:p>
        </p:txBody>
      </p:sp>
    </p:spTree>
    <p:extLst>
      <p:ext uri="{BB962C8B-B14F-4D97-AF65-F5344CB8AC3E}">
        <p14:creationId xmlns:p14="http://schemas.microsoft.com/office/powerpoint/2010/main" val="84352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a:p>
        </p:txBody>
      </p:sp>
    </p:spTree>
    <p:extLst>
      <p:ext uri="{BB962C8B-B14F-4D97-AF65-F5344CB8AC3E}">
        <p14:creationId xmlns:p14="http://schemas.microsoft.com/office/powerpoint/2010/main" val="823441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58</a:t>
            </a:fld>
            <a:endParaRPr lang="en-US"/>
          </a:p>
        </p:txBody>
      </p:sp>
    </p:spTree>
    <p:extLst>
      <p:ext uri="{BB962C8B-B14F-4D97-AF65-F5344CB8AC3E}">
        <p14:creationId xmlns:p14="http://schemas.microsoft.com/office/powerpoint/2010/main" val="622308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59</a:t>
            </a:fld>
            <a:endParaRPr lang="en-US"/>
          </a:p>
        </p:txBody>
      </p:sp>
    </p:spTree>
    <p:extLst>
      <p:ext uri="{BB962C8B-B14F-4D97-AF65-F5344CB8AC3E}">
        <p14:creationId xmlns:p14="http://schemas.microsoft.com/office/powerpoint/2010/main" val="2286994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60</a:t>
            </a:fld>
            <a:endParaRPr lang="en-US"/>
          </a:p>
        </p:txBody>
      </p:sp>
    </p:spTree>
    <p:extLst>
      <p:ext uri="{BB962C8B-B14F-4D97-AF65-F5344CB8AC3E}">
        <p14:creationId xmlns:p14="http://schemas.microsoft.com/office/powerpoint/2010/main" val="3535156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62</a:t>
            </a:fld>
            <a:endParaRPr lang="en-US"/>
          </a:p>
        </p:txBody>
      </p:sp>
    </p:spTree>
    <p:extLst>
      <p:ext uri="{BB962C8B-B14F-4D97-AF65-F5344CB8AC3E}">
        <p14:creationId xmlns:p14="http://schemas.microsoft.com/office/powerpoint/2010/main" val="3965815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63</a:t>
            </a:fld>
            <a:endParaRPr lang="en-US"/>
          </a:p>
        </p:txBody>
      </p:sp>
    </p:spTree>
    <p:extLst>
      <p:ext uri="{BB962C8B-B14F-4D97-AF65-F5344CB8AC3E}">
        <p14:creationId xmlns:p14="http://schemas.microsoft.com/office/powerpoint/2010/main" val="2589126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64</a:t>
            </a:fld>
            <a:endParaRPr lang="en-US"/>
          </a:p>
        </p:txBody>
      </p:sp>
    </p:spTree>
    <p:extLst>
      <p:ext uri="{BB962C8B-B14F-4D97-AF65-F5344CB8AC3E}">
        <p14:creationId xmlns:p14="http://schemas.microsoft.com/office/powerpoint/2010/main" val="807478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66</a:t>
            </a:fld>
            <a:endParaRPr lang="en-US"/>
          </a:p>
        </p:txBody>
      </p:sp>
    </p:spTree>
    <p:extLst>
      <p:ext uri="{BB962C8B-B14F-4D97-AF65-F5344CB8AC3E}">
        <p14:creationId xmlns:p14="http://schemas.microsoft.com/office/powerpoint/2010/main" val="645414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67</a:t>
            </a:fld>
            <a:endParaRPr lang="en-US"/>
          </a:p>
        </p:txBody>
      </p:sp>
    </p:spTree>
    <p:extLst>
      <p:ext uri="{BB962C8B-B14F-4D97-AF65-F5344CB8AC3E}">
        <p14:creationId xmlns:p14="http://schemas.microsoft.com/office/powerpoint/2010/main" val="4020119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69</a:t>
            </a:fld>
            <a:endParaRPr lang="en-US"/>
          </a:p>
        </p:txBody>
      </p:sp>
    </p:spTree>
    <p:extLst>
      <p:ext uri="{BB962C8B-B14F-4D97-AF65-F5344CB8AC3E}">
        <p14:creationId xmlns:p14="http://schemas.microsoft.com/office/powerpoint/2010/main" val="3494433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70</a:t>
            </a:fld>
            <a:endParaRPr lang="en-US"/>
          </a:p>
        </p:txBody>
      </p:sp>
    </p:spTree>
    <p:extLst>
      <p:ext uri="{BB962C8B-B14F-4D97-AF65-F5344CB8AC3E}">
        <p14:creationId xmlns:p14="http://schemas.microsoft.com/office/powerpoint/2010/main" val="143754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6</a:t>
            </a:fld>
            <a:endParaRPr lang="en-US"/>
          </a:p>
        </p:txBody>
      </p:sp>
    </p:spTree>
    <p:extLst>
      <p:ext uri="{BB962C8B-B14F-4D97-AF65-F5344CB8AC3E}">
        <p14:creationId xmlns:p14="http://schemas.microsoft.com/office/powerpoint/2010/main" val="476282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72</a:t>
            </a:fld>
            <a:endParaRPr lang="en-US"/>
          </a:p>
        </p:txBody>
      </p:sp>
    </p:spTree>
    <p:extLst>
      <p:ext uri="{BB962C8B-B14F-4D97-AF65-F5344CB8AC3E}">
        <p14:creationId xmlns:p14="http://schemas.microsoft.com/office/powerpoint/2010/main" val="278382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73</a:t>
            </a:fld>
            <a:endParaRPr lang="en-US"/>
          </a:p>
        </p:txBody>
      </p:sp>
    </p:spTree>
    <p:extLst>
      <p:ext uri="{BB962C8B-B14F-4D97-AF65-F5344CB8AC3E}">
        <p14:creationId xmlns:p14="http://schemas.microsoft.com/office/powerpoint/2010/main" val="2265841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74</a:t>
            </a:fld>
            <a:endParaRPr lang="en-US"/>
          </a:p>
        </p:txBody>
      </p:sp>
    </p:spTree>
    <p:extLst>
      <p:ext uri="{BB962C8B-B14F-4D97-AF65-F5344CB8AC3E}">
        <p14:creationId xmlns:p14="http://schemas.microsoft.com/office/powerpoint/2010/main" val="1007532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75</a:t>
            </a:fld>
            <a:endParaRPr lang="en-US"/>
          </a:p>
        </p:txBody>
      </p:sp>
    </p:spTree>
    <p:extLst>
      <p:ext uri="{BB962C8B-B14F-4D97-AF65-F5344CB8AC3E}">
        <p14:creationId xmlns:p14="http://schemas.microsoft.com/office/powerpoint/2010/main" val="755917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76</a:t>
            </a:fld>
            <a:endParaRPr lang="en-US"/>
          </a:p>
        </p:txBody>
      </p:sp>
    </p:spTree>
    <p:extLst>
      <p:ext uri="{BB962C8B-B14F-4D97-AF65-F5344CB8AC3E}">
        <p14:creationId xmlns:p14="http://schemas.microsoft.com/office/powerpoint/2010/main" val="1255887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77</a:t>
            </a:fld>
            <a:endParaRPr lang="en-US"/>
          </a:p>
        </p:txBody>
      </p:sp>
    </p:spTree>
    <p:extLst>
      <p:ext uri="{BB962C8B-B14F-4D97-AF65-F5344CB8AC3E}">
        <p14:creationId xmlns:p14="http://schemas.microsoft.com/office/powerpoint/2010/main" val="2913899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78</a:t>
            </a:fld>
            <a:endParaRPr lang="en-US"/>
          </a:p>
        </p:txBody>
      </p:sp>
    </p:spTree>
    <p:extLst>
      <p:ext uri="{BB962C8B-B14F-4D97-AF65-F5344CB8AC3E}">
        <p14:creationId xmlns:p14="http://schemas.microsoft.com/office/powerpoint/2010/main" val="118974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7</a:t>
            </a:fld>
            <a:endParaRPr lang="en-US"/>
          </a:p>
        </p:txBody>
      </p:sp>
    </p:spTree>
    <p:extLst>
      <p:ext uri="{BB962C8B-B14F-4D97-AF65-F5344CB8AC3E}">
        <p14:creationId xmlns:p14="http://schemas.microsoft.com/office/powerpoint/2010/main" val="351815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a:p>
        </p:txBody>
      </p:sp>
    </p:spTree>
    <p:extLst>
      <p:ext uri="{BB962C8B-B14F-4D97-AF65-F5344CB8AC3E}">
        <p14:creationId xmlns:p14="http://schemas.microsoft.com/office/powerpoint/2010/main" val="177114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a:p>
        </p:txBody>
      </p:sp>
    </p:spTree>
    <p:extLst>
      <p:ext uri="{BB962C8B-B14F-4D97-AF65-F5344CB8AC3E}">
        <p14:creationId xmlns:p14="http://schemas.microsoft.com/office/powerpoint/2010/main" val="28002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a:p>
        </p:txBody>
      </p:sp>
    </p:spTree>
    <p:extLst>
      <p:ext uri="{BB962C8B-B14F-4D97-AF65-F5344CB8AC3E}">
        <p14:creationId xmlns:p14="http://schemas.microsoft.com/office/powerpoint/2010/main" val="331234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419840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INTRODUCTION</a:t>
            </a:r>
            <a:endParaRPr lang="en-US" sz="2400" dirty="0"/>
          </a:p>
          <a:p>
            <a:r>
              <a:rPr lang="en-US" sz="2400" b="1" dirty="0"/>
              <a:t>Sigmund Freud (1856-1939)</a:t>
            </a:r>
            <a:endParaRPr lang="en-US" sz="2400" dirty="0"/>
          </a:p>
          <a:p>
            <a:r>
              <a:rPr lang="en-US" sz="2400" dirty="0"/>
              <a:t>	The first “root” of the (moral) revolution we examined was the so-called “father of modern psychology,” the Austrian physician and psychologist, atheist, Sigmund Freud. </a:t>
            </a:r>
            <a:endParaRPr lang="en-US" sz="2400" dirty="0" smtClean="0"/>
          </a:p>
          <a:p>
            <a:r>
              <a:rPr lang="en-US" sz="2400" dirty="0"/>
              <a:t>	</a:t>
            </a:r>
            <a:r>
              <a:rPr lang="en-US" sz="2400" dirty="0" smtClean="0"/>
              <a:t>Freud’s </a:t>
            </a:r>
            <a:r>
              <a:rPr lang="en-US" sz="2400" dirty="0"/>
              <a:t>central thesis was that we repress unfulfilled desires and negative experiences into a realm called the unconscious, and that this is psychologically harmful. </a:t>
            </a:r>
            <a:endParaRPr lang="en-US" sz="2400" dirty="0" smtClean="0"/>
          </a:p>
          <a:p>
            <a:r>
              <a:rPr lang="en-US" sz="2400" dirty="0"/>
              <a:t>	</a:t>
            </a:r>
            <a:r>
              <a:rPr lang="en-US" sz="2400" dirty="0" smtClean="0"/>
              <a:t>He </a:t>
            </a:r>
            <a:r>
              <a:rPr lang="en-US" sz="2400" dirty="0"/>
              <a:t>combined this with the </a:t>
            </a:r>
            <a:r>
              <a:rPr lang="en-US" sz="2400" dirty="0" smtClean="0"/>
              <a:t>theory </a:t>
            </a:r>
            <a:r>
              <a:rPr lang="en-US" sz="2400" dirty="0"/>
              <a:t>that </a:t>
            </a:r>
            <a:r>
              <a:rPr lang="en-US" sz="2400" dirty="0" smtClean="0"/>
              <a:t>as children </a:t>
            </a:r>
            <a:r>
              <a:rPr lang="en-US" sz="2400" dirty="0"/>
              <a:t>develop </a:t>
            </a:r>
            <a:r>
              <a:rPr lang="en-US" sz="2400" dirty="0" smtClean="0"/>
              <a:t>they go through “psychosexual stages”: </a:t>
            </a:r>
            <a:r>
              <a:rPr lang="en-US" sz="2400" dirty="0"/>
              <a:t>the oral stage, the phallic stage, and so forth. Psychological neurosis is caused by unfulfilled sexual desires repressed into the unconscious. </a:t>
            </a:r>
            <a:endParaRPr lang="en-US" sz="2400" dirty="0" smtClean="0"/>
          </a:p>
          <a:p>
            <a:r>
              <a:rPr lang="en-US" sz="2400" dirty="0"/>
              <a:t>	</a:t>
            </a:r>
            <a:r>
              <a:rPr lang="en-US" sz="2400" dirty="0" smtClean="0"/>
              <a:t>The </a:t>
            </a:r>
            <a:r>
              <a:rPr lang="en-US" sz="2400" dirty="0"/>
              <a:t>most controversial stage was what he called the “Oedipus complex” where the little boy wants to murder his father so he can have sex with his mother. And Freud argued for a more relaxed understanding and practice of sex to prevent psychological problems. </a:t>
            </a:r>
          </a:p>
        </p:txBody>
      </p:sp>
    </p:spTree>
    <p:extLst>
      <p:ext uri="{BB962C8B-B14F-4D97-AF65-F5344CB8AC3E}">
        <p14:creationId xmlns:p14="http://schemas.microsoft.com/office/powerpoint/2010/main" val="14011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INTRODUCTION</a:t>
            </a:r>
            <a:endParaRPr lang="en-US" sz="2400" dirty="0"/>
          </a:p>
          <a:p>
            <a:r>
              <a:rPr lang="en-US" sz="2400" dirty="0"/>
              <a:t>	Most today dismiss Freud’s theories, largely because he offered little or no evidence for them (not very scientific). </a:t>
            </a:r>
            <a:endParaRPr lang="en-US" sz="2400" dirty="0" smtClean="0"/>
          </a:p>
          <a:p>
            <a:r>
              <a:rPr lang="en-US" sz="2400" dirty="0"/>
              <a:t>	</a:t>
            </a:r>
            <a:r>
              <a:rPr lang="en-US" sz="2400" dirty="0" smtClean="0"/>
              <a:t>And</a:t>
            </a:r>
            <a:r>
              <a:rPr lang="en-US" sz="2400" dirty="0"/>
              <a:t>, come to find, Freud himself hated his father and wanted to murder him, and he carried on a decades-long adulterous, incestuous affair with his dull, old wife’s snappy younger sister who came to live with their family as a housekeeper, and was probably a “mother-figure” for Freud, so go figure. </a:t>
            </a:r>
            <a:endParaRPr lang="en-US" sz="2400" dirty="0" smtClean="0"/>
          </a:p>
        </p:txBody>
      </p:sp>
    </p:spTree>
    <p:extLst>
      <p:ext uri="{BB962C8B-B14F-4D97-AF65-F5344CB8AC3E}">
        <p14:creationId xmlns:p14="http://schemas.microsoft.com/office/powerpoint/2010/main" val="34413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3683"/>
            <a:ext cx="12192000" cy="6410633"/>
          </a:xfrm>
          <a:prstGeom prst="rect">
            <a:avLst/>
          </a:prstGeom>
        </p:spPr>
      </p:pic>
    </p:spTree>
    <p:extLst>
      <p:ext uri="{BB962C8B-B14F-4D97-AF65-F5344CB8AC3E}">
        <p14:creationId xmlns:p14="http://schemas.microsoft.com/office/powerpoint/2010/main" val="3887823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INTRODUCTION</a:t>
            </a:r>
            <a:endParaRPr lang="en-US" sz="2400" dirty="0"/>
          </a:p>
          <a:p>
            <a:r>
              <a:rPr lang="en-US" sz="2400" dirty="0"/>
              <a:t>	Most today dismiss Freud’s theories, largely because he offered little or no evidence for them (not very scientific). </a:t>
            </a:r>
            <a:endParaRPr lang="en-US" sz="2400" dirty="0" smtClean="0"/>
          </a:p>
          <a:p>
            <a:r>
              <a:rPr lang="en-US" sz="2400" dirty="0"/>
              <a:t>	</a:t>
            </a:r>
            <a:r>
              <a:rPr lang="en-US" sz="2400" dirty="0" smtClean="0"/>
              <a:t>And</a:t>
            </a:r>
            <a:r>
              <a:rPr lang="en-US" sz="2400" dirty="0"/>
              <a:t>, come to find, Freud himself hated his father and wanted to murder him, and he carried on a decades-long adulterous, incestuous affair with his dull, old wife’s snappy younger sister who came to live with their family as a housekeeper, and was probably a “mother-figure” for Freud, so go figure. </a:t>
            </a:r>
            <a:endParaRPr lang="en-US" sz="2400" dirty="0" smtClean="0"/>
          </a:p>
          <a:p>
            <a:r>
              <a:rPr lang="en-US" sz="2400" dirty="0" smtClean="0"/>
              <a:t>	So </a:t>
            </a:r>
            <a:r>
              <a:rPr lang="en-US" sz="2400" dirty="0"/>
              <a:t>Freud’s theories probably had more to do with Freud’s justifying his </a:t>
            </a:r>
            <a:r>
              <a:rPr lang="en-US" sz="2400" dirty="0" smtClean="0"/>
              <a:t>own vile </a:t>
            </a:r>
            <a:r>
              <a:rPr lang="en-US" sz="2400" dirty="0"/>
              <a:t>behavior.</a:t>
            </a:r>
          </a:p>
          <a:p>
            <a:r>
              <a:rPr lang="en-US" sz="2400" dirty="0"/>
              <a:t>	But the implication stuck, a small idea that has lingered to the present: psychology declares that we should not be so hung up or repressed when it </a:t>
            </a:r>
            <a:r>
              <a:rPr lang="en-US" sz="2400" dirty="0" smtClean="0"/>
              <a:t>comes </a:t>
            </a:r>
            <a:r>
              <a:rPr lang="en-US" sz="2400" dirty="0"/>
              <a:t>to sex. Sexual purity can lead to psychological problems.</a:t>
            </a:r>
          </a:p>
          <a:p>
            <a:endParaRPr lang="en-US" sz="2400" dirty="0" smtClean="0"/>
          </a:p>
        </p:txBody>
      </p:sp>
    </p:spTree>
    <p:extLst>
      <p:ext uri="{BB962C8B-B14F-4D97-AF65-F5344CB8AC3E}">
        <p14:creationId xmlns:p14="http://schemas.microsoft.com/office/powerpoint/2010/main" val="24791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830997"/>
          </a:xfrm>
          <a:prstGeom prst="rect">
            <a:avLst/>
          </a:prstGeom>
          <a:noFill/>
        </p:spPr>
        <p:txBody>
          <a:bodyPr wrap="square" rtlCol="0">
            <a:spAutoFit/>
          </a:bodyPr>
          <a:lstStyle/>
          <a:p>
            <a:r>
              <a:rPr lang="en-US" sz="2400" b="1" dirty="0"/>
              <a:t>INTRODUCTION</a:t>
            </a:r>
            <a:endParaRPr lang="en-US" sz="2400" dirty="0"/>
          </a:p>
          <a:p>
            <a:r>
              <a:rPr lang="en-US" sz="2400" b="1" dirty="0"/>
              <a:t>Margaret Mead (1901-1978</a:t>
            </a:r>
            <a:r>
              <a:rPr lang="en-US" sz="2400" b="1" dirty="0" smtClean="0"/>
              <a:t>)</a:t>
            </a:r>
            <a:endParaRPr lang="en-US" sz="2400" dirty="0"/>
          </a:p>
        </p:txBody>
      </p:sp>
    </p:spTree>
    <p:extLst>
      <p:ext uri="{BB962C8B-B14F-4D97-AF65-F5344CB8AC3E}">
        <p14:creationId xmlns:p14="http://schemas.microsoft.com/office/powerpoint/2010/main" val="286032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903" y="419455"/>
            <a:ext cx="2143125" cy="2143125"/>
          </a:xfrm>
          <a:prstGeom prst="rect">
            <a:avLst/>
          </a:prstGeom>
        </p:spPr>
      </p:pic>
      <p:pic>
        <p:nvPicPr>
          <p:cNvPr id="3" name="Picture 2"/>
          <p:cNvPicPr>
            <a:picLocks noChangeAspect="1"/>
          </p:cNvPicPr>
          <p:nvPr/>
        </p:nvPicPr>
        <p:blipFill>
          <a:blip r:embed="rId3"/>
          <a:stretch>
            <a:fillRect/>
          </a:stretch>
        </p:blipFill>
        <p:spPr>
          <a:xfrm>
            <a:off x="2936685" y="1273363"/>
            <a:ext cx="1933575" cy="2371725"/>
          </a:xfrm>
          <a:prstGeom prst="rect">
            <a:avLst/>
          </a:prstGeom>
        </p:spPr>
      </p:pic>
      <p:pic>
        <p:nvPicPr>
          <p:cNvPr id="4" name="Picture 3"/>
          <p:cNvPicPr>
            <a:picLocks noChangeAspect="1"/>
          </p:cNvPicPr>
          <p:nvPr/>
        </p:nvPicPr>
        <p:blipFill>
          <a:blip r:embed="rId4"/>
          <a:stretch>
            <a:fillRect/>
          </a:stretch>
        </p:blipFill>
        <p:spPr>
          <a:xfrm>
            <a:off x="5309595" y="2125850"/>
            <a:ext cx="1685925" cy="2714625"/>
          </a:xfrm>
          <a:prstGeom prst="rect">
            <a:avLst/>
          </a:prstGeom>
        </p:spPr>
      </p:pic>
      <p:pic>
        <p:nvPicPr>
          <p:cNvPr id="5" name="Picture 4"/>
          <p:cNvPicPr>
            <a:picLocks noChangeAspect="1"/>
          </p:cNvPicPr>
          <p:nvPr/>
        </p:nvPicPr>
        <p:blipFill>
          <a:blip r:embed="rId5"/>
          <a:stretch>
            <a:fillRect/>
          </a:stretch>
        </p:blipFill>
        <p:spPr>
          <a:xfrm>
            <a:off x="7434855" y="2782375"/>
            <a:ext cx="1933575" cy="2371725"/>
          </a:xfrm>
          <a:prstGeom prst="rect">
            <a:avLst/>
          </a:prstGeom>
        </p:spPr>
      </p:pic>
      <p:pic>
        <p:nvPicPr>
          <p:cNvPr id="6" name="Picture 5"/>
          <p:cNvPicPr>
            <a:picLocks noChangeAspect="1"/>
          </p:cNvPicPr>
          <p:nvPr/>
        </p:nvPicPr>
        <p:blipFill>
          <a:blip r:embed="rId6"/>
          <a:stretch>
            <a:fillRect/>
          </a:stretch>
        </p:blipFill>
        <p:spPr>
          <a:xfrm>
            <a:off x="9807765" y="3645088"/>
            <a:ext cx="1914525" cy="2390775"/>
          </a:xfrm>
          <a:prstGeom prst="rect">
            <a:avLst/>
          </a:prstGeom>
        </p:spPr>
      </p:pic>
    </p:spTree>
    <p:extLst>
      <p:ext uri="{BB962C8B-B14F-4D97-AF65-F5344CB8AC3E}">
        <p14:creationId xmlns:p14="http://schemas.microsoft.com/office/powerpoint/2010/main" val="29407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a:t>INTRODUCTION</a:t>
            </a:r>
            <a:endParaRPr lang="en-US" sz="2400" dirty="0"/>
          </a:p>
          <a:p>
            <a:r>
              <a:rPr lang="en-US" sz="2400" b="1" dirty="0"/>
              <a:t>Margaret Mead (1901-1978)</a:t>
            </a:r>
            <a:endParaRPr lang="en-US" sz="2400" dirty="0"/>
          </a:p>
          <a:p>
            <a:r>
              <a:rPr lang="en-US" sz="2400" dirty="0"/>
              <a:t>	 The second “root” of the moral revolution was Margaret Mead. </a:t>
            </a:r>
          </a:p>
          <a:p>
            <a:r>
              <a:rPr lang="en-US" sz="2400" dirty="0" smtClean="0"/>
              <a:t>	Mead was also an atheist and an anthropologist who went off to prove that culture, not human nature or biology, caused problems in adolescence. </a:t>
            </a:r>
          </a:p>
          <a:p>
            <a:r>
              <a:rPr lang="en-US" sz="2400" dirty="0" smtClean="0"/>
              <a:t>	She went to find an ideal culture of free and easy sex during adolescence. </a:t>
            </a:r>
          </a:p>
          <a:p>
            <a:r>
              <a:rPr lang="en-US" sz="2400" dirty="0" smtClean="0"/>
              <a:t>	And, lo and behold! that she found in her eight-months of part-time study in Samoa, a blissful, sandy beach where young people were cavorting all night with various partners of various genders under the romantic moon with the sound of the crashing surf in the background. </a:t>
            </a:r>
          </a:p>
          <a:p>
            <a:r>
              <a:rPr lang="en-US" sz="2400" dirty="0" smtClean="0"/>
              <a:t>	And, guess what? There was no jealousy, no competition, and no crime at all in Samoa, and mysteriously, no unwedded pregnancies either, zero! And nobody was even sure whose children belonged to whom: it was all just one big happy, free-love family! </a:t>
            </a:r>
            <a:endParaRPr lang="en-US" sz="2400" dirty="0"/>
          </a:p>
        </p:txBody>
      </p:sp>
    </p:spTree>
    <p:extLst>
      <p:ext uri="{BB962C8B-B14F-4D97-AF65-F5344CB8AC3E}">
        <p14:creationId xmlns:p14="http://schemas.microsoft.com/office/powerpoint/2010/main" val="22418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9278" y="323849"/>
            <a:ext cx="3711338" cy="5290631"/>
          </a:xfrm>
          <a:prstGeom prst="rect">
            <a:avLst/>
          </a:prstGeom>
        </p:spPr>
      </p:pic>
      <p:pic>
        <p:nvPicPr>
          <p:cNvPr id="3" name="Picture 2"/>
          <p:cNvPicPr>
            <a:picLocks noChangeAspect="1"/>
          </p:cNvPicPr>
          <p:nvPr/>
        </p:nvPicPr>
        <p:blipFill>
          <a:blip r:embed="rId3"/>
          <a:stretch>
            <a:fillRect/>
          </a:stretch>
        </p:blipFill>
        <p:spPr>
          <a:xfrm>
            <a:off x="6222666" y="633270"/>
            <a:ext cx="3426299" cy="5690807"/>
          </a:xfrm>
          <a:prstGeom prst="rect">
            <a:avLst/>
          </a:prstGeom>
        </p:spPr>
      </p:pic>
    </p:spTree>
    <p:extLst>
      <p:ext uri="{BB962C8B-B14F-4D97-AF65-F5344CB8AC3E}">
        <p14:creationId xmlns:p14="http://schemas.microsoft.com/office/powerpoint/2010/main" val="27086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INTRODUCTION</a:t>
            </a:r>
            <a:endParaRPr lang="en-US" sz="2400" dirty="0"/>
          </a:p>
          <a:p>
            <a:r>
              <a:rPr lang="en-US" sz="2400" dirty="0"/>
              <a:t>	Never mind that another researcher named Dr. Derek Freeman actually </a:t>
            </a:r>
            <a:r>
              <a:rPr lang="en-US" sz="2400" dirty="0" smtClean="0"/>
              <a:t>went and lived </a:t>
            </a:r>
            <a:r>
              <a:rPr lang="en-US" sz="2400" dirty="0"/>
              <a:t>on the Island of Samoa for several years and was </a:t>
            </a:r>
            <a:r>
              <a:rPr lang="en-US" sz="2400" dirty="0" smtClean="0"/>
              <a:t>even accepted </a:t>
            </a:r>
            <a:r>
              <a:rPr lang="en-US" sz="2400" dirty="0"/>
              <a:t>as a member of their community. </a:t>
            </a:r>
            <a:endParaRPr lang="en-US" sz="2400" dirty="0" smtClean="0"/>
          </a:p>
          <a:p>
            <a:r>
              <a:rPr lang="en-US" sz="2400" dirty="0"/>
              <a:t>	</a:t>
            </a:r>
            <a:r>
              <a:rPr lang="en-US" sz="2400" dirty="0" smtClean="0"/>
              <a:t>Freeman </a:t>
            </a:r>
            <a:r>
              <a:rPr lang="en-US" sz="2400" dirty="0"/>
              <a:t>re-did all of Mead’s “research” and discovered that every one of her major conclusions was not only false, but was almost the exact opposite of the </a:t>
            </a:r>
            <a:r>
              <a:rPr lang="en-US" sz="2400" dirty="0" smtClean="0"/>
              <a:t>truth. </a:t>
            </a:r>
          </a:p>
          <a:p>
            <a:r>
              <a:rPr lang="en-US" sz="2400" dirty="0"/>
              <a:t>	V</a:t>
            </a:r>
            <a:r>
              <a:rPr lang="en-US" sz="2400" dirty="0" smtClean="0"/>
              <a:t>irginity</a:t>
            </a:r>
            <a:r>
              <a:rPr lang="en-US" sz="2400" dirty="0"/>
              <a:t>, for example, among young, unmarried women was the carefully guarded ideal, not free-love with </a:t>
            </a:r>
            <a:r>
              <a:rPr lang="en-US" sz="2400" dirty="0" smtClean="0"/>
              <a:t>whomever. </a:t>
            </a:r>
          </a:p>
          <a:p>
            <a:r>
              <a:rPr lang="en-US" sz="2400" dirty="0"/>
              <a:t>	</a:t>
            </a:r>
            <a:r>
              <a:rPr lang="en-US" sz="2400" dirty="0" smtClean="0"/>
              <a:t>Jealousy was quite common and  </a:t>
            </a:r>
            <a:r>
              <a:rPr lang="en-US" sz="2400" dirty="0"/>
              <a:t>prompted many </a:t>
            </a:r>
            <a:r>
              <a:rPr lang="en-US" sz="2400" dirty="0" smtClean="0"/>
              <a:t>crimes. </a:t>
            </a:r>
          </a:p>
          <a:p>
            <a:r>
              <a:rPr lang="en-US" sz="2400" dirty="0"/>
              <a:t>	</a:t>
            </a:r>
            <a:r>
              <a:rPr lang="en-US" sz="2400" dirty="0" smtClean="0"/>
              <a:t>And the </a:t>
            </a:r>
            <a:r>
              <a:rPr lang="en-US" sz="2400" dirty="0"/>
              <a:t>incidence of rape in Samoa was one of the highest in the world. </a:t>
            </a:r>
          </a:p>
        </p:txBody>
      </p:sp>
    </p:spTree>
    <p:extLst>
      <p:ext uri="{BB962C8B-B14F-4D97-AF65-F5344CB8AC3E}">
        <p14:creationId xmlns:p14="http://schemas.microsoft.com/office/powerpoint/2010/main" val="679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INTRODUCTION</a:t>
            </a:r>
            <a:endParaRPr lang="en-US" sz="2400" dirty="0"/>
          </a:p>
          <a:p>
            <a:r>
              <a:rPr lang="en-US" sz="2400" dirty="0"/>
              <a:t>	And never mind that Mead herself arrived at Samoa after committing adultery with one of her professors and </a:t>
            </a:r>
            <a:r>
              <a:rPr lang="en-US" sz="2400" dirty="0" smtClean="0"/>
              <a:t>commencing </a:t>
            </a:r>
            <a:r>
              <a:rPr lang="en-US" sz="2400" dirty="0"/>
              <a:t>a lesbian affair with an older mentor that lasted for decades. </a:t>
            </a:r>
            <a:endParaRPr lang="en-US" sz="2400" dirty="0" smtClean="0"/>
          </a:p>
          <a:p>
            <a:r>
              <a:rPr lang="en-US" sz="2400" dirty="0"/>
              <a:t>	</a:t>
            </a:r>
            <a:r>
              <a:rPr lang="en-US" sz="2400" dirty="0" smtClean="0"/>
              <a:t>She was clearly NOT </a:t>
            </a:r>
            <a:r>
              <a:rPr lang="en-US" sz="2400" dirty="0"/>
              <a:t>trying to shade the data to excuse her inexcusable behavior, even though all her conclusions were proved to be false. </a:t>
            </a:r>
            <a:endParaRPr lang="en-US" sz="2400" dirty="0" smtClean="0"/>
          </a:p>
          <a:p>
            <a:r>
              <a:rPr lang="en-US" sz="2400" dirty="0"/>
              <a:t>	</a:t>
            </a:r>
            <a:r>
              <a:rPr lang="en-US" sz="2400" dirty="0" smtClean="0"/>
              <a:t>And </a:t>
            </a:r>
            <a:r>
              <a:rPr lang="en-US" sz="2400" dirty="0"/>
              <a:t>never mind that Derek Freeman actually </a:t>
            </a:r>
            <a:r>
              <a:rPr lang="en-US" sz="2400" dirty="0" smtClean="0"/>
              <a:t>met and interviewed one of the two </a:t>
            </a:r>
            <a:r>
              <a:rPr lang="en-US" sz="2400" dirty="0"/>
              <a:t>Samoan </a:t>
            </a:r>
            <a:r>
              <a:rPr lang="en-US" sz="2400" dirty="0" smtClean="0"/>
              <a:t>women </a:t>
            </a:r>
            <a:r>
              <a:rPr lang="en-US" sz="2400" dirty="0"/>
              <a:t>who admitted to hoaxing Margaret Mead about all her (false) sexual exploits. </a:t>
            </a:r>
          </a:p>
          <a:p>
            <a:r>
              <a:rPr lang="en-US" sz="2400" dirty="0"/>
              <a:t>	The takeaway is that the science of anthropology has joined with the science of psychology to declare that sexual restraint and rules against promiscuity or homosexuality lead to jealousy, competition, and crime. </a:t>
            </a:r>
            <a:endParaRPr lang="en-US" sz="2400" dirty="0" smtClean="0"/>
          </a:p>
          <a:p>
            <a:r>
              <a:rPr lang="en-US" sz="2400" dirty="0"/>
              <a:t>	</a:t>
            </a:r>
            <a:r>
              <a:rPr lang="en-US" sz="2400" dirty="0" smtClean="0"/>
              <a:t>So </a:t>
            </a:r>
            <a:r>
              <a:rPr lang="en-US" sz="2400" dirty="0"/>
              <a:t>this is the scientific “strike two against traditional sexual morality.” </a:t>
            </a:r>
          </a:p>
        </p:txBody>
      </p:sp>
    </p:spTree>
    <p:extLst>
      <p:ext uri="{BB962C8B-B14F-4D97-AF65-F5344CB8AC3E}">
        <p14:creationId xmlns:p14="http://schemas.microsoft.com/office/powerpoint/2010/main" val="36580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Karl Barth’s Neo-unorthodox arrangement</a:t>
            </a:r>
            <a:endParaRPr lang="en-US" dirty="0"/>
          </a:p>
        </p:txBody>
      </p:sp>
      <p:sp>
        <p:nvSpPr>
          <p:cNvPr id="3" name="Subtitle 2"/>
          <p:cNvSpPr>
            <a:spLocks noGrp="1"/>
          </p:cNvSpPr>
          <p:nvPr>
            <p:ph type="subTitle" idx="1"/>
          </p:nvPr>
        </p:nvSpPr>
        <p:spPr/>
        <p:txBody>
          <a:bodyPr/>
          <a:lstStyle/>
          <a:p>
            <a:r>
              <a:rPr lang="en-US" sz="3600" dirty="0" smtClean="0"/>
              <a:t>The Roots of the (Moral) Revolution, Part 4</a:t>
            </a:r>
            <a:endParaRPr lang="en-US" sz="3600" dirty="0"/>
          </a:p>
        </p:txBody>
      </p:sp>
    </p:spTree>
    <p:extLst>
      <p:ext uri="{BB962C8B-B14F-4D97-AF65-F5344CB8AC3E}">
        <p14:creationId xmlns:p14="http://schemas.microsoft.com/office/powerpoint/2010/main" val="3676029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830997"/>
          </a:xfrm>
          <a:prstGeom prst="rect">
            <a:avLst/>
          </a:prstGeom>
          <a:noFill/>
        </p:spPr>
        <p:txBody>
          <a:bodyPr wrap="square" rtlCol="0">
            <a:spAutoFit/>
          </a:bodyPr>
          <a:lstStyle/>
          <a:p>
            <a:r>
              <a:rPr lang="en-US" sz="2400" b="1" dirty="0"/>
              <a:t>INTRODUCTION</a:t>
            </a:r>
            <a:endParaRPr lang="en-US" sz="2400" dirty="0"/>
          </a:p>
          <a:p>
            <a:r>
              <a:rPr lang="en-US" sz="2400" b="1" dirty="0"/>
              <a:t>Alfred Kinsey (1894-1956</a:t>
            </a:r>
            <a:r>
              <a:rPr lang="en-US" sz="2400" b="1" dirty="0" smtClean="0"/>
              <a:t>)</a:t>
            </a:r>
            <a:endParaRPr lang="en-US" sz="2400" dirty="0"/>
          </a:p>
        </p:txBody>
      </p:sp>
    </p:spTree>
    <p:extLst>
      <p:ext uri="{BB962C8B-B14F-4D97-AF65-F5344CB8AC3E}">
        <p14:creationId xmlns:p14="http://schemas.microsoft.com/office/powerpoint/2010/main" val="237236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527" y="213602"/>
            <a:ext cx="3209925" cy="3209925"/>
          </a:xfrm>
          <a:prstGeom prst="rect">
            <a:avLst/>
          </a:prstGeom>
        </p:spPr>
      </p:pic>
      <p:pic>
        <p:nvPicPr>
          <p:cNvPr id="3" name="Picture 2"/>
          <p:cNvPicPr>
            <a:picLocks noChangeAspect="1"/>
          </p:cNvPicPr>
          <p:nvPr/>
        </p:nvPicPr>
        <p:blipFill>
          <a:blip r:embed="rId3"/>
          <a:stretch>
            <a:fillRect/>
          </a:stretch>
        </p:blipFill>
        <p:spPr>
          <a:xfrm>
            <a:off x="4651362" y="1261423"/>
            <a:ext cx="2806464" cy="3929050"/>
          </a:xfrm>
          <a:prstGeom prst="rect">
            <a:avLst/>
          </a:prstGeom>
        </p:spPr>
      </p:pic>
      <p:pic>
        <p:nvPicPr>
          <p:cNvPr id="4" name="Picture 3"/>
          <p:cNvPicPr>
            <a:picLocks noChangeAspect="1"/>
          </p:cNvPicPr>
          <p:nvPr/>
        </p:nvPicPr>
        <p:blipFill>
          <a:blip r:embed="rId4"/>
          <a:stretch>
            <a:fillRect/>
          </a:stretch>
        </p:blipFill>
        <p:spPr>
          <a:xfrm>
            <a:off x="8611737" y="1953641"/>
            <a:ext cx="2974927" cy="4576811"/>
          </a:xfrm>
          <a:prstGeom prst="rect">
            <a:avLst/>
          </a:prstGeom>
        </p:spPr>
      </p:pic>
    </p:spTree>
    <p:extLst>
      <p:ext uri="{BB962C8B-B14F-4D97-AF65-F5344CB8AC3E}">
        <p14:creationId xmlns:p14="http://schemas.microsoft.com/office/powerpoint/2010/main" val="343966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INTRODUCTION</a:t>
            </a:r>
            <a:endParaRPr lang="en-US" sz="2400" dirty="0"/>
          </a:p>
          <a:p>
            <a:r>
              <a:rPr lang="en-US" sz="2400" b="1" dirty="0"/>
              <a:t>Alfred Kinsey (1894-1956)</a:t>
            </a:r>
            <a:endParaRPr lang="en-US" sz="2400" dirty="0"/>
          </a:p>
          <a:p>
            <a:r>
              <a:rPr lang="en-US" sz="2400" dirty="0"/>
              <a:t>	The third root of the moral revolution is the one we considered last time, Alfred Kinsey (also an atheist—I’m sensing a pattern here</a:t>
            </a:r>
            <a:r>
              <a:rPr lang="en-US" sz="2400" dirty="0" smtClean="0"/>
              <a:t>).</a:t>
            </a:r>
          </a:p>
          <a:p>
            <a:r>
              <a:rPr lang="en-US" sz="2400" dirty="0"/>
              <a:t>	</a:t>
            </a:r>
            <a:r>
              <a:rPr lang="en-US" sz="2400" dirty="0" smtClean="0"/>
              <a:t> </a:t>
            </a:r>
            <a:r>
              <a:rPr lang="en-US" sz="2400" dirty="0"/>
              <a:t>Kinsey was a trained biologist who specialized in bugs, wasps, and that somehow qualified him to speak authoritatively about human sexuality. </a:t>
            </a:r>
            <a:endParaRPr lang="en-US" sz="2400" dirty="0" smtClean="0"/>
          </a:p>
          <a:p>
            <a:r>
              <a:rPr lang="en-US" sz="2400" dirty="0"/>
              <a:t>	</a:t>
            </a:r>
            <a:r>
              <a:rPr lang="en-US" sz="2400" dirty="0" smtClean="0"/>
              <a:t>Kinsey</a:t>
            </a:r>
            <a:r>
              <a:rPr lang="en-US" sz="2400" dirty="0"/>
              <a:t>, clearly a sexual predator and either a personal pedophile or one who aided and abetted child sexual abusers, added his weighty credentials to the sexual revolution. </a:t>
            </a:r>
            <a:endParaRPr lang="en-US" sz="2400" dirty="0" smtClean="0"/>
          </a:p>
          <a:p>
            <a:r>
              <a:rPr lang="en-US" sz="2400" dirty="0"/>
              <a:t>	</a:t>
            </a:r>
            <a:r>
              <a:rPr lang="en-US" sz="2400" dirty="0" smtClean="0"/>
              <a:t>By </a:t>
            </a:r>
            <a:r>
              <a:rPr lang="en-US" sz="2400" dirty="0"/>
              <a:t>taking the sexual histories of mostly prison inmates, prostitutes, and those he secured through ads in underground homosexual periodicals, Kinsey came up with unbelievable (literally, “not believable”) statistics on the sexual practices of American men (1948) and later American women (1953). </a:t>
            </a:r>
            <a:endParaRPr lang="en-US" sz="2400" dirty="0" smtClean="0"/>
          </a:p>
        </p:txBody>
      </p:sp>
    </p:spTree>
    <p:extLst>
      <p:ext uri="{BB962C8B-B14F-4D97-AF65-F5344CB8AC3E}">
        <p14:creationId xmlns:p14="http://schemas.microsoft.com/office/powerpoint/2010/main" val="31450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60275" cy="5145206"/>
          </a:xfrm>
          <a:prstGeom prst="rect">
            <a:avLst/>
          </a:prstGeom>
        </p:spPr>
      </p:pic>
      <p:pic>
        <p:nvPicPr>
          <p:cNvPr id="3" name="Picture 2"/>
          <p:cNvPicPr>
            <a:picLocks noChangeAspect="1"/>
          </p:cNvPicPr>
          <p:nvPr/>
        </p:nvPicPr>
        <p:blipFill>
          <a:blip r:embed="rId3"/>
          <a:stretch>
            <a:fillRect/>
          </a:stretch>
        </p:blipFill>
        <p:spPr>
          <a:xfrm>
            <a:off x="7151427" y="1657771"/>
            <a:ext cx="5040573" cy="5200229"/>
          </a:xfrm>
          <a:prstGeom prst="rect">
            <a:avLst/>
          </a:prstGeom>
        </p:spPr>
      </p:pic>
    </p:spTree>
    <p:extLst>
      <p:ext uri="{BB962C8B-B14F-4D97-AF65-F5344CB8AC3E}">
        <p14:creationId xmlns:p14="http://schemas.microsoft.com/office/powerpoint/2010/main" val="14890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INTRODUCTION</a:t>
            </a:r>
            <a:endParaRPr lang="en-US" sz="2400" dirty="0"/>
          </a:p>
          <a:p>
            <a:r>
              <a:rPr lang="en-US" sz="2400" dirty="0"/>
              <a:t>	</a:t>
            </a:r>
            <a:r>
              <a:rPr lang="en-US" sz="2400" dirty="0" smtClean="0"/>
              <a:t>Kinsey </a:t>
            </a:r>
            <a:r>
              <a:rPr lang="en-US" sz="2400" dirty="0"/>
              <a:t>declared that almost all men and nearly a majority of women engage in premarital sex. </a:t>
            </a:r>
            <a:endParaRPr lang="en-US" sz="2400" dirty="0" smtClean="0"/>
          </a:p>
          <a:p>
            <a:r>
              <a:rPr lang="en-US" sz="2400" dirty="0"/>
              <a:t>	</a:t>
            </a:r>
            <a:r>
              <a:rPr lang="en-US" sz="2400" dirty="0" smtClean="0"/>
              <a:t>Three-quarters </a:t>
            </a:r>
            <a:r>
              <a:rPr lang="en-US" sz="2400" dirty="0"/>
              <a:t>of all husbands and about half of all wives commit adultery (or at least would be willing to). </a:t>
            </a:r>
            <a:endParaRPr lang="en-US" sz="2400" dirty="0" smtClean="0"/>
          </a:p>
          <a:p>
            <a:r>
              <a:rPr lang="en-US" sz="2400" dirty="0"/>
              <a:t>	</a:t>
            </a:r>
            <a:r>
              <a:rPr lang="en-US" sz="2400" dirty="0" smtClean="0"/>
              <a:t>In </a:t>
            </a:r>
            <a:r>
              <a:rPr lang="en-US" sz="2400" dirty="0"/>
              <a:t>other words, everybody’s doing it. </a:t>
            </a:r>
            <a:endParaRPr lang="en-US" sz="2400" dirty="0" smtClean="0"/>
          </a:p>
          <a:p>
            <a:r>
              <a:rPr lang="en-US" sz="2400" dirty="0"/>
              <a:t>	</a:t>
            </a:r>
            <a:r>
              <a:rPr lang="en-US" sz="2400" dirty="0" smtClean="0"/>
              <a:t>It’s </a:t>
            </a:r>
            <a:r>
              <a:rPr lang="en-US" sz="2400" dirty="0"/>
              <a:t>unhealthy not to do it as much as you possibly can. </a:t>
            </a:r>
            <a:endParaRPr lang="en-US" sz="2400" dirty="0" smtClean="0"/>
          </a:p>
          <a:p>
            <a:r>
              <a:rPr lang="en-US" sz="2400" dirty="0"/>
              <a:t>	</a:t>
            </a:r>
            <a:r>
              <a:rPr lang="en-US" sz="2400" dirty="0" smtClean="0"/>
              <a:t>Never </a:t>
            </a:r>
            <a:r>
              <a:rPr lang="en-US" sz="2400" dirty="0"/>
              <a:t>mind that almost everybody criticized his method as unscientific. The idea has lingered and grown. </a:t>
            </a:r>
            <a:endParaRPr lang="en-US" sz="2400" dirty="0" smtClean="0"/>
          </a:p>
          <a:p>
            <a:r>
              <a:rPr lang="en-US" sz="2400" dirty="0"/>
              <a:t>	</a:t>
            </a:r>
            <a:r>
              <a:rPr lang="en-US" sz="2400" dirty="0" smtClean="0"/>
              <a:t>Science</a:t>
            </a:r>
            <a:r>
              <a:rPr lang="en-US" sz="2400" dirty="0"/>
              <a:t>, in this case, biology votes against traditional sexual morality as well. </a:t>
            </a:r>
          </a:p>
        </p:txBody>
      </p:sp>
    </p:spTree>
    <p:extLst>
      <p:ext uri="{BB962C8B-B14F-4D97-AF65-F5344CB8AC3E}">
        <p14:creationId xmlns:p14="http://schemas.microsoft.com/office/powerpoint/2010/main" val="42144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INTRODUCTION</a:t>
            </a:r>
            <a:endParaRPr lang="en-US" sz="2400" dirty="0"/>
          </a:p>
          <a:p>
            <a:r>
              <a:rPr lang="en-US" sz="2400" dirty="0"/>
              <a:t>	So small wonder that the moral revolution has made such </a:t>
            </a:r>
            <a:r>
              <a:rPr lang="en-US" sz="2400" dirty="0" smtClean="0"/>
              <a:t>headway! </a:t>
            </a:r>
          </a:p>
          <a:p>
            <a:r>
              <a:rPr lang="en-US" sz="2400" dirty="0"/>
              <a:t>	</a:t>
            </a:r>
            <a:r>
              <a:rPr lang="en-US" sz="2400" dirty="0" smtClean="0"/>
              <a:t>In </a:t>
            </a:r>
            <a:r>
              <a:rPr lang="en-US" sz="2400" dirty="0"/>
              <a:t>an increasingly secular society, a society of unregenerate sinners whose ultimate goal is to get away with as much self-glorifying and self-gratifying sin as they </a:t>
            </a:r>
            <a:r>
              <a:rPr lang="en-US" sz="2400" dirty="0" smtClean="0"/>
              <a:t>possibly can while </a:t>
            </a:r>
            <a:r>
              <a:rPr lang="en-US" sz="2400" dirty="0"/>
              <a:t>maintaining a semi-respectable </a:t>
            </a:r>
            <a:r>
              <a:rPr lang="en-US" sz="2400" dirty="0" smtClean="0"/>
              <a:t>reputation, </a:t>
            </a:r>
            <a:r>
              <a:rPr lang="en-US" sz="2400" dirty="0"/>
              <a:t>these three “scientists,” Freud, Mead, and Kinsey </a:t>
            </a:r>
            <a:r>
              <a:rPr lang="en-US" sz="2400" dirty="0" smtClean="0"/>
              <a:t>have dismantled the brakes and stomped </a:t>
            </a:r>
            <a:r>
              <a:rPr lang="en-US" sz="2400" dirty="0"/>
              <a:t>on the gas </a:t>
            </a:r>
            <a:r>
              <a:rPr lang="en-US" sz="2400" dirty="0" smtClean="0"/>
              <a:t>pedal. </a:t>
            </a:r>
          </a:p>
          <a:p>
            <a:r>
              <a:rPr lang="en-US" sz="2400" dirty="0"/>
              <a:t>	</a:t>
            </a:r>
            <a:r>
              <a:rPr lang="en-US" sz="2400" dirty="0" smtClean="0"/>
              <a:t>Science </a:t>
            </a:r>
            <a:r>
              <a:rPr lang="en-US" sz="2400" dirty="0"/>
              <a:t>in the form of psychology, anthropology, and biology has proved that the only bad sexual desire or practice is the one you deny yourself. </a:t>
            </a:r>
            <a:endParaRPr lang="en-US" sz="2400" dirty="0" smtClean="0"/>
          </a:p>
          <a:p>
            <a:r>
              <a:rPr lang="en-US" sz="2400" dirty="0"/>
              <a:t>	</a:t>
            </a:r>
            <a:r>
              <a:rPr lang="en-US" sz="2400" dirty="0" smtClean="0"/>
              <a:t>Science</a:t>
            </a:r>
            <a:r>
              <a:rPr lang="en-US" sz="2400" dirty="0"/>
              <a:t>, or at least pseudo-science declares it to be </a:t>
            </a:r>
            <a:r>
              <a:rPr lang="en-US" sz="2400" dirty="0" smtClean="0"/>
              <a:t>so</a:t>
            </a:r>
            <a:r>
              <a:rPr lang="en-US" sz="2400" dirty="0"/>
              <a:t>!</a:t>
            </a:r>
          </a:p>
        </p:txBody>
      </p:sp>
    </p:spTree>
    <p:extLst>
      <p:ext uri="{BB962C8B-B14F-4D97-AF65-F5344CB8AC3E}">
        <p14:creationId xmlns:p14="http://schemas.microsoft.com/office/powerpoint/2010/main" val="18250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THE LAST LINE OF DEFENSE: THEOLOGY!</a:t>
            </a:r>
            <a:endParaRPr lang="en-US" sz="2400" dirty="0"/>
          </a:p>
          <a:p>
            <a:r>
              <a:rPr lang="en-US" sz="2400" dirty="0"/>
              <a:t>	But that’s where Christians in our day have been betrayed. </a:t>
            </a:r>
            <a:endParaRPr lang="en-US" sz="2400" dirty="0" smtClean="0"/>
          </a:p>
          <a:p>
            <a:r>
              <a:rPr lang="en-US" sz="2400" dirty="0"/>
              <a:t>	</a:t>
            </a:r>
            <a:r>
              <a:rPr lang="en-US" sz="2400" dirty="0" smtClean="0"/>
              <a:t>Many </a:t>
            </a:r>
            <a:r>
              <a:rPr lang="en-US" sz="2400" dirty="0"/>
              <a:t>put their faith in the most prominent theologian of the twentieth century, the Swiss pastor and professor Karl Barth. </a:t>
            </a:r>
            <a:endParaRPr lang="en-US" sz="2400" dirty="0" smtClean="0"/>
          </a:p>
          <a:p>
            <a:r>
              <a:rPr lang="en-US" sz="2400" dirty="0"/>
              <a:t>	</a:t>
            </a:r>
            <a:r>
              <a:rPr lang="en-US" sz="2400" dirty="0" smtClean="0"/>
              <a:t>For </a:t>
            </a:r>
            <a:r>
              <a:rPr lang="en-US" sz="2400" dirty="0"/>
              <a:t>several decades Karl Barth has been the darling of conservative Protestants who </a:t>
            </a:r>
            <a:r>
              <a:rPr lang="en-US" sz="2400" dirty="0" smtClean="0"/>
              <a:t>did not </a:t>
            </a:r>
            <a:r>
              <a:rPr lang="en-US" sz="2400" dirty="0"/>
              <a:t>want to seem too conservative or liberal Protestants in conservative churches who </a:t>
            </a:r>
            <a:r>
              <a:rPr lang="en-US" sz="2400" dirty="0" smtClean="0"/>
              <a:t>did not </a:t>
            </a:r>
            <a:r>
              <a:rPr lang="en-US" sz="2400" dirty="0"/>
              <a:t>want to seem </a:t>
            </a:r>
            <a:r>
              <a:rPr lang="en-US" sz="2400" dirty="0" smtClean="0"/>
              <a:t>too </a:t>
            </a:r>
            <a:r>
              <a:rPr lang="en-US" sz="2400" dirty="0"/>
              <a:t>liberal</a:t>
            </a:r>
            <a:r>
              <a:rPr lang="en-US" sz="2400" dirty="0" smtClean="0"/>
              <a:t>.</a:t>
            </a:r>
          </a:p>
          <a:p>
            <a:r>
              <a:rPr lang="en-US" sz="2400" dirty="0"/>
              <a:t>	</a:t>
            </a:r>
            <a:r>
              <a:rPr lang="en-US" sz="2400" dirty="0" smtClean="0"/>
              <a:t>But</a:t>
            </a:r>
            <a:r>
              <a:rPr lang="en-US" sz="2400" dirty="0"/>
              <a:t>, in truth, Karl Barth has turned out to be the fourth root of the moral revolution, last of the “four horsemen of the (moral) apocalypse.” </a:t>
            </a:r>
          </a:p>
        </p:txBody>
      </p:sp>
    </p:spTree>
    <p:extLst>
      <p:ext uri="{BB962C8B-B14F-4D97-AF65-F5344CB8AC3E}">
        <p14:creationId xmlns:p14="http://schemas.microsoft.com/office/powerpoint/2010/main" val="117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349" y="175004"/>
            <a:ext cx="1828800" cy="2495550"/>
          </a:xfrm>
          <a:prstGeom prst="rect">
            <a:avLst/>
          </a:prstGeom>
        </p:spPr>
      </p:pic>
      <p:pic>
        <p:nvPicPr>
          <p:cNvPr id="3" name="Picture 2"/>
          <p:cNvPicPr>
            <a:picLocks noChangeAspect="1"/>
          </p:cNvPicPr>
          <p:nvPr/>
        </p:nvPicPr>
        <p:blipFill>
          <a:blip r:embed="rId3"/>
          <a:stretch>
            <a:fillRect/>
          </a:stretch>
        </p:blipFill>
        <p:spPr>
          <a:xfrm>
            <a:off x="3209641" y="289304"/>
            <a:ext cx="1924050" cy="2381250"/>
          </a:xfrm>
          <a:prstGeom prst="rect">
            <a:avLst/>
          </a:prstGeom>
        </p:spPr>
      </p:pic>
      <p:pic>
        <p:nvPicPr>
          <p:cNvPr id="4" name="Picture 3"/>
          <p:cNvPicPr>
            <a:picLocks noChangeAspect="1"/>
          </p:cNvPicPr>
          <p:nvPr/>
        </p:nvPicPr>
        <p:blipFill>
          <a:blip r:embed="rId4"/>
          <a:stretch>
            <a:fillRect/>
          </a:stretch>
        </p:blipFill>
        <p:spPr>
          <a:xfrm>
            <a:off x="6330856" y="175004"/>
            <a:ext cx="1905000" cy="2400300"/>
          </a:xfrm>
          <a:prstGeom prst="rect">
            <a:avLst/>
          </a:prstGeom>
        </p:spPr>
      </p:pic>
      <p:pic>
        <p:nvPicPr>
          <p:cNvPr id="5" name="Picture 4"/>
          <p:cNvPicPr>
            <a:picLocks noChangeAspect="1"/>
          </p:cNvPicPr>
          <p:nvPr/>
        </p:nvPicPr>
        <p:blipFill>
          <a:blip r:embed="rId5"/>
          <a:stretch>
            <a:fillRect/>
          </a:stretch>
        </p:blipFill>
        <p:spPr>
          <a:xfrm>
            <a:off x="9433021" y="208341"/>
            <a:ext cx="1800225" cy="2543175"/>
          </a:xfrm>
          <a:prstGeom prst="rect">
            <a:avLst/>
          </a:prstGeom>
        </p:spPr>
      </p:pic>
      <p:pic>
        <p:nvPicPr>
          <p:cNvPr id="6" name="Picture 5"/>
          <p:cNvPicPr>
            <a:picLocks noChangeAspect="1"/>
          </p:cNvPicPr>
          <p:nvPr/>
        </p:nvPicPr>
        <p:blipFill>
          <a:blip r:embed="rId6"/>
          <a:stretch>
            <a:fillRect/>
          </a:stretch>
        </p:blipFill>
        <p:spPr>
          <a:xfrm>
            <a:off x="355908" y="3531642"/>
            <a:ext cx="1866900" cy="2457450"/>
          </a:xfrm>
          <a:prstGeom prst="rect">
            <a:avLst/>
          </a:prstGeom>
        </p:spPr>
      </p:pic>
      <p:pic>
        <p:nvPicPr>
          <p:cNvPr id="7" name="Picture 6"/>
          <p:cNvPicPr>
            <a:picLocks noChangeAspect="1"/>
          </p:cNvPicPr>
          <p:nvPr/>
        </p:nvPicPr>
        <p:blipFill>
          <a:blip r:embed="rId7"/>
          <a:stretch>
            <a:fillRect/>
          </a:stretch>
        </p:blipFill>
        <p:spPr>
          <a:xfrm>
            <a:off x="3295366" y="3531642"/>
            <a:ext cx="1752600" cy="2619375"/>
          </a:xfrm>
          <a:prstGeom prst="rect">
            <a:avLst/>
          </a:prstGeom>
        </p:spPr>
      </p:pic>
      <p:pic>
        <p:nvPicPr>
          <p:cNvPr id="8" name="Picture 7"/>
          <p:cNvPicPr>
            <a:picLocks noChangeAspect="1"/>
          </p:cNvPicPr>
          <p:nvPr/>
        </p:nvPicPr>
        <p:blipFill>
          <a:blip r:embed="rId8"/>
          <a:stretch>
            <a:fillRect/>
          </a:stretch>
        </p:blipFill>
        <p:spPr>
          <a:xfrm>
            <a:off x="6330857" y="3483590"/>
            <a:ext cx="2024614" cy="2667428"/>
          </a:xfrm>
          <a:prstGeom prst="rect">
            <a:avLst/>
          </a:prstGeom>
        </p:spPr>
      </p:pic>
      <p:pic>
        <p:nvPicPr>
          <p:cNvPr id="9" name="Picture 8"/>
          <p:cNvPicPr>
            <a:picLocks noChangeAspect="1"/>
          </p:cNvPicPr>
          <p:nvPr/>
        </p:nvPicPr>
        <p:blipFill>
          <a:blip r:embed="rId9"/>
          <a:stretch>
            <a:fillRect/>
          </a:stretch>
        </p:blipFill>
        <p:spPr>
          <a:xfrm>
            <a:off x="9296614" y="3483589"/>
            <a:ext cx="2026418" cy="2667428"/>
          </a:xfrm>
          <a:prstGeom prst="rect">
            <a:avLst/>
          </a:prstGeom>
        </p:spPr>
      </p:pic>
    </p:spTree>
    <p:extLst>
      <p:ext uri="{BB962C8B-B14F-4D97-AF65-F5344CB8AC3E}">
        <p14:creationId xmlns:p14="http://schemas.microsoft.com/office/powerpoint/2010/main" val="25898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THE GREATEST THEOLOGIAN OF THE TWENTIETH CENTURY</a:t>
            </a:r>
            <a:endParaRPr lang="en-US" sz="2400" dirty="0"/>
          </a:p>
          <a:p>
            <a:r>
              <a:rPr lang="en-US" sz="2400" dirty="0"/>
              <a:t>	Karl Barth (1886-1968) was at the forefront of a school of theology sometimes called “neo-orthodoxy,” “dialectical theology,” “crisis theology,” and often simply “</a:t>
            </a:r>
            <a:r>
              <a:rPr lang="en-US" sz="2400" dirty="0" err="1"/>
              <a:t>Barthianism</a:t>
            </a:r>
            <a:r>
              <a:rPr lang="en-US" sz="2400" dirty="0"/>
              <a:t>.” </a:t>
            </a:r>
            <a:endParaRPr lang="en-US" sz="2400" dirty="0" smtClean="0"/>
          </a:p>
        </p:txBody>
      </p:sp>
    </p:spTree>
    <p:extLst>
      <p:ext uri="{BB962C8B-B14F-4D97-AF65-F5344CB8AC3E}">
        <p14:creationId xmlns:p14="http://schemas.microsoft.com/office/powerpoint/2010/main" val="437749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4" y="0"/>
            <a:ext cx="12201044" cy="6852919"/>
          </a:xfrm>
          <a:prstGeom prst="rect">
            <a:avLst/>
          </a:prstGeom>
        </p:spPr>
      </p:pic>
    </p:spTree>
    <p:extLst>
      <p:ext uri="{BB962C8B-B14F-4D97-AF65-F5344CB8AC3E}">
        <p14:creationId xmlns:p14="http://schemas.microsoft.com/office/powerpoint/2010/main" val="302204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Matthew </a:t>
            </a:r>
            <a:r>
              <a:rPr lang="en-US" sz="2400" b="1" dirty="0" smtClean="0"/>
              <a:t>5:27-30</a:t>
            </a:r>
            <a:endParaRPr lang="en-US" sz="2400" dirty="0"/>
          </a:p>
          <a:p>
            <a:r>
              <a:rPr lang="en-US" sz="2400" dirty="0"/>
              <a:t>	</a:t>
            </a:r>
            <a:r>
              <a:rPr lang="en-US" sz="2400" i="1" baseline="30000" dirty="0"/>
              <a:t>27</a:t>
            </a:r>
            <a:r>
              <a:rPr lang="en-US" sz="2400" i="1" dirty="0"/>
              <a:t> “You have heard that it was said, ‘You shall not commit adultery.’ </a:t>
            </a:r>
            <a:r>
              <a:rPr lang="en-US" sz="2400" i="1" baseline="30000" dirty="0"/>
              <a:t>28</a:t>
            </a:r>
            <a:r>
              <a:rPr lang="en-US" sz="2400" i="1" dirty="0"/>
              <a:t> But I say to you that everyone who looks at a woman with lustful intent has already committed adultery with her in his heart. </a:t>
            </a:r>
            <a:r>
              <a:rPr lang="en-US" sz="2400" i="1" baseline="30000" dirty="0"/>
              <a:t>29</a:t>
            </a:r>
            <a:r>
              <a:rPr lang="en-US" sz="2400" i="1" dirty="0"/>
              <a:t> If your right eye causes you to sin, tear it out and throw it away. For it is better that you lose one of your members than that your whole body be thrown into hell. </a:t>
            </a:r>
            <a:r>
              <a:rPr lang="en-US" sz="2400" i="1" baseline="30000" dirty="0"/>
              <a:t>30</a:t>
            </a:r>
            <a:r>
              <a:rPr lang="en-US" sz="2400" i="1" dirty="0"/>
              <a:t> And if your right hand causes you to sin, cut it off and throw it away. For it is better that you lose one of your members than that your whole body go into hell.”</a:t>
            </a:r>
            <a:endParaRPr lang="en-US" sz="2400" dirty="0"/>
          </a:p>
        </p:txBody>
      </p:sp>
    </p:spTree>
    <p:extLst>
      <p:ext uri="{BB962C8B-B14F-4D97-AF65-F5344CB8AC3E}">
        <p14:creationId xmlns:p14="http://schemas.microsoft.com/office/powerpoint/2010/main" val="2069731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THE GREATEST THEOLOGIAN OF THE TWENTIETH CENTURY</a:t>
            </a:r>
            <a:endParaRPr lang="en-US" sz="2400" dirty="0"/>
          </a:p>
          <a:p>
            <a:r>
              <a:rPr lang="en-US" sz="2400" dirty="0"/>
              <a:t>	Karl Barth (1886-1968) was at the forefront of a school of theology sometimes called “neo-orthodoxy,” “dialectical theology,” “crisis theology,” and often simply “</a:t>
            </a:r>
            <a:r>
              <a:rPr lang="en-US" sz="2400" dirty="0" err="1"/>
              <a:t>Barthianism</a:t>
            </a:r>
            <a:r>
              <a:rPr lang="en-US" sz="2400" dirty="0"/>
              <a:t>.” </a:t>
            </a:r>
            <a:endParaRPr lang="en-US" sz="2400" dirty="0" smtClean="0"/>
          </a:p>
          <a:p>
            <a:r>
              <a:rPr lang="en-US" sz="2400" dirty="0"/>
              <a:t>	</a:t>
            </a:r>
            <a:r>
              <a:rPr lang="en-US" sz="2400" dirty="0" smtClean="0"/>
              <a:t>You </a:t>
            </a:r>
            <a:r>
              <a:rPr lang="en-US" sz="2400" dirty="0"/>
              <a:t>probably know pastors, local theology professors, and church leaders who are ardent fans of Karl Barth or have been deeply influenced by the theology of Karl Barth. You may be one of them. </a:t>
            </a:r>
            <a:endParaRPr lang="en-US" sz="2400" dirty="0" smtClean="0"/>
          </a:p>
          <a:p>
            <a:r>
              <a:rPr lang="en-US" sz="2400" dirty="0"/>
              <a:t>	</a:t>
            </a:r>
            <a:r>
              <a:rPr lang="en-US" sz="2400" dirty="0" smtClean="0"/>
              <a:t>Karl </a:t>
            </a:r>
            <a:r>
              <a:rPr lang="en-US" sz="2400" dirty="0"/>
              <a:t>Barth was a voluminous writer. His crowning achievement was his multi-multi-volume </a:t>
            </a:r>
            <a:r>
              <a:rPr lang="en-US" sz="2400" i="1" dirty="0"/>
              <a:t>Church </a:t>
            </a:r>
            <a:r>
              <a:rPr lang="en-US" sz="2400" i="1" dirty="0" err="1"/>
              <a:t>Dogmatics</a:t>
            </a:r>
            <a:r>
              <a:rPr lang="en-US" sz="2400" i="1" dirty="0"/>
              <a:t>.</a:t>
            </a:r>
            <a:r>
              <a:rPr lang="en-US" sz="2400" dirty="0"/>
              <a:t> </a:t>
            </a:r>
          </a:p>
        </p:txBody>
      </p:sp>
    </p:spTree>
    <p:extLst>
      <p:ext uri="{BB962C8B-B14F-4D97-AF65-F5344CB8AC3E}">
        <p14:creationId xmlns:p14="http://schemas.microsoft.com/office/powerpoint/2010/main" val="967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995680"/>
            <a:ext cx="12141200" cy="4856480"/>
          </a:xfrm>
          <a:prstGeom prst="rect">
            <a:avLst/>
          </a:prstGeom>
        </p:spPr>
      </p:pic>
    </p:spTree>
    <p:extLst>
      <p:ext uri="{BB962C8B-B14F-4D97-AF65-F5344CB8AC3E}">
        <p14:creationId xmlns:p14="http://schemas.microsoft.com/office/powerpoint/2010/main" val="931276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GREATEST THEOLOGIAN OF THE TWENTIETH CENTURY</a:t>
            </a:r>
            <a:endParaRPr lang="en-US" sz="2400" dirty="0"/>
          </a:p>
          <a:p>
            <a:r>
              <a:rPr lang="en-US" sz="2400" dirty="0" smtClean="0"/>
              <a:t>	Barth </a:t>
            </a:r>
            <a:r>
              <a:rPr lang="en-US" sz="2400" dirty="0"/>
              <a:t>wrote so much and kept updating his writings so frequently that it is hard to state exactly what he taught. </a:t>
            </a:r>
            <a:endParaRPr lang="en-US" sz="2400" dirty="0" smtClean="0"/>
          </a:p>
          <a:p>
            <a:r>
              <a:rPr lang="en-US" sz="2400" dirty="0"/>
              <a:t>	</a:t>
            </a:r>
            <a:r>
              <a:rPr lang="en-US" sz="2400" dirty="0" smtClean="0"/>
              <a:t>Couple </a:t>
            </a:r>
            <a:r>
              <a:rPr lang="en-US" sz="2400" dirty="0"/>
              <a:t>this with his so-called </a:t>
            </a:r>
            <a:r>
              <a:rPr lang="en-US" sz="2400" dirty="0" smtClean="0"/>
              <a:t>“dialectical method” </a:t>
            </a:r>
            <a:r>
              <a:rPr lang="en-US" sz="2400" dirty="0"/>
              <a:t>and you find even more confusion. </a:t>
            </a:r>
            <a:endParaRPr lang="en-US" sz="2400" dirty="0" smtClean="0"/>
          </a:p>
          <a:p>
            <a:r>
              <a:rPr lang="en-US" sz="2400" dirty="0"/>
              <a:t>	</a:t>
            </a:r>
            <a:r>
              <a:rPr lang="en-US" sz="2400" dirty="0" smtClean="0"/>
              <a:t>Barth </a:t>
            </a:r>
            <a:r>
              <a:rPr lang="en-US" sz="2400" dirty="0"/>
              <a:t>loved the tensions in theology. Christ is both God and Man. God is both three and one. God is </a:t>
            </a:r>
            <a:r>
              <a:rPr lang="en-US" sz="2400" dirty="0" smtClean="0"/>
              <a:t>sovereign, </a:t>
            </a:r>
            <a:r>
              <a:rPr lang="en-US" sz="2400" dirty="0"/>
              <a:t>and people have free will. </a:t>
            </a:r>
            <a:endParaRPr lang="en-US" sz="2400" dirty="0" smtClean="0"/>
          </a:p>
          <a:p>
            <a:r>
              <a:rPr lang="en-US" sz="2400" dirty="0"/>
              <a:t>	</a:t>
            </a:r>
            <a:r>
              <a:rPr lang="en-US" sz="2400" dirty="0" smtClean="0"/>
              <a:t>John </a:t>
            </a:r>
            <a:r>
              <a:rPr lang="en-US" sz="2400" dirty="0"/>
              <a:t>Frame writes of the difficulty of nailing Barth down: </a:t>
            </a:r>
            <a:endParaRPr lang="en-US" sz="2400" dirty="0" smtClean="0"/>
          </a:p>
          <a:p>
            <a:endParaRPr lang="en-US" sz="2400" dirty="0"/>
          </a:p>
        </p:txBody>
      </p:sp>
    </p:spTree>
    <p:extLst>
      <p:ext uri="{BB962C8B-B14F-4D97-AF65-F5344CB8AC3E}">
        <p14:creationId xmlns:p14="http://schemas.microsoft.com/office/powerpoint/2010/main" val="265720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71999" cy="6857999"/>
          </a:xfrm>
          <a:prstGeom prst="rect">
            <a:avLst/>
          </a:prstGeom>
        </p:spPr>
      </p:pic>
      <p:pic>
        <p:nvPicPr>
          <p:cNvPr id="3" name="Picture 2"/>
          <p:cNvPicPr>
            <a:picLocks noChangeAspect="1"/>
          </p:cNvPicPr>
          <p:nvPr/>
        </p:nvPicPr>
        <p:blipFill>
          <a:blip r:embed="rId3"/>
          <a:stretch>
            <a:fillRect/>
          </a:stretch>
        </p:blipFill>
        <p:spPr>
          <a:xfrm>
            <a:off x="6396990" y="0"/>
            <a:ext cx="5795010" cy="6858000"/>
          </a:xfrm>
          <a:prstGeom prst="rect">
            <a:avLst/>
          </a:prstGeom>
        </p:spPr>
      </p:pic>
    </p:spTree>
    <p:extLst>
      <p:ext uri="{BB962C8B-B14F-4D97-AF65-F5344CB8AC3E}">
        <p14:creationId xmlns:p14="http://schemas.microsoft.com/office/powerpoint/2010/main" val="149258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a:t>THE GREATEST THEOLOGIAN OF THE TWENTIETH CENTURY</a:t>
            </a:r>
            <a:endParaRPr lang="en-US" sz="2400" dirty="0"/>
          </a:p>
          <a:p>
            <a:r>
              <a:rPr lang="en-US" sz="2400" dirty="0" smtClean="0"/>
              <a:t>	“</a:t>
            </a:r>
            <a:r>
              <a:rPr lang="en-US" sz="2400" dirty="0"/>
              <a:t>The wide differences among scholars on the evaluation of Barth arise partly through the difficulty of interpreting him. Because of the huge volume and complexity of his writings, there has been much controversy over what Barth ‘really means.’ This is true of his individual sentences as well as his books….It is possible to argue a wide variety of interpretations from the </a:t>
            </a:r>
            <a:r>
              <a:rPr lang="en-US" sz="2400" i="1" dirty="0"/>
              <a:t>Church </a:t>
            </a:r>
            <a:r>
              <a:rPr lang="en-US" sz="2400" i="1" dirty="0" err="1"/>
              <a:t>Dogmatics</a:t>
            </a:r>
            <a:r>
              <a:rPr lang="en-US" sz="2400" i="1" dirty="0"/>
              <a:t>.</a:t>
            </a:r>
            <a:r>
              <a:rPr lang="en-US" sz="2400" dirty="0"/>
              <a:t> Almost any thesis about Barth can be supported from somewhere in his writings, opposed from somewhere else.” (</a:t>
            </a:r>
            <a:r>
              <a:rPr lang="en-US" sz="2400" i="1" dirty="0"/>
              <a:t>History of Western, </a:t>
            </a:r>
            <a:r>
              <a:rPr lang="en-US" sz="2400" dirty="0"/>
              <a:t>366)</a:t>
            </a:r>
          </a:p>
        </p:txBody>
      </p:sp>
    </p:spTree>
    <p:extLst>
      <p:ext uri="{BB962C8B-B14F-4D97-AF65-F5344CB8AC3E}">
        <p14:creationId xmlns:p14="http://schemas.microsoft.com/office/powerpoint/2010/main" val="3711314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THE GREATEST THEOLOGIAN OF THE TWENTIETH CENTURY</a:t>
            </a:r>
            <a:endParaRPr lang="en-US" sz="2400" dirty="0"/>
          </a:p>
          <a:p>
            <a:r>
              <a:rPr lang="en-US" sz="2400" dirty="0"/>
              <a:t>	For our purposes I want to focus on one of his teachings, namely that God cannot speak in words. </a:t>
            </a:r>
            <a:endParaRPr lang="en-US" sz="2400" dirty="0" smtClean="0"/>
          </a:p>
          <a:p>
            <a:r>
              <a:rPr lang="en-US" sz="2400" dirty="0"/>
              <a:t>	</a:t>
            </a:r>
            <a:r>
              <a:rPr lang="en-US" sz="2400" dirty="0" smtClean="0"/>
              <a:t>“Words” </a:t>
            </a:r>
            <a:r>
              <a:rPr lang="en-US" sz="2400" dirty="0"/>
              <a:t>cannot be the Word of God. </a:t>
            </a:r>
            <a:endParaRPr lang="en-US" sz="2400" dirty="0" smtClean="0"/>
          </a:p>
          <a:p>
            <a:r>
              <a:rPr lang="en-US" sz="2400" dirty="0"/>
              <a:t>	</a:t>
            </a:r>
            <a:r>
              <a:rPr lang="en-US" sz="2400" dirty="0" smtClean="0"/>
              <a:t>Truth </a:t>
            </a:r>
            <a:r>
              <a:rPr lang="en-US" sz="2400" dirty="0"/>
              <a:t>statements, propositions (such as we find all over the Bible) are only human attempts to explain God or to put into words what God has said. </a:t>
            </a:r>
            <a:endParaRPr lang="en-US" sz="2400" dirty="0" smtClean="0"/>
          </a:p>
          <a:p>
            <a:r>
              <a:rPr lang="en-US" sz="2400" dirty="0"/>
              <a:t>	</a:t>
            </a:r>
            <a:r>
              <a:rPr lang="en-US" sz="2400" dirty="0" smtClean="0"/>
              <a:t>Words </a:t>
            </a:r>
            <a:r>
              <a:rPr lang="en-US" sz="2400" dirty="0"/>
              <a:t>are the mere products of humans, not God, and </a:t>
            </a:r>
            <a:r>
              <a:rPr lang="en-US" sz="2400" dirty="0" smtClean="0"/>
              <a:t>“to </a:t>
            </a:r>
            <a:r>
              <a:rPr lang="en-US" sz="2400" dirty="0"/>
              <a:t>err is human</a:t>
            </a:r>
            <a:r>
              <a:rPr lang="en-US" sz="2400" dirty="0" smtClean="0"/>
              <a:t>.” </a:t>
            </a:r>
          </a:p>
          <a:p>
            <a:r>
              <a:rPr lang="en-US" sz="2400" dirty="0"/>
              <a:t>	</a:t>
            </a:r>
            <a:r>
              <a:rPr lang="en-US" sz="2400" dirty="0" smtClean="0"/>
              <a:t>So </a:t>
            </a:r>
            <a:r>
              <a:rPr lang="en-US" sz="2400" dirty="0"/>
              <a:t>all words, including the words we find in the Bible, are merely human (and therefore erring words). </a:t>
            </a:r>
          </a:p>
          <a:p>
            <a:r>
              <a:rPr lang="en-US" sz="2400" dirty="0"/>
              <a:t>	But Barth was really reacting to the failed theological liberalism he had been taught, so I must give you some background. </a:t>
            </a:r>
          </a:p>
        </p:txBody>
      </p:sp>
    </p:spTree>
    <p:extLst>
      <p:ext uri="{BB962C8B-B14F-4D97-AF65-F5344CB8AC3E}">
        <p14:creationId xmlns:p14="http://schemas.microsoft.com/office/powerpoint/2010/main" val="1962365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THEOLOGICAL LIBERALISM</a:t>
            </a:r>
            <a:endParaRPr lang="en-US" sz="2400" dirty="0"/>
          </a:p>
          <a:p>
            <a:r>
              <a:rPr lang="en-US" sz="2400" dirty="0"/>
              <a:t>	Friedrich Schleiermacher (1786-1834) is known as the father of modern theology, modern “liberal” theology, that is. </a:t>
            </a:r>
            <a:endParaRPr lang="en-US" sz="2400" dirty="0" smtClean="0"/>
          </a:p>
          <a:p>
            <a:endParaRPr lang="en-US" sz="2400" dirty="0"/>
          </a:p>
        </p:txBody>
      </p:sp>
    </p:spTree>
    <p:extLst>
      <p:ext uri="{BB962C8B-B14F-4D97-AF65-F5344CB8AC3E}">
        <p14:creationId xmlns:p14="http://schemas.microsoft.com/office/powerpoint/2010/main" val="3458816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132" y="0"/>
            <a:ext cx="10305738" cy="6858000"/>
          </a:xfrm>
          <a:prstGeom prst="rect">
            <a:avLst/>
          </a:prstGeom>
        </p:spPr>
      </p:pic>
    </p:spTree>
    <p:extLst>
      <p:ext uri="{BB962C8B-B14F-4D97-AF65-F5344CB8AC3E}">
        <p14:creationId xmlns:p14="http://schemas.microsoft.com/office/powerpoint/2010/main" val="2972325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THEOLOGICAL LIBERALISM</a:t>
            </a:r>
            <a:endParaRPr lang="en-US" sz="2400" dirty="0"/>
          </a:p>
          <a:p>
            <a:r>
              <a:rPr lang="en-US" sz="2400" dirty="0"/>
              <a:t>	Friedrich Schleiermacher (1786-1834) is known as the father of modern theology, modern “liberal” theology, that is. </a:t>
            </a:r>
            <a:endParaRPr lang="en-US" sz="2400" dirty="0" smtClean="0"/>
          </a:p>
          <a:p>
            <a:r>
              <a:rPr lang="en-US" sz="2400" dirty="0"/>
              <a:t>	</a:t>
            </a:r>
            <a:r>
              <a:rPr lang="en-US" sz="2400" dirty="0" smtClean="0"/>
              <a:t>The </a:t>
            </a:r>
            <a:r>
              <a:rPr lang="en-US" sz="2400" dirty="0"/>
              <a:t>intellectuals of his day had written off God as unknowable or even nonexistent. They could not accept the God of the Bible with his interventions into the world and his miracles, which they considered impossible. </a:t>
            </a:r>
            <a:endParaRPr lang="en-US" sz="2400" dirty="0" smtClean="0"/>
          </a:p>
          <a:p>
            <a:r>
              <a:rPr lang="en-US" sz="2400" dirty="0"/>
              <a:t>	</a:t>
            </a:r>
            <a:r>
              <a:rPr lang="en-US" sz="2400" dirty="0" smtClean="0"/>
              <a:t>Schleiermacher </a:t>
            </a:r>
            <a:r>
              <a:rPr lang="en-US" sz="2400" dirty="0"/>
              <a:t>sought to reach out to them in his 1799 book </a:t>
            </a:r>
            <a:r>
              <a:rPr lang="en-US" sz="2400" i="1" dirty="0"/>
              <a:t>Speeches on Religion to Its Cultured Despisers. </a:t>
            </a:r>
            <a:r>
              <a:rPr lang="en-US" sz="2400" dirty="0"/>
              <a:t>In it, he reduced God and all religion to feelings. </a:t>
            </a:r>
            <a:endParaRPr lang="en-US" sz="2400" dirty="0" smtClean="0"/>
          </a:p>
          <a:p>
            <a:r>
              <a:rPr lang="en-US" sz="2400" dirty="0"/>
              <a:t>	</a:t>
            </a:r>
            <a:r>
              <a:rPr lang="en-US" sz="2400" dirty="0" smtClean="0"/>
              <a:t>So</a:t>
            </a:r>
            <a:r>
              <a:rPr lang="en-US" sz="2400" dirty="0"/>
              <a:t>, instead of a God “out there” commanding this or that and creating worlds and miracles, God was now “in here.” His central concept was that God or true religion was “the feeling of absolute dependence.” </a:t>
            </a:r>
            <a:endParaRPr lang="en-US" sz="2400" dirty="0" smtClean="0"/>
          </a:p>
          <a:p>
            <a:endParaRPr lang="en-US" sz="2400" dirty="0"/>
          </a:p>
        </p:txBody>
      </p:sp>
    </p:spTree>
    <p:extLst>
      <p:ext uri="{BB962C8B-B14F-4D97-AF65-F5344CB8AC3E}">
        <p14:creationId xmlns:p14="http://schemas.microsoft.com/office/powerpoint/2010/main" val="194141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58" y="568960"/>
            <a:ext cx="12168942" cy="5730939"/>
          </a:xfrm>
          <a:prstGeom prst="rect">
            <a:avLst/>
          </a:prstGeom>
        </p:spPr>
      </p:pic>
    </p:spTree>
    <p:extLst>
      <p:ext uri="{BB962C8B-B14F-4D97-AF65-F5344CB8AC3E}">
        <p14:creationId xmlns:p14="http://schemas.microsoft.com/office/powerpoint/2010/main" val="227338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INTRODUCTION</a:t>
            </a:r>
            <a:endParaRPr lang="en-US" sz="2400" dirty="0"/>
          </a:p>
          <a:p>
            <a:r>
              <a:rPr lang="en-US" sz="2400" dirty="0"/>
              <a:t>	This is the fourth and final Summer Seminar for 2020, the year of the pandemic. </a:t>
            </a:r>
            <a:endParaRPr lang="en-US" sz="2400" dirty="0" smtClean="0"/>
          </a:p>
          <a:p>
            <a:r>
              <a:rPr lang="en-US" sz="2400" dirty="0"/>
              <a:t>	</a:t>
            </a:r>
            <a:r>
              <a:rPr lang="en-US" sz="2400" dirty="0" smtClean="0"/>
              <a:t>Our </a:t>
            </a:r>
            <a:r>
              <a:rPr lang="en-US" sz="2400" dirty="0"/>
              <a:t>theme for the summer has been “The Roots of the (Moral) Revolution.” Unless you have just awakened from a Rip Van </a:t>
            </a:r>
            <a:r>
              <a:rPr lang="en-US" sz="2400" dirty="0" err="1"/>
              <a:t>Winkel</a:t>
            </a:r>
            <a:r>
              <a:rPr lang="en-US" sz="2400" dirty="0"/>
              <a:t> hundred year sleep you have probably noticed that we have been living through a moral/sexual revolution for the last seventy years or so. </a:t>
            </a:r>
            <a:endParaRPr lang="en-US" sz="2400" dirty="0" smtClean="0"/>
          </a:p>
          <a:p>
            <a:r>
              <a:rPr lang="en-US" sz="2400" dirty="0"/>
              <a:t>	</a:t>
            </a:r>
            <a:r>
              <a:rPr lang="en-US" sz="2400" dirty="0" smtClean="0"/>
              <a:t>In </a:t>
            </a:r>
            <a:r>
              <a:rPr lang="en-US" sz="2400" dirty="0"/>
              <a:t>the last decade things have moved rather rapidly, so that the advent of “gay marriage” (an oxymoron) has now become passé, and we are trying to invent new pronouns to describe the multiple genders people are claiming or self-identifying as. </a:t>
            </a:r>
            <a:endParaRPr lang="en-US" sz="2400" dirty="0" smtClean="0"/>
          </a:p>
          <a:p>
            <a:r>
              <a:rPr lang="en-US" sz="2400" dirty="0"/>
              <a:t>	</a:t>
            </a:r>
            <a:r>
              <a:rPr lang="en-US" sz="2400" dirty="0" smtClean="0"/>
              <a:t>I </a:t>
            </a:r>
            <a:r>
              <a:rPr lang="en-US" sz="2400" dirty="0"/>
              <a:t>just heard yesterday that the city council of “left-leaning” </a:t>
            </a:r>
            <a:r>
              <a:rPr lang="en-US" sz="2400" dirty="0" err="1"/>
              <a:t>Sommerville</a:t>
            </a:r>
            <a:r>
              <a:rPr lang="en-US" sz="2400" dirty="0"/>
              <a:t>, Massachusetts “expanded its notion of family to include people who are polyamorous or maintaining consenting relationships with multiple partners</a:t>
            </a:r>
            <a:r>
              <a:rPr lang="en-US" sz="2400" dirty="0" smtClean="0"/>
              <a:t>.”</a:t>
            </a:r>
            <a:r>
              <a:rPr lang="en-US" sz="2400" dirty="0"/>
              <a:t>	</a:t>
            </a:r>
            <a:endParaRPr lang="en-US" sz="2400" dirty="0" smtClean="0"/>
          </a:p>
        </p:txBody>
      </p:sp>
    </p:spTree>
    <p:extLst>
      <p:ext uri="{BB962C8B-B14F-4D97-AF65-F5344CB8AC3E}">
        <p14:creationId xmlns:p14="http://schemas.microsoft.com/office/powerpoint/2010/main" val="19610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001643"/>
          </a:xfrm>
          <a:prstGeom prst="rect">
            <a:avLst/>
          </a:prstGeom>
          <a:noFill/>
        </p:spPr>
        <p:txBody>
          <a:bodyPr wrap="square" rtlCol="0">
            <a:spAutoFit/>
          </a:bodyPr>
          <a:lstStyle/>
          <a:p>
            <a:r>
              <a:rPr lang="en-US" sz="2400" b="1" dirty="0" smtClean="0"/>
              <a:t>THEOLOGICAL LIBERALISM</a:t>
            </a:r>
            <a:endParaRPr lang="en-US" sz="2400" dirty="0"/>
          </a:p>
          <a:p>
            <a:r>
              <a:rPr lang="en-US" sz="2400" dirty="0" smtClean="0"/>
              <a:t>Here </a:t>
            </a:r>
            <a:r>
              <a:rPr lang="en-US" sz="2400" dirty="0"/>
              <a:t>are some key tenets of Schleiermacher’s theology.</a:t>
            </a:r>
          </a:p>
          <a:p>
            <a:r>
              <a:rPr lang="en-US" sz="2400" dirty="0"/>
              <a:t>	1. One’s personal feelings are the only authority, not Scripture, creeds, or the ideas of others.</a:t>
            </a:r>
          </a:p>
          <a:p>
            <a:r>
              <a:rPr lang="en-US" sz="2400" dirty="0"/>
              <a:t>	2. Revelation is </a:t>
            </a:r>
            <a:r>
              <a:rPr lang="en-US" sz="2400" dirty="0" err="1"/>
              <a:t>nonpropositional</a:t>
            </a:r>
            <a:r>
              <a:rPr lang="en-US" sz="2400" dirty="0"/>
              <a:t>. Revelation or God’s communication may come in the broad events of history or in subjective thoughts, but not in any form that would trump our personal feelings.  </a:t>
            </a:r>
          </a:p>
          <a:p>
            <a:r>
              <a:rPr lang="en-US" sz="2400" dirty="0"/>
              <a:t>	3. God is so far above us that we cannot describe him in words or concepts. But God is found in our inner feelings. Christ is the prime example of one with exalted religious feelings. </a:t>
            </a:r>
          </a:p>
          <a:p>
            <a:r>
              <a:rPr lang="en-US" sz="2400" dirty="0"/>
              <a:t>	4. Salvation is not what Christ has done for us in history but comes when people are raised to their highest personal level of religious consciousness. </a:t>
            </a:r>
          </a:p>
          <a:p>
            <a:r>
              <a:rPr lang="en-US" sz="2400" dirty="0"/>
              <a:t>	5. Traditional theological terms are redefined in psychological categories. “Sin” is preoccupation with earthly concerns while “salvation” is to think of more transcendent truths.</a:t>
            </a:r>
          </a:p>
        </p:txBody>
      </p:sp>
    </p:spTree>
    <p:extLst>
      <p:ext uri="{BB962C8B-B14F-4D97-AF65-F5344CB8AC3E}">
        <p14:creationId xmlns:p14="http://schemas.microsoft.com/office/powerpoint/2010/main" val="388864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THEOLOGICAL LIBERALISM</a:t>
            </a:r>
            <a:endParaRPr lang="en-US" sz="2400" dirty="0"/>
          </a:p>
          <a:p>
            <a:r>
              <a:rPr lang="en-US" sz="2400" dirty="0"/>
              <a:t>	“For Schleiermacher there was no transcendent, self-disclosing God in the traditional sense; man’s own feelings constituted this ground of reality, with Jesus as the man in whom these feelings of God-consciousness attained their highest perfection.” (“Liberalism, German,” </a:t>
            </a:r>
            <a:r>
              <a:rPr lang="en-US" sz="2400" i="1" dirty="0"/>
              <a:t>New Dictionary of Theology) </a:t>
            </a:r>
            <a:endParaRPr lang="en-US" sz="2400" i="1" dirty="0" smtClean="0"/>
          </a:p>
          <a:p>
            <a:r>
              <a:rPr lang="en-US" sz="2400" i="1" dirty="0"/>
              <a:t>	</a:t>
            </a:r>
            <a:r>
              <a:rPr lang="en-US" sz="2400" dirty="0" smtClean="0"/>
              <a:t>Religion </a:t>
            </a:r>
            <a:r>
              <a:rPr lang="en-US" sz="2400" dirty="0"/>
              <a:t>is basically one’s personal feelings and personal, spiritual development, not formal creeds, beliefs, or commandments. And all religion is basically the same thing, reduced to a few, bland assertions</a:t>
            </a:r>
            <a:r>
              <a:rPr lang="en-US" sz="2400" dirty="0" smtClean="0"/>
              <a:t>.</a:t>
            </a:r>
            <a:endParaRPr lang="en-US" sz="2400" dirty="0"/>
          </a:p>
        </p:txBody>
      </p:sp>
    </p:spTree>
    <p:extLst>
      <p:ext uri="{BB962C8B-B14F-4D97-AF65-F5344CB8AC3E}">
        <p14:creationId xmlns:p14="http://schemas.microsoft.com/office/powerpoint/2010/main" val="22771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5360" y="2827"/>
            <a:ext cx="10245504" cy="6855173"/>
          </a:xfrm>
          <a:prstGeom prst="rect">
            <a:avLst/>
          </a:prstGeom>
        </p:spPr>
      </p:pic>
    </p:spTree>
    <p:extLst>
      <p:ext uri="{BB962C8B-B14F-4D97-AF65-F5344CB8AC3E}">
        <p14:creationId xmlns:p14="http://schemas.microsoft.com/office/powerpoint/2010/main" val="1101699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smtClean="0"/>
              <a:t>THEOLOGICAL LIBERALISM</a:t>
            </a:r>
            <a:endParaRPr lang="en-US" sz="2400" dirty="0"/>
          </a:p>
          <a:p>
            <a:r>
              <a:rPr lang="en-US" sz="2400" dirty="0"/>
              <a:t>	Admittedly, that’s quite different from the biblical faith as revealed in Scripture. Let me offer a simple illustration of the two positions. </a:t>
            </a:r>
          </a:p>
        </p:txBody>
      </p:sp>
    </p:spTree>
    <p:extLst>
      <p:ext uri="{BB962C8B-B14F-4D97-AF65-F5344CB8AC3E}">
        <p14:creationId xmlns:p14="http://schemas.microsoft.com/office/powerpoint/2010/main" val="3302980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THEOLOGICAL LIBERALISM</a:t>
            </a:r>
            <a:endParaRPr lang="en-US" sz="2400" dirty="0"/>
          </a:p>
          <a:p>
            <a:r>
              <a:rPr lang="en-US" sz="2400" dirty="0"/>
              <a:t>	Suppose you visit a garage sale and notice a jigsaw puzzle for sale in a plain box, no picture. Thinking this might be a good challenge for a long winter’s night, you ask the proprietor if all the pieces are in the box. He assures you they are. And so on that basis you buy the puzzle. </a:t>
            </a:r>
          </a:p>
          <a:p>
            <a:r>
              <a:rPr lang="en-US" sz="2400" dirty="0"/>
              <a:t>	But he lied. As you work the puzzle you find many pieces missing. You are able to make out the broad picture, a delightful scene, but there are many gaps. You may guess as to what may be in those missing parts, but with limited assurance. </a:t>
            </a:r>
          </a:p>
          <a:p>
            <a:r>
              <a:rPr lang="en-US" sz="2400" dirty="0"/>
              <a:t>	The orthodox view of Scripture is similar. God has revealed himself and his will in Scripture, not everything, of course, but enough that we might know him and grasp the wonder of his glorious plan. </a:t>
            </a:r>
            <a:endParaRPr lang="en-US" sz="2400" dirty="0" smtClean="0"/>
          </a:p>
          <a:p>
            <a:r>
              <a:rPr lang="en-US" sz="2400" dirty="0"/>
              <a:t>	</a:t>
            </a:r>
            <a:r>
              <a:rPr lang="en-US" sz="2400" dirty="0" smtClean="0"/>
              <a:t>We </a:t>
            </a:r>
            <a:r>
              <a:rPr lang="en-US" sz="2400" dirty="0"/>
              <a:t>may also make some educated guesses regarding matters he has kept to himself, but only with limited understanding. </a:t>
            </a:r>
          </a:p>
        </p:txBody>
      </p:sp>
    </p:spTree>
    <p:extLst>
      <p:ext uri="{BB962C8B-B14F-4D97-AF65-F5344CB8AC3E}">
        <p14:creationId xmlns:p14="http://schemas.microsoft.com/office/powerpoint/2010/main" val="14920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THEOLOGICAL LIBERALISM</a:t>
            </a:r>
            <a:endParaRPr lang="en-US" sz="2400" dirty="0"/>
          </a:p>
          <a:p>
            <a:r>
              <a:rPr lang="en-US" sz="2400" dirty="0"/>
              <a:t>	In the view of theological liberalism, the garage sale proprietor also lied but in a more serious way. </a:t>
            </a:r>
            <a:endParaRPr lang="en-US" sz="2400" dirty="0" smtClean="0"/>
          </a:p>
          <a:p>
            <a:r>
              <a:rPr lang="en-US" sz="2400" dirty="0"/>
              <a:t>	</a:t>
            </a:r>
            <a:r>
              <a:rPr lang="en-US" sz="2400" dirty="0" smtClean="0"/>
              <a:t>Not </a:t>
            </a:r>
            <a:r>
              <a:rPr lang="en-US" sz="2400" dirty="0"/>
              <a:t>only were some pieces missing, but some spurious and false pieces were mixed in. </a:t>
            </a:r>
            <a:endParaRPr lang="en-US" sz="2400" dirty="0" smtClean="0"/>
          </a:p>
          <a:p>
            <a:r>
              <a:rPr lang="en-US" sz="2400" dirty="0"/>
              <a:t>	</a:t>
            </a:r>
            <a:r>
              <a:rPr lang="en-US" sz="2400" dirty="0" smtClean="0"/>
              <a:t>And </a:t>
            </a:r>
            <a:r>
              <a:rPr lang="en-US" sz="2400" dirty="0"/>
              <a:t>so the first task is to sort the pieces, retaining the true and discarding the false. </a:t>
            </a:r>
            <a:endParaRPr lang="en-US" sz="2400" dirty="0" smtClean="0"/>
          </a:p>
          <a:p>
            <a:r>
              <a:rPr lang="en-US" sz="2400" dirty="0"/>
              <a:t>	</a:t>
            </a:r>
            <a:r>
              <a:rPr lang="en-US" sz="2400" dirty="0" smtClean="0"/>
              <a:t>In </a:t>
            </a:r>
            <a:r>
              <a:rPr lang="en-US" sz="2400" dirty="0"/>
              <a:t>theological liberalism, Scripture is a mixture of God’s Word (the few bland assertions) and erring human ideas. And one must sort the true from the false. </a:t>
            </a:r>
          </a:p>
          <a:p>
            <a:r>
              <a:rPr lang="en-US" sz="2400" dirty="0"/>
              <a:t>	For Schleiermacher the traditional religionists “identified religion with creeds, and men who could no longer accept the creeds thought that they were through with religion. But this was a tragic mistake, for they still were in contact with God through their feelings of dependence upon the universe.” (</a:t>
            </a:r>
            <a:r>
              <a:rPr lang="en-US" sz="2400" dirty="0" err="1"/>
              <a:t>Hordern</a:t>
            </a:r>
            <a:r>
              <a:rPr lang="en-US" sz="2400" dirty="0"/>
              <a:t>, </a:t>
            </a:r>
            <a:r>
              <a:rPr lang="en-US" sz="2400" i="1" dirty="0"/>
              <a:t>A Layman’s Guide to Protestant Theology, </a:t>
            </a:r>
            <a:r>
              <a:rPr lang="en-US" sz="2400" dirty="0"/>
              <a:t>44</a:t>
            </a:r>
            <a:r>
              <a:rPr lang="en-US" sz="2400" i="1" dirty="0"/>
              <a:t>)</a:t>
            </a:r>
            <a:r>
              <a:rPr lang="en-US" sz="2400" dirty="0"/>
              <a:t> </a:t>
            </a:r>
          </a:p>
        </p:txBody>
      </p:sp>
    </p:spTree>
    <p:extLst>
      <p:ext uri="{BB962C8B-B14F-4D97-AF65-F5344CB8AC3E}">
        <p14:creationId xmlns:p14="http://schemas.microsoft.com/office/powerpoint/2010/main" val="3277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THEOLOGICAL LIBERALISM</a:t>
            </a:r>
            <a:endParaRPr lang="en-US" sz="2400" dirty="0"/>
          </a:p>
          <a:p>
            <a:r>
              <a:rPr lang="en-US" sz="2400" dirty="0"/>
              <a:t>	Theological liberalism sought the “essence” of Christianity (or of all religions). Often this was distilled down to the bland assertions of “the universal fatherhood of God and the universal brotherhood of man.” </a:t>
            </a:r>
            <a:endParaRPr lang="en-US" sz="2400" dirty="0" smtClean="0"/>
          </a:p>
        </p:txBody>
      </p:sp>
    </p:spTree>
    <p:extLst>
      <p:ext uri="{BB962C8B-B14F-4D97-AF65-F5344CB8AC3E}">
        <p14:creationId xmlns:p14="http://schemas.microsoft.com/office/powerpoint/2010/main" val="567273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90" y="0"/>
            <a:ext cx="12212090" cy="5751259"/>
          </a:xfrm>
          <a:prstGeom prst="rect">
            <a:avLst/>
          </a:prstGeom>
        </p:spPr>
      </p:pic>
    </p:spTree>
    <p:extLst>
      <p:ext uri="{BB962C8B-B14F-4D97-AF65-F5344CB8AC3E}">
        <p14:creationId xmlns:p14="http://schemas.microsoft.com/office/powerpoint/2010/main" val="2817835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THEOLOGICAL LIBERALISM</a:t>
            </a:r>
            <a:endParaRPr lang="en-US" sz="2400" dirty="0"/>
          </a:p>
          <a:p>
            <a:r>
              <a:rPr lang="en-US" sz="2400" dirty="0"/>
              <a:t>	</a:t>
            </a:r>
            <a:r>
              <a:rPr lang="en-US" sz="2400" dirty="0" smtClean="0"/>
              <a:t>Theological </a:t>
            </a:r>
            <a:r>
              <a:rPr lang="en-US" sz="2400" dirty="0"/>
              <a:t>liberalism reached its pinnacle around the end of the nineteenth century but began to decline quickly due to two factors. </a:t>
            </a:r>
          </a:p>
          <a:p>
            <a:r>
              <a:rPr lang="en-US" sz="2400" dirty="0"/>
              <a:t>	The first was the continued attacks of the rationalists who argued for consistency: if the basic facts presented in the Bible were not true, why try to keep the sentiment? </a:t>
            </a:r>
          </a:p>
        </p:txBody>
      </p:sp>
    </p:spTree>
    <p:extLst>
      <p:ext uri="{BB962C8B-B14F-4D97-AF65-F5344CB8AC3E}">
        <p14:creationId xmlns:p14="http://schemas.microsoft.com/office/powerpoint/2010/main" val="39055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830997"/>
          </a:xfrm>
          <a:prstGeom prst="rect">
            <a:avLst/>
          </a:prstGeom>
          <a:noFill/>
        </p:spPr>
        <p:txBody>
          <a:bodyPr wrap="square" rtlCol="0">
            <a:spAutoFit/>
          </a:bodyPr>
          <a:lstStyle/>
          <a:p>
            <a:r>
              <a:rPr lang="en-US" sz="2400" b="1" dirty="0" smtClean="0"/>
              <a:t>THEOLOGICAL LIBERALISM</a:t>
            </a:r>
            <a:endParaRPr lang="en-US" sz="2400" dirty="0"/>
          </a:p>
          <a:p>
            <a:r>
              <a:rPr lang="en-US" sz="2400" dirty="0"/>
              <a:t>	The second factor was the raw brutality of World War I. </a:t>
            </a:r>
          </a:p>
        </p:txBody>
      </p:sp>
    </p:spTree>
    <p:extLst>
      <p:ext uri="{BB962C8B-B14F-4D97-AF65-F5344CB8AC3E}">
        <p14:creationId xmlns:p14="http://schemas.microsoft.com/office/powerpoint/2010/main" val="284204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6370975"/>
          </a:xfrm>
          <a:prstGeom prst="rect">
            <a:avLst/>
          </a:prstGeom>
          <a:noFill/>
        </p:spPr>
        <p:txBody>
          <a:bodyPr wrap="square" rtlCol="0">
            <a:spAutoFit/>
          </a:bodyPr>
          <a:lstStyle/>
          <a:p>
            <a:r>
              <a:rPr lang="en-US" sz="2400" b="1" dirty="0"/>
              <a:t>INTRODUCTION</a:t>
            </a:r>
            <a:endParaRPr lang="en-US" sz="2400" dirty="0"/>
          </a:p>
          <a:p>
            <a:r>
              <a:rPr lang="en-US" sz="2400" dirty="0"/>
              <a:t>	But the big question is why so many churches are going along with this. We can easily understand the world doing so: non-Christians adrift in moral relativism with no anchor whatsoever. </a:t>
            </a:r>
            <a:endParaRPr lang="en-US" sz="2400" dirty="0" smtClean="0"/>
          </a:p>
          <a:p>
            <a:r>
              <a:rPr lang="en-US" sz="2400" dirty="0"/>
              <a:t>	</a:t>
            </a:r>
            <a:r>
              <a:rPr lang="en-US" sz="2400" dirty="0" smtClean="0"/>
              <a:t>The </a:t>
            </a:r>
            <a:r>
              <a:rPr lang="en-US" sz="2400" dirty="0"/>
              <a:t>sinful heart has one rule: how much self-glorifying and self-gratifying sin can I get away with and still look semi-respectable? </a:t>
            </a:r>
          </a:p>
          <a:p>
            <a:r>
              <a:rPr lang="en-US" sz="2400" dirty="0"/>
              <a:t>	The new morality, based on absolute human autonomy, has now made anything and everything respectable as long as it complies with two guidelines</a:t>
            </a:r>
            <a:r>
              <a:rPr lang="en-US" sz="2400" dirty="0" smtClean="0"/>
              <a:t>:</a:t>
            </a:r>
          </a:p>
          <a:p>
            <a:endParaRPr lang="en-US" sz="2400" dirty="0" smtClean="0"/>
          </a:p>
          <a:p>
            <a:r>
              <a:rPr lang="en-US" sz="2400" dirty="0"/>
              <a:t>	#1 It must be “between consenting adults,” although both the words “consenting” and “adults” are being contested as we speak, and</a:t>
            </a:r>
          </a:p>
          <a:p>
            <a:r>
              <a:rPr lang="en-US" sz="2400" dirty="0"/>
              <a:t>	#2 It must be “truly authentic”—true to yourself, that is, as you define or identify yourself. </a:t>
            </a:r>
          </a:p>
          <a:p>
            <a:r>
              <a:rPr lang="en-US" sz="2400" dirty="0" smtClean="0"/>
              <a:t> </a:t>
            </a:r>
          </a:p>
          <a:p>
            <a:r>
              <a:rPr lang="en-US" sz="2400" dirty="0" smtClean="0"/>
              <a:t>As long as those two rules are followed, anything and everything goes. </a:t>
            </a:r>
          </a:p>
          <a:p>
            <a:endParaRPr lang="en-US" sz="2400" dirty="0" smtClean="0"/>
          </a:p>
        </p:txBody>
      </p:sp>
    </p:spTree>
    <p:extLst>
      <p:ext uri="{BB962C8B-B14F-4D97-AF65-F5344CB8AC3E}">
        <p14:creationId xmlns:p14="http://schemas.microsoft.com/office/powerpoint/2010/main" val="4217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4" y="0"/>
            <a:ext cx="12198804" cy="6854178"/>
          </a:xfrm>
          <a:prstGeom prst="rect">
            <a:avLst/>
          </a:prstGeom>
        </p:spPr>
      </p:pic>
    </p:spTree>
    <p:extLst>
      <p:ext uri="{BB962C8B-B14F-4D97-AF65-F5344CB8AC3E}">
        <p14:creationId xmlns:p14="http://schemas.microsoft.com/office/powerpoint/2010/main" val="6090881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THEOLOGICAL LIBERALISM</a:t>
            </a:r>
            <a:endParaRPr lang="en-US" sz="2400" dirty="0"/>
          </a:p>
          <a:p>
            <a:r>
              <a:rPr lang="en-US" sz="2400" dirty="0"/>
              <a:t>	The second factor was the raw brutality of World War I. </a:t>
            </a:r>
            <a:endParaRPr lang="en-US" sz="2400" dirty="0" smtClean="0"/>
          </a:p>
          <a:p>
            <a:r>
              <a:rPr lang="en-US" sz="2400" dirty="0"/>
              <a:t>	</a:t>
            </a:r>
            <a:r>
              <a:rPr lang="en-US" sz="2400" dirty="0" smtClean="0"/>
              <a:t>Liberalism was </a:t>
            </a:r>
            <a:r>
              <a:rPr lang="en-US" sz="2400" dirty="0"/>
              <a:t>quite optimistic that this new viewpoint, shorn of antiquated and divisive religious dogmas, would usher in a utopian world order of harmony and peace. </a:t>
            </a:r>
            <a:endParaRPr lang="en-US" sz="2400" dirty="0" smtClean="0"/>
          </a:p>
          <a:p>
            <a:r>
              <a:rPr lang="en-US" sz="2400" dirty="0"/>
              <a:t>	</a:t>
            </a:r>
            <a:r>
              <a:rPr lang="en-US" sz="2400" dirty="0" smtClean="0"/>
              <a:t>The </a:t>
            </a:r>
            <a:r>
              <a:rPr lang="en-US" sz="2400" dirty="0"/>
              <a:t>Great War demonstrated that the world was growing worse, not better. </a:t>
            </a:r>
            <a:endParaRPr lang="en-US" sz="2400" dirty="0" smtClean="0"/>
          </a:p>
          <a:p>
            <a:r>
              <a:rPr lang="en-US" sz="2400" dirty="0"/>
              <a:t>	</a:t>
            </a:r>
            <a:r>
              <a:rPr lang="en-US" sz="2400" dirty="0" smtClean="0"/>
              <a:t>This </a:t>
            </a:r>
            <a:r>
              <a:rPr lang="en-US" sz="2400" dirty="0"/>
              <a:t>shattering disillusionment all but destroyed liberalism and ushered in the second great challenge within the church, the challenge of neo-orthodoxy.</a:t>
            </a:r>
          </a:p>
          <a:p>
            <a:r>
              <a:rPr lang="en-US" sz="2400" dirty="0"/>
              <a:t>	Karl Barth was taught by the liberal scholars of his day including Adolf von </a:t>
            </a:r>
            <a:r>
              <a:rPr lang="en-US" sz="2400" dirty="0" err="1"/>
              <a:t>Harnack</a:t>
            </a:r>
            <a:r>
              <a:rPr lang="en-US" sz="2400" dirty="0"/>
              <a:t> and Wilhelm Herrmann. But he reacted against their re-casting of religion as mere psychology.</a:t>
            </a:r>
          </a:p>
        </p:txBody>
      </p:sp>
    </p:spTree>
    <p:extLst>
      <p:ext uri="{BB962C8B-B14F-4D97-AF65-F5344CB8AC3E}">
        <p14:creationId xmlns:p14="http://schemas.microsoft.com/office/powerpoint/2010/main" val="26867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NEO-ORTHODOXY</a:t>
            </a:r>
            <a:endParaRPr lang="en-US" sz="2400" dirty="0"/>
          </a:p>
          <a:p>
            <a:r>
              <a:rPr lang="en-US" sz="2400" dirty="0"/>
              <a:t>	Just as theological liberalism sought to rescue Christianity from rationalism by agreeing with rationalism but fleeing to romanticism (feelings), neo-orthodoxy sought to rescue Christianity from liberalism by agreeing with rationalism but fleeing to existential philosophy. </a:t>
            </a:r>
            <a:endParaRPr lang="en-US" sz="2400" dirty="0" smtClean="0"/>
          </a:p>
          <a:p>
            <a:r>
              <a:rPr lang="en-US" sz="2400" dirty="0"/>
              <a:t>	</a:t>
            </a:r>
            <a:r>
              <a:rPr lang="en-US" sz="2400" dirty="0" smtClean="0"/>
              <a:t>“</a:t>
            </a:r>
            <a:r>
              <a:rPr lang="en-US" sz="2400" dirty="0"/>
              <a:t>A majority of the neo-orthodox began as liberals and this colored their thinking in two ways. On the one hand, certain aspects of liberalism lived on in them; they were as critical of fundamentalism as the liberals had been; they accepted biblical criticism in its most radical forms. On the other hand, the neo-orthodox reacted against certain liberal concepts such as the use of reason or natural theology.”(</a:t>
            </a:r>
            <a:r>
              <a:rPr lang="en-US" sz="2400" dirty="0" err="1"/>
              <a:t>Hordern</a:t>
            </a:r>
            <a:r>
              <a:rPr lang="en-US" sz="2400" dirty="0"/>
              <a:t>, </a:t>
            </a:r>
            <a:r>
              <a:rPr lang="en-US" sz="2400" i="1" dirty="0" err="1"/>
              <a:t>Laymans</a:t>
            </a:r>
            <a:r>
              <a:rPr lang="en-US" sz="2400" dirty="0"/>
              <a:t>, 112) </a:t>
            </a:r>
          </a:p>
          <a:p>
            <a:r>
              <a:rPr lang="en-US" sz="2400" dirty="0" smtClean="0"/>
              <a:t>	The two figures most closely associated with neo-orthodoxy are the Swiss theologians Emil Brunner (1889-1996) and Karl Barth (1886-1968).</a:t>
            </a:r>
          </a:p>
        </p:txBody>
      </p:sp>
    </p:spTree>
    <p:extLst>
      <p:ext uri="{BB962C8B-B14F-4D97-AF65-F5344CB8AC3E}">
        <p14:creationId xmlns:p14="http://schemas.microsoft.com/office/powerpoint/2010/main" val="27652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 y="-9341"/>
            <a:ext cx="11079651" cy="6867341"/>
          </a:xfrm>
          <a:prstGeom prst="rect">
            <a:avLst/>
          </a:prstGeom>
        </p:spPr>
      </p:pic>
    </p:spTree>
    <p:extLst>
      <p:ext uri="{BB962C8B-B14F-4D97-AF65-F5344CB8AC3E}">
        <p14:creationId xmlns:p14="http://schemas.microsoft.com/office/powerpoint/2010/main" val="17042567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NEO-ORTHODOXY</a:t>
            </a:r>
            <a:endParaRPr lang="en-US" sz="2400" dirty="0"/>
          </a:p>
          <a:p>
            <a:r>
              <a:rPr lang="en-US" sz="2400" dirty="0"/>
              <a:t>	Though neo-orthodoxy is complex and encompasses sometimes opposing viewpoints, it sought to re-institute key themes of Reformed theology (the sovereignty of God, sin, salvation by grace alone, faith alone) hence “orthodoxy,” but it was not the old orthodoxy, chiefly in its view of the Scriptures as errant human documents. </a:t>
            </a:r>
            <a:endParaRPr lang="en-US" sz="2400" dirty="0" smtClean="0"/>
          </a:p>
          <a:p>
            <a:r>
              <a:rPr lang="en-US" sz="2400" dirty="0"/>
              <a:t>	</a:t>
            </a:r>
            <a:r>
              <a:rPr lang="en-US" sz="2400" dirty="0" smtClean="0"/>
              <a:t>Drawing </a:t>
            </a:r>
            <a:r>
              <a:rPr lang="en-US" sz="2400" dirty="0"/>
              <a:t>from the existential philosophy of the Danish </a:t>
            </a:r>
            <a:r>
              <a:rPr lang="en-US" sz="2400" dirty="0" err="1"/>
              <a:t>Søren</a:t>
            </a:r>
            <a:r>
              <a:rPr lang="en-US" sz="2400" dirty="0"/>
              <a:t> Kierkegaard (1813-1855</a:t>
            </a:r>
            <a:r>
              <a:rPr lang="en-US" sz="2400" dirty="0" smtClean="0"/>
              <a:t>),</a:t>
            </a:r>
            <a:endParaRPr lang="en-US" sz="2400" dirty="0"/>
          </a:p>
        </p:txBody>
      </p:sp>
    </p:spTree>
    <p:extLst>
      <p:ext uri="{BB962C8B-B14F-4D97-AF65-F5344CB8AC3E}">
        <p14:creationId xmlns:p14="http://schemas.microsoft.com/office/powerpoint/2010/main" val="40355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14" y="0"/>
            <a:ext cx="12219214" cy="6842760"/>
          </a:xfrm>
          <a:prstGeom prst="rect">
            <a:avLst/>
          </a:prstGeom>
        </p:spPr>
      </p:pic>
    </p:spTree>
    <p:extLst>
      <p:ext uri="{BB962C8B-B14F-4D97-AF65-F5344CB8AC3E}">
        <p14:creationId xmlns:p14="http://schemas.microsoft.com/office/powerpoint/2010/main" val="3184075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NEO-ORTHODOXY</a:t>
            </a:r>
            <a:endParaRPr lang="en-US" sz="2400" dirty="0"/>
          </a:p>
          <a:p>
            <a:r>
              <a:rPr lang="en-US" sz="2400" dirty="0"/>
              <a:t>	Though neo-orthodoxy is complex and encompasses sometimes opposing viewpoints, it sought to re-institute key themes of Reformed theology (the sovereignty of God, sin, salvation by grace alone, faith alone) hence “orthodoxy,” but it was not the old orthodoxy, chiefly in its view of the Scriptures as errant human documents. </a:t>
            </a:r>
            <a:endParaRPr lang="en-US" sz="2400" dirty="0" smtClean="0"/>
          </a:p>
          <a:p>
            <a:r>
              <a:rPr lang="en-US" sz="2400" dirty="0"/>
              <a:t>	</a:t>
            </a:r>
            <a:r>
              <a:rPr lang="en-US" sz="2400" dirty="0" smtClean="0"/>
              <a:t>Drawing </a:t>
            </a:r>
            <a:r>
              <a:rPr lang="en-US" sz="2400" dirty="0"/>
              <a:t>from the existential philosophy of the Danish </a:t>
            </a:r>
            <a:r>
              <a:rPr lang="en-US" sz="2400" dirty="0" err="1"/>
              <a:t>Søren</a:t>
            </a:r>
            <a:r>
              <a:rPr lang="en-US" sz="2400" dirty="0"/>
              <a:t> Kierkegaard (1813-1855), Christianity was proposed not so much as a commitment to certain truths or propositions but a living encounter with the living God who has chosen to make himself known through a human, fallible and errant document (the Bible).</a:t>
            </a:r>
          </a:p>
          <a:p>
            <a:r>
              <a:rPr lang="en-US" sz="2400" dirty="0"/>
              <a:t>	Christian orthodoxy has consistently held that Christianity is a living encounter with the living God who has chosen to make himself known through his living, written Word, a divine-human work that, as the very Word of God, is authoritative as well as infallible and inerrant. </a:t>
            </a:r>
          </a:p>
        </p:txBody>
      </p:sp>
    </p:spTree>
    <p:extLst>
      <p:ext uri="{BB962C8B-B14F-4D97-AF65-F5344CB8AC3E}">
        <p14:creationId xmlns:p14="http://schemas.microsoft.com/office/powerpoint/2010/main" val="36994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a:t>NEO-ORTHODOXY</a:t>
            </a:r>
            <a:endParaRPr lang="en-US" sz="2400" dirty="0"/>
          </a:p>
          <a:p>
            <a:r>
              <a:rPr lang="en-US" sz="2400" dirty="0"/>
              <a:t>	Here are some examples from Barth’s </a:t>
            </a:r>
            <a:r>
              <a:rPr lang="en-US" sz="2400" i="1" dirty="0"/>
              <a:t>Church </a:t>
            </a:r>
            <a:r>
              <a:rPr lang="en-US" sz="2400" i="1" dirty="0" err="1"/>
              <a:t>Dogmatics</a:t>
            </a:r>
            <a:r>
              <a:rPr lang="en-US" sz="2400" dirty="0"/>
              <a:t> that demonstrate his belief that the Bible is a merely human, erring document. </a:t>
            </a:r>
          </a:p>
          <a:p>
            <a:r>
              <a:rPr lang="x-none" sz="2400" dirty="0"/>
              <a:t>	Book I,2; p. 509 “We have to face up to them and to be clear that in the Bible it may be a matter of simply believing the Word of God, even though it meets us, not in the form of what we call history, but in the form of what we think must be called saga or legend.”</a:t>
            </a:r>
            <a:endParaRPr lang="en-US" sz="2400" dirty="0"/>
          </a:p>
          <a:p>
            <a:r>
              <a:rPr lang="x-none" sz="2400" dirty="0"/>
              <a:t>	Book I, 2; p. 509 “But the vulnerability of the Bible, i.e., its capacity for error, also extends to its religious or theological content.”</a:t>
            </a:r>
            <a:endParaRPr lang="en-US" sz="2400" dirty="0"/>
          </a:p>
          <a:p>
            <a:r>
              <a:rPr lang="x-none" sz="2400" dirty="0"/>
              <a:t>	Book I, 2; p. 509 “There are obvious and overlapping contradictions—e.g., between the Law and the prophets, between John and the Synoptists, between Paul and James.”</a:t>
            </a:r>
            <a:endParaRPr lang="en-US" sz="2400" dirty="0"/>
          </a:p>
          <a:p>
            <a:r>
              <a:rPr lang="x-none" sz="2400" dirty="0"/>
              <a:t>	Book I, 2; p. 510 “For within certain limits and therefore relatively they </a:t>
            </a:r>
            <a:r>
              <a:rPr lang="x-none" sz="2400" dirty="0" smtClean="0"/>
              <a:t>[</a:t>
            </a:r>
            <a:r>
              <a:rPr lang="en-US" sz="2400" dirty="0" smtClean="0"/>
              <a:t>the </a:t>
            </a:r>
            <a:r>
              <a:rPr lang="x-none" sz="2400" dirty="0" smtClean="0"/>
              <a:t>biblical </a:t>
            </a:r>
            <a:r>
              <a:rPr lang="x-none" sz="2400" dirty="0"/>
              <a:t>writers] are all vulnerable and therefore capable of error even in respect of religion and theology</a:t>
            </a:r>
            <a:r>
              <a:rPr lang="x-none" sz="2400" dirty="0" smtClean="0"/>
              <a:t>.”</a:t>
            </a:r>
            <a:endParaRPr lang="en-US" sz="2400" dirty="0"/>
          </a:p>
        </p:txBody>
      </p:sp>
    </p:spTree>
    <p:extLst>
      <p:ext uri="{BB962C8B-B14F-4D97-AF65-F5344CB8AC3E}">
        <p14:creationId xmlns:p14="http://schemas.microsoft.com/office/powerpoint/2010/main" val="201362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NEO-ORTHODOXY</a:t>
            </a:r>
            <a:endParaRPr lang="en-US" sz="2400" dirty="0"/>
          </a:p>
          <a:p>
            <a:r>
              <a:rPr lang="x-none" sz="2400" dirty="0"/>
              <a:t>	Book I, 2; p. 529 “The prophets and apostles as such, even in their office, even in their function as witnesses, even in the act of writing down their witnesses, were real, historical men as we are, and therefore sinful in their action, and capable and actually guilty of error in their spoken and written word.”</a:t>
            </a:r>
            <a:endParaRPr lang="en-US" sz="2400" dirty="0"/>
          </a:p>
          <a:p>
            <a:r>
              <a:rPr lang="x-none" sz="2400" dirty="0"/>
              <a:t>	Book I, 2; p. 529 “To the bold postulate, that if their [biblical writers’] word is to be the Word of God they must be inerrant in every word, we oppose the even bolder assertion that, according to the scriptural witness about man, which applies to them too, they can be at fault in any word, and have been at fault in every word, and yet according to the same scriptural witness, being justified and sanctified by grace alone, they have still spoken the Word of God in their fallible and erring human word</a:t>
            </a:r>
            <a:r>
              <a:rPr lang="x-none" sz="2400" dirty="0" smtClean="0"/>
              <a:t>.”</a:t>
            </a:r>
            <a:endParaRPr lang="en-US" sz="2400" dirty="0"/>
          </a:p>
        </p:txBody>
      </p:sp>
    </p:spTree>
    <p:extLst>
      <p:ext uri="{BB962C8B-B14F-4D97-AF65-F5344CB8AC3E}">
        <p14:creationId xmlns:p14="http://schemas.microsoft.com/office/powerpoint/2010/main" val="15592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NEO-ORTHODOXY</a:t>
            </a:r>
            <a:endParaRPr lang="en-US" sz="2400" dirty="0"/>
          </a:p>
          <a:p>
            <a:r>
              <a:rPr lang="en-US" sz="2400" dirty="0"/>
              <a:t>	Book I, 2; p. 531-532 “If God was not ashamed of the fallibility of all the human words of  the Bible, of their historical and scientific inaccuracies, their theological contradictions, the uncertainty of their tradition, and, above all, their Judaism, but adopted and made </a:t>
            </a:r>
            <a:r>
              <a:rPr lang="en-US" sz="2400" dirty="0" smtClean="0"/>
              <a:t>use </a:t>
            </a:r>
            <a:r>
              <a:rPr lang="en-US" sz="2400" dirty="0"/>
              <a:t>of these expressions in all their fallibility as witnesses, we do not need to be ashamed when He wills to renew it to us in all its fallibility as witness, and it is mere self-will and disobedience to try to find some infallible elements in the Bible. But finally we are absolved from having to know and name as such the event or events, in which Scripture proves and confirms to us as the Word of God.”</a:t>
            </a:r>
          </a:p>
          <a:p>
            <a:endParaRPr lang="en-US" sz="2400" dirty="0" smtClean="0"/>
          </a:p>
          <a:p>
            <a:r>
              <a:rPr lang="en-US" sz="2400" dirty="0"/>
              <a:t>	</a:t>
            </a:r>
            <a:endParaRPr lang="en-US" sz="2400" dirty="0" smtClean="0"/>
          </a:p>
        </p:txBody>
      </p:sp>
    </p:spTree>
    <p:extLst>
      <p:ext uri="{BB962C8B-B14F-4D97-AF65-F5344CB8AC3E}">
        <p14:creationId xmlns:p14="http://schemas.microsoft.com/office/powerpoint/2010/main" val="408857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a:t>INTRODUCTION</a:t>
            </a:r>
            <a:endParaRPr lang="en-US" sz="2400" dirty="0"/>
          </a:p>
          <a:p>
            <a:r>
              <a:rPr lang="en-US" sz="2400" dirty="0"/>
              <a:t>	So why would so many churches be willing to capitulate to such an unbiblical standard? </a:t>
            </a:r>
            <a:endParaRPr lang="en-US" sz="2400" dirty="0" smtClean="0"/>
          </a:p>
          <a:p>
            <a:r>
              <a:rPr lang="en-US" sz="2400" dirty="0"/>
              <a:t>	</a:t>
            </a:r>
            <a:r>
              <a:rPr lang="en-US" sz="2400" dirty="0" smtClean="0"/>
              <a:t>It </a:t>
            </a:r>
            <a:r>
              <a:rPr lang="en-US" sz="2400" dirty="0"/>
              <a:t>must be something more than simply wanting to be liked, to avoid the charge of judgmentalism, bigotry, or prejudice, not to mention racism, sexism, homophobia, biphobia, transphobia, </a:t>
            </a:r>
            <a:r>
              <a:rPr lang="en-US" sz="2400" dirty="0" err="1"/>
              <a:t>polyamoryphobia</a:t>
            </a:r>
            <a:r>
              <a:rPr lang="en-US" sz="2400" dirty="0"/>
              <a:t> and so on. </a:t>
            </a:r>
            <a:endParaRPr lang="en-US" sz="2400" dirty="0" smtClean="0"/>
          </a:p>
          <a:p>
            <a:r>
              <a:rPr lang="en-US" sz="2400" dirty="0"/>
              <a:t>	</a:t>
            </a:r>
            <a:r>
              <a:rPr lang="en-US" sz="2400" dirty="0" smtClean="0"/>
              <a:t>And </a:t>
            </a:r>
            <a:r>
              <a:rPr lang="en-US" sz="2400" dirty="0"/>
              <a:t>it is something more. </a:t>
            </a:r>
            <a:endParaRPr lang="en-US" sz="2400" dirty="0" smtClean="0"/>
          </a:p>
          <a:p>
            <a:r>
              <a:rPr lang="en-US" sz="2400" dirty="0"/>
              <a:t>	</a:t>
            </a:r>
            <a:r>
              <a:rPr lang="en-US" sz="2400" dirty="0" smtClean="0"/>
              <a:t>It </a:t>
            </a:r>
            <a:r>
              <a:rPr lang="en-US" sz="2400" dirty="0"/>
              <a:t>has to do with their view of the Bible itself, for the Bible is absolutely clear when it comes to the practice of human sexuality and the enjoyment of sexual pleasure: one man-one woman exclusively together in the lifelong covenant of marriage. </a:t>
            </a:r>
            <a:endParaRPr lang="en-US" sz="2400" dirty="0" smtClean="0"/>
          </a:p>
          <a:p>
            <a:r>
              <a:rPr lang="en-US" sz="2400" dirty="0"/>
              <a:t>	</a:t>
            </a:r>
            <a:r>
              <a:rPr lang="en-US" sz="2400" dirty="0" smtClean="0"/>
              <a:t>Period</a:t>
            </a:r>
            <a:r>
              <a:rPr lang="en-US" sz="2400" dirty="0"/>
              <a:t>. End of story. </a:t>
            </a:r>
          </a:p>
        </p:txBody>
      </p:sp>
    </p:spTree>
    <p:extLst>
      <p:ext uri="{BB962C8B-B14F-4D97-AF65-F5344CB8AC3E}">
        <p14:creationId xmlns:p14="http://schemas.microsoft.com/office/powerpoint/2010/main" val="24728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a:t>NEO-ORTHODOXY</a:t>
            </a:r>
            <a:endParaRPr lang="en-US" sz="2400" dirty="0"/>
          </a:p>
          <a:p>
            <a:r>
              <a:rPr lang="en-US" sz="2400" dirty="0"/>
              <a:t>	So the Bible is not the Word of God, only Jesus is. The words of the Bible only matter insofar as they mediate Jesus, the living Word, to us.</a:t>
            </a:r>
          </a:p>
          <a:p>
            <a:r>
              <a:rPr lang="en-US" sz="2400" dirty="0"/>
              <a:t>	This view is quite common in our day. </a:t>
            </a:r>
            <a:endParaRPr lang="en-US" sz="2400" dirty="0" smtClean="0"/>
          </a:p>
          <a:p>
            <a:r>
              <a:rPr lang="en-US" sz="2400" dirty="0"/>
              <a:t>	</a:t>
            </a:r>
            <a:r>
              <a:rPr lang="en-US" sz="2400" dirty="0" smtClean="0"/>
              <a:t>One </a:t>
            </a:r>
            <a:r>
              <a:rPr lang="en-US" sz="2400" dirty="0"/>
              <a:t>will find remnants of this view on college campuses and in numerous churches. </a:t>
            </a:r>
            <a:endParaRPr lang="en-US" sz="2400" dirty="0" smtClean="0"/>
          </a:p>
          <a:p>
            <a:r>
              <a:rPr lang="en-US" sz="2400" dirty="0"/>
              <a:t>	</a:t>
            </a:r>
            <a:r>
              <a:rPr lang="en-US" sz="2400" dirty="0" smtClean="0"/>
              <a:t>A </a:t>
            </a:r>
            <a:r>
              <a:rPr lang="en-US" sz="2400" dirty="0"/>
              <a:t>few years ago our former Presbytery of the (liberal) PC(USA) examined a candidate for ordination. One of the pastors asked this question:  “Is the Bible the Word of God or is Jesus the Word of God?” Of course the answer is “both.” </a:t>
            </a:r>
          </a:p>
          <a:p>
            <a:r>
              <a:rPr lang="en-US" sz="2400" dirty="0"/>
              <a:t>	But you know what prompted the question (the pastor asking the question was committed to </a:t>
            </a:r>
            <a:r>
              <a:rPr lang="en-US" sz="2400" dirty="0" err="1"/>
              <a:t>Barthianism</a:t>
            </a:r>
            <a:r>
              <a:rPr lang="en-US" sz="2400" dirty="0"/>
              <a:t>). </a:t>
            </a:r>
            <a:endParaRPr lang="en-US" sz="2400" dirty="0" smtClean="0"/>
          </a:p>
        </p:txBody>
      </p:sp>
    </p:spTree>
    <p:extLst>
      <p:ext uri="{BB962C8B-B14F-4D97-AF65-F5344CB8AC3E}">
        <p14:creationId xmlns:p14="http://schemas.microsoft.com/office/powerpoint/2010/main" val="4473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595672"/>
          </a:xfrm>
          <a:prstGeom prst="rect">
            <a:avLst/>
          </a:prstGeom>
        </p:spPr>
      </p:pic>
    </p:spTree>
    <p:extLst>
      <p:ext uri="{BB962C8B-B14F-4D97-AF65-F5344CB8AC3E}">
        <p14:creationId xmlns:p14="http://schemas.microsoft.com/office/powerpoint/2010/main" val="5222008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NEO-ORTHODOXY</a:t>
            </a:r>
            <a:endParaRPr lang="en-US" sz="2400" dirty="0"/>
          </a:p>
          <a:p>
            <a:r>
              <a:rPr lang="en-US" sz="2400" dirty="0"/>
              <a:t>	</a:t>
            </a:r>
            <a:r>
              <a:rPr lang="en-US" sz="2400" dirty="0" smtClean="0"/>
              <a:t>Similarly</a:t>
            </a:r>
            <a:r>
              <a:rPr lang="en-US" sz="2400" dirty="0"/>
              <a:t>, many will agree that the Bible is “infallible,” but not that it is “inerrant.” </a:t>
            </a:r>
            <a:endParaRPr lang="en-US" sz="2400" dirty="0" smtClean="0"/>
          </a:p>
          <a:p>
            <a:r>
              <a:rPr lang="en-US" sz="2400" dirty="0"/>
              <a:t>	</a:t>
            </a:r>
            <a:r>
              <a:rPr lang="en-US" sz="2400" dirty="0" smtClean="0"/>
              <a:t>In </a:t>
            </a:r>
            <a:r>
              <a:rPr lang="en-US" sz="2400" dirty="0"/>
              <a:t>their view “infallible” means that Scripture does not fail, but “inerrant” means that there are no errors in Scripture. </a:t>
            </a:r>
            <a:endParaRPr lang="en-US" sz="2400" dirty="0" smtClean="0"/>
          </a:p>
          <a:p>
            <a:r>
              <a:rPr lang="en-US" sz="2400" dirty="0"/>
              <a:t>	</a:t>
            </a:r>
            <a:r>
              <a:rPr lang="en-US" sz="2400" dirty="0" smtClean="0"/>
              <a:t>Neo-orthodoxy </a:t>
            </a:r>
            <a:r>
              <a:rPr lang="en-US" sz="2400" dirty="0"/>
              <a:t>teaches that the Bible is a fallible human book, but that the Word of God speaks infallibly to us through the Bible. </a:t>
            </a:r>
            <a:endParaRPr lang="en-US" sz="2400" dirty="0" smtClean="0"/>
          </a:p>
          <a:p>
            <a:r>
              <a:rPr lang="en-US" sz="2400" dirty="0"/>
              <a:t>	</a:t>
            </a:r>
            <a:r>
              <a:rPr lang="en-US" sz="2400" dirty="0" smtClean="0"/>
              <a:t>Many </a:t>
            </a:r>
            <a:r>
              <a:rPr lang="en-US" sz="2400" dirty="0"/>
              <a:t>have observed that on this point Barth may have misunderstood or conflated the Reformed doctrine of illumination whereby the Holy Spirit makes the believer alive to the living text of the Word of God written, without which we remain dead to it.  </a:t>
            </a:r>
          </a:p>
        </p:txBody>
      </p:sp>
    </p:spTree>
    <p:extLst>
      <p:ext uri="{BB962C8B-B14F-4D97-AF65-F5344CB8AC3E}">
        <p14:creationId xmlns:p14="http://schemas.microsoft.com/office/powerpoint/2010/main" val="18248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NEO-ORTHODOXY</a:t>
            </a:r>
            <a:endParaRPr lang="en-US" sz="2400" dirty="0"/>
          </a:p>
          <a:p>
            <a:r>
              <a:rPr lang="en-US" sz="2400" dirty="0"/>
              <a:t>	I have been in churches where, just before reading Scripture, the pastor says: “Listen for the Word of God as I read our Scripture lesson from John </a:t>
            </a:r>
            <a:r>
              <a:rPr lang="en-US" sz="2400" dirty="0" smtClean="0"/>
              <a:t>12, etc.” </a:t>
            </a:r>
          </a:p>
          <a:p>
            <a:r>
              <a:rPr lang="en-US" sz="2400" dirty="0"/>
              <a:t>	</a:t>
            </a:r>
            <a:r>
              <a:rPr lang="en-US" sz="2400" dirty="0" smtClean="0"/>
              <a:t>Whether </a:t>
            </a:r>
            <a:r>
              <a:rPr lang="en-US" sz="2400" dirty="0"/>
              <a:t>that pastor knows it or not, that is a neo-orthodox statement: not “listen TO the Word of God” but “listen FOR the Word of God.”  </a:t>
            </a:r>
            <a:endParaRPr lang="en-US" sz="2400" dirty="0" smtClean="0"/>
          </a:p>
          <a:p>
            <a:r>
              <a:rPr lang="en-US" sz="2400" dirty="0"/>
              <a:t>	</a:t>
            </a:r>
            <a:r>
              <a:rPr lang="en-US" sz="2400" dirty="0" smtClean="0"/>
              <a:t>The </a:t>
            </a:r>
            <a:r>
              <a:rPr lang="en-US" sz="2400" dirty="0"/>
              <a:t>implication is that “the Bible is NOT the Word of God, but when you listen to the Bible you may have an encounter with the Word of God.”  </a:t>
            </a:r>
          </a:p>
          <a:p>
            <a:r>
              <a:rPr lang="en-US" sz="2400" dirty="0"/>
              <a:t>	Often a typical “Bible study,” intentionally or not, may be neo-orthodox in its method. </a:t>
            </a:r>
            <a:endParaRPr lang="en-US" sz="2400" dirty="0" smtClean="0"/>
          </a:p>
          <a:p>
            <a:r>
              <a:rPr lang="en-US" sz="2400" dirty="0"/>
              <a:t>	</a:t>
            </a:r>
            <a:r>
              <a:rPr lang="en-US" sz="2400" dirty="0" smtClean="0"/>
              <a:t>The </a:t>
            </a:r>
            <a:r>
              <a:rPr lang="en-US" sz="2400" dirty="0"/>
              <a:t>leader reads a verse and then asks, “What does this </a:t>
            </a:r>
            <a:r>
              <a:rPr lang="en-US" sz="2400" dirty="0" smtClean="0"/>
              <a:t>verse mean </a:t>
            </a:r>
            <a:r>
              <a:rPr lang="en-US" sz="2400" dirty="0"/>
              <a:t>to you?” </a:t>
            </a:r>
            <a:endParaRPr lang="en-US" sz="2400" dirty="0" smtClean="0"/>
          </a:p>
          <a:p>
            <a:r>
              <a:rPr lang="en-US" sz="2400" dirty="0"/>
              <a:t>	</a:t>
            </a:r>
            <a:r>
              <a:rPr lang="en-US" sz="2400" dirty="0" smtClean="0"/>
              <a:t>Wrong </a:t>
            </a:r>
            <a:r>
              <a:rPr lang="en-US" sz="2400" dirty="0"/>
              <a:t>question. The Bible already has a singular, objective meaning. There is only one interpretation, while there may be many applications. </a:t>
            </a:r>
          </a:p>
        </p:txBody>
      </p:sp>
    </p:spTree>
    <p:extLst>
      <p:ext uri="{BB962C8B-B14F-4D97-AF65-F5344CB8AC3E}">
        <p14:creationId xmlns:p14="http://schemas.microsoft.com/office/powerpoint/2010/main" val="21644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NEO-ORTHODOXY</a:t>
            </a:r>
            <a:endParaRPr lang="en-US" sz="2400" dirty="0"/>
          </a:p>
          <a:p>
            <a:r>
              <a:rPr lang="en-US" sz="2400" dirty="0"/>
              <a:t>	Theologian William </a:t>
            </a:r>
            <a:r>
              <a:rPr lang="en-US" sz="2400" dirty="0" err="1"/>
              <a:t>Hordern</a:t>
            </a:r>
            <a:r>
              <a:rPr lang="en-US" sz="2400" dirty="0"/>
              <a:t> explains:</a:t>
            </a:r>
          </a:p>
          <a:p>
            <a:r>
              <a:rPr lang="en-US" sz="2400" dirty="0"/>
              <a:t> 	“Because God is the living God, Barth warns against identifying the Word of God with any human form or institution. Not even the Bible can be identified with the Word of God. The error of fundamentalism, as he sees it, is that it takes the Bible as a “self-sufficient Paper-Pope.” To Barth the words of the Bible and of the human Jesus are “tokens.” One may read the Bible without hearing the Word of God. But the Word does come to us through these tokens. Some day, as we read a passage of Scripture, it may suddenly come alive and speak to us in the situation in which we find ourselves. The writers of Scripture wrote to tell of the revelation they received from God and, as we read, the same God who spoke to them may speak to us. Thus, says Barth, the Bible is a record of a past revelation and a promise of a future revelation.” (</a:t>
            </a:r>
            <a:r>
              <a:rPr lang="en-US" sz="2400" dirty="0" err="1"/>
              <a:t>Hordern</a:t>
            </a:r>
            <a:r>
              <a:rPr lang="en-US" sz="2400" dirty="0"/>
              <a:t>, </a:t>
            </a:r>
            <a:r>
              <a:rPr lang="en-US" sz="2400" i="1" dirty="0"/>
              <a:t>Layman’s, </a:t>
            </a:r>
            <a:r>
              <a:rPr lang="en-US" sz="2400" dirty="0"/>
              <a:t>133)</a:t>
            </a:r>
          </a:p>
        </p:txBody>
      </p:sp>
    </p:spTree>
    <p:extLst>
      <p:ext uri="{BB962C8B-B14F-4D97-AF65-F5344CB8AC3E}">
        <p14:creationId xmlns:p14="http://schemas.microsoft.com/office/powerpoint/2010/main" val="20387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143500" cy="6858000"/>
          </a:xfrm>
          <a:prstGeom prst="rect">
            <a:avLst/>
          </a:prstGeom>
        </p:spPr>
      </p:pic>
      <p:sp>
        <p:nvSpPr>
          <p:cNvPr id="3" name="TextBox 2"/>
          <p:cNvSpPr txBox="1"/>
          <p:nvPr/>
        </p:nvSpPr>
        <p:spPr>
          <a:xfrm>
            <a:off x="5336274" y="436728"/>
            <a:ext cx="5882185" cy="6832640"/>
          </a:xfrm>
          <a:prstGeom prst="rect">
            <a:avLst/>
          </a:prstGeom>
          <a:noFill/>
        </p:spPr>
        <p:txBody>
          <a:bodyPr wrap="square" rtlCol="0">
            <a:spAutoFit/>
          </a:bodyPr>
          <a:lstStyle/>
          <a:p>
            <a:r>
              <a:rPr lang="en-US" sz="6000" dirty="0" smtClean="0"/>
              <a:t>	“</a:t>
            </a:r>
            <a:r>
              <a:rPr lang="en-US" sz="6000" dirty="0"/>
              <a:t>If a Bible sits in the forest and there is no one there to read it, is it still the Word of God</a:t>
            </a:r>
            <a:r>
              <a:rPr lang="en-US" sz="6000" dirty="0" smtClean="0"/>
              <a:t>?”</a:t>
            </a:r>
            <a:r>
              <a:rPr lang="en-US" dirty="0" smtClean="0"/>
              <a:t> </a:t>
            </a:r>
            <a:endParaRPr lang="en-US" dirty="0"/>
          </a:p>
          <a:p>
            <a:endParaRPr lang="en-US" dirty="0"/>
          </a:p>
        </p:txBody>
      </p:sp>
    </p:spTree>
    <p:extLst>
      <p:ext uri="{BB962C8B-B14F-4D97-AF65-F5344CB8AC3E}">
        <p14:creationId xmlns:p14="http://schemas.microsoft.com/office/powerpoint/2010/main" val="499988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dirty="0"/>
              <a:t>NEO-ORTHODOXY</a:t>
            </a:r>
            <a:endParaRPr lang="en-US" sz="2400" dirty="0"/>
          </a:p>
          <a:p>
            <a:r>
              <a:rPr lang="en-US" sz="2400" dirty="0"/>
              <a:t>	</a:t>
            </a:r>
            <a:r>
              <a:rPr lang="en-US" sz="2400" dirty="0" smtClean="0"/>
              <a:t>Barth </a:t>
            </a:r>
            <a:r>
              <a:rPr lang="en-US" sz="2400" dirty="0"/>
              <a:t>would decisively answer “No.” </a:t>
            </a:r>
            <a:endParaRPr lang="en-US" sz="2400" dirty="0" smtClean="0"/>
          </a:p>
          <a:p>
            <a:r>
              <a:rPr lang="en-US" sz="2400" dirty="0"/>
              <a:t>	</a:t>
            </a:r>
            <a:r>
              <a:rPr lang="en-US" sz="2400" dirty="0" smtClean="0"/>
              <a:t>The </a:t>
            </a:r>
            <a:r>
              <a:rPr lang="en-US" sz="2400" dirty="0"/>
              <a:t>Bible may </a:t>
            </a:r>
            <a:r>
              <a:rPr lang="en-US" sz="2400" b="1" i="1" dirty="0"/>
              <a:t>become</a:t>
            </a:r>
            <a:r>
              <a:rPr lang="en-US" sz="2400" dirty="0"/>
              <a:t> the Word of God to someone as God wills, but it is not the Word of God. </a:t>
            </a:r>
            <a:endParaRPr lang="en-US" sz="2400" dirty="0" smtClean="0"/>
          </a:p>
          <a:p>
            <a:r>
              <a:rPr lang="en-US" sz="2400" dirty="0"/>
              <a:t>	</a:t>
            </a:r>
            <a:r>
              <a:rPr lang="en-US" sz="2400" dirty="0" smtClean="0"/>
              <a:t>Not </a:t>
            </a:r>
            <a:r>
              <a:rPr lang="en-US" sz="2400" dirty="0"/>
              <a:t>even the words Jesus spoke while he was on earth were the Word of God! </a:t>
            </a:r>
            <a:endParaRPr lang="en-US" sz="2400" dirty="0" smtClean="0"/>
          </a:p>
          <a:p>
            <a:r>
              <a:rPr lang="en-US" sz="2400" dirty="0"/>
              <a:t>	</a:t>
            </a:r>
            <a:r>
              <a:rPr lang="en-US" sz="2400" dirty="0" smtClean="0"/>
              <a:t>God </a:t>
            </a:r>
            <a:r>
              <a:rPr lang="en-US" sz="2400" dirty="0"/>
              <a:t>cannot speak to us in words, only </a:t>
            </a:r>
            <a:r>
              <a:rPr lang="en-US" sz="2400" i="1" dirty="0"/>
              <a:t>through</a:t>
            </a:r>
            <a:r>
              <a:rPr lang="en-US" sz="2400" dirty="0"/>
              <a:t> words. </a:t>
            </a:r>
          </a:p>
        </p:txBody>
      </p:sp>
    </p:spTree>
    <p:extLst>
      <p:ext uri="{BB962C8B-B14F-4D97-AF65-F5344CB8AC3E}">
        <p14:creationId xmlns:p14="http://schemas.microsoft.com/office/powerpoint/2010/main" val="979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a:t>NEO-ORTHODOXY</a:t>
            </a:r>
            <a:endParaRPr lang="en-US" sz="2400" dirty="0"/>
          </a:p>
          <a:p>
            <a:r>
              <a:rPr lang="en-US" sz="2400" dirty="0"/>
              <a:t>	So if the Bible is fallible, what about the ethical standards and moral commandments in Scripture? Does Barth consider these likewise fallible and erring, and therefore non-binding? </a:t>
            </a:r>
            <a:endParaRPr lang="en-US" sz="2400" dirty="0" smtClean="0"/>
          </a:p>
          <a:p>
            <a:r>
              <a:rPr lang="en-US" sz="2400" dirty="0"/>
              <a:t>	</a:t>
            </a:r>
            <a:r>
              <a:rPr lang="en-US" sz="2400" dirty="0" smtClean="0"/>
              <a:t>Of </a:t>
            </a:r>
            <a:r>
              <a:rPr lang="en-US" sz="2400" dirty="0"/>
              <a:t>course he does, as </a:t>
            </a:r>
            <a:r>
              <a:rPr lang="en-US" sz="2400" dirty="0" err="1"/>
              <a:t>Hordern</a:t>
            </a:r>
            <a:r>
              <a:rPr lang="en-US" sz="2400" dirty="0"/>
              <a:t> demonstrates:</a:t>
            </a:r>
          </a:p>
          <a:p>
            <a:r>
              <a:rPr lang="en-US" sz="2400" dirty="0"/>
              <a:t> 	“Barth repudiates ethics which are bound by rules and regulations. Throughout the Bible God commands men in specific terms directed to their unique time and place. In Christ we find the pattern for our obedience and we must be disciples of Christ in each particular situation with its uniqueness and needs. In one sense this seems to leave the Christian without guidance because he cannot run his life by laws that are never to be broken. But, on the other hand, Christ is a concrete individual and loyalty to his spirit does not leave the Christian without concrete guidance for his behavior.” (</a:t>
            </a:r>
            <a:r>
              <a:rPr lang="en-US" sz="2400" dirty="0" err="1"/>
              <a:t>Hordern</a:t>
            </a:r>
            <a:r>
              <a:rPr lang="en-US" sz="2400" dirty="0"/>
              <a:t>, </a:t>
            </a:r>
            <a:r>
              <a:rPr lang="en-US" sz="2400" i="1" dirty="0"/>
              <a:t>Layman’s, </a:t>
            </a:r>
            <a:r>
              <a:rPr lang="en-US" sz="2400" dirty="0"/>
              <a:t>145) </a:t>
            </a:r>
          </a:p>
        </p:txBody>
      </p:sp>
    </p:spTree>
    <p:extLst>
      <p:ext uri="{BB962C8B-B14F-4D97-AF65-F5344CB8AC3E}">
        <p14:creationId xmlns:p14="http://schemas.microsoft.com/office/powerpoint/2010/main" val="30975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98543" y="4061"/>
            <a:ext cx="4797757" cy="6853939"/>
          </a:xfrm>
          <a:prstGeom prst="rect">
            <a:avLst/>
          </a:prstGeom>
        </p:spPr>
      </p:pic>
    </p:spTree>
    <p:extLst>
      <p:ext uri="{BB962C8B-B14F-4D97-AF65-F5344CB8AC3E}">
        <p14:creationId xmlns:p14="http://schemas.microsoft.com/office/powerpoint/2010/main" val="4021093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EVALUATION OF NEO-ORTHODOXY</a:t>
            </a:r>
            <a:endParaRPr lang="en-US" sz="2400" dirty="0"/>
          </a:p>
          <a:p>
            <a:r>
              <a:rPr lang="en-US" sz="2400" dirty="0"/>
              <a:t>	</a:t>
            </a:r>
            <a:r>
              <a:rPr lang="en-US" sz="2400" dirty="0" smtClean="0"/>
              <a:t>Common </a:t>
            </a:r>
            <a:r>
              <a:rPr lang="en-US" sz="2400" dirty="0"/>
              <a:t>critiques of neo-orthodoxy demonstrate its inherent weakness. </a:t>
            </a:r>
            <a:endParaRPr lang="en-US" sz="2400" dirty="0" smtClean="0"/>
          </a:p>
          <a:p>
            <a:r>
              <a:rPr lang="en-US" sz="2400" dirty="0"/>
              <a:t>	</a:t>
            </a:r>
            <a:r>
              <a:rPr lang="en-US" sz="2400" dirty="0" smtClean="0"/>
              <a:t>First</a:t>
            </a:r>
            <a:r>
              <a:rPr lang="en-US" sz="2400" dirty="0"/>
              <a:t>, its declaration that God’s revelation is knowable only by personal faith renders it impervious to verification or falsification. </a:t>
            </a:r>
            <a:endParaRPr lang="en-US" sz="2400" dirty="0" smtClean="0"/>
          </a:p>
          <a:p>
            <a:r>
              <a:rPr lang="en-US" sz="2400" dirty="0"/>
              <a:t>	</a:t>
            </a:r>
            <a:r>
              <a:rPr lang="en-US" sz="2400" dirty="0" smtClean="0"/>
              <a:t>Another </a:t>
            </a:r>
            <a:r>
              <a:rPr lang="en-US" sz="2400" dirty="0"/>
              <a:t>weakness is its sheer subjectivity. From this perspective it has no answer to those who claim to have encountered God in other religions or who claim other conclusions from their “encounter” with the Word of God </a:t>
            </a:r>
            <a:r>
              <a:rPr lang="en-US" sz="2400" i="1" dirty="0"/>
              <a:t>through</a:t>
            </a:r>
            <a:r>
              <a:rPr lang="en-US" sz="2400" dirty="0"/>
              <a:t> Scripture. </a:t>
            </a:r>
            <a:endParaRPr lang="en-US" sz="2400" dirty="0" smtClean="0"/>
          </a:p>
          <a:p>
            <a:r>
              <a:rPr lang="en-US" sz="2400" dirty="0"/>
              <a:t>	</a:t>
            </a:r>
            <a:r>
              <a:rPr lang="en-US" sz="2400" dirty="0" smtClean="0"/>
              <a:t>In </a:t>
            </a:r>
            <a:r>
              <a:rPr lang="en-US" sz="2400" dirty="0"/>
              <a:t>spite of these serious defects, neo-orthodoxy, especially its view on the complete </a:t>
            </a:r>
            <a:r>
              <a:rPr lang="en-US" sz="2400" i="1" dirty="0"/>
              <a:t>fallibility</a:t>
            </a:r>
            <a:r>
              <a:rPr lang="en-US" sz="2400" dirty="0"/>
              <a:t> of Scripture, is still very much the coin of the realm today.</a:t>
            </a:r>
          </a:p>
        </p:txBody>
      </p:sp>
    </p:spTree>
    <p:extLst>
      <p:ext uri="{BB962C8B-B14F-4D97-AF65-F5344CB8AC3E}">
        <p14:creationId xmlns:p14="http://schemas.microsoft.com/office/powerpoint/2010/main" val="24167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a:t>INTRODUCTION</a:t>
            </a:r>
            <a:endParaRPr lang="en-US" sz="2400" dirty="0"/>
          </a:p>
          <a:p>
            <a:r>
              <a:rPr lang="en-US" sz="2400" dirty="0"/>
              <a:t>	As we have seen, since the late1800s the world has been steadily chipping away at this ideal. </a:t>
            </a:r>
            <a:endParaRPr lang="en-US" sz="2400" dirty="0" smtClean="0"/>
          </a:p>
          <a:p>
            <a:r>
              <a:rPr lang="en-US" sz="2400" dirty="0"/>
              <a:t>	</a:t>
            </a:r>
            <a:r>
              <a:rPr lang="en-US" sz="2400" dirty="0" smtClean="0"/>
              <a:t>And </a:t>
            </a:r>
            <a:r>
              <a:rPr lang="en-US" sz="2400" dirty="0"/>
              <a:t>it has been doing so largely in the name of “science.” </a:t>
            </a:r>
            <a:endParaRPr lang="en-US" sz="2400" dirty="0" smtClean="0"/>
          </a:p>
          <a:p>
            <a:r>
              <a:rPr lang="en-US" sz="2400" dirty="0"/>
              <a:t>	</a:t>
            </a:r>
            <a:r>
              <a:rPr lang="en-US" sz="2400" dirty="0" smtClean="0"/>
              <a:t>It began with  </a:t>
            </a:r>
            <a:r>
              <a:rPr lang="en-US" sz="2400" dirty="0"/>
              <a:t>the advent of logical positivism, the philosophy of </a:t>
            </a:r>
            <a:r>
              <a:rPr lang="en-US" sz="2400" dirty="0" err="1"/>
              <a:t>Auguste</a:t>
            </a:r>
            <a:r>
              <a:rPr lang="en-US" sz="2400" dirty="0"/>
              <a:t> Comte (1798–1857), who insisted that the only thing we can accept as true is that which we can prove by scientific </a:t>
            </a:r>
            <a:r>
              <a:rPr lang="en-US" sz="2400" dirty="0" smtClean="0"/>
              <a:t>instruments.</a:t>
            </a:r>
          </a:p>
          <a:p>
            <a:r>
              <a:rPr lang="en-US" sz="2400" dirty="0"/>
              <a:t>	</a:t>
            </a:r>
            <a:r>
              <a:rPr lang="en-US" sz="2400" dirty="0" smtClean="0"/>
              <a:t>(Of course, that </a:t>
            </a:r>
            <a:r>
              <a:rPr lang="en-US" sz="2400" dirty="0"/>
              <a:t>statement cannot be proved by scientific instruments, so we should not accept as </a:t>
            </a:r>
            <a:r>
              <a:rPr lang="en-US" sz="2400" dirty="0" smtClean="0"/>
              <a:t>true.)</a:t>
            </a:r>
          </a:p>
          <a:p>
            <a:r>
              <a:rPr lang="en-US" sz="2400" dirty="0"/>
              <a:t>	</a:t>
            </a:r>
            <a:r>
              <a:rPr lang="en-US" sz="2400" dirty="0" smtClean="0"/>
              <a:t>But ever since, </a:t>
            </a:r>
            <a:r>
              <a:rPr lang="en-US" sz="2400" dirty="0"/>
              <a:t>people have tended to trust science, or that which can be demonstrated through the scientific method. </a:t>
            </a:r>
          </a:p>
        </p:txBody>
      </p:sp>
    </p:spTree>
    <p:extLst>
      <p:ext uri="{BB962C8B-B14F-4D97-AF65-F5344CB8AC3E}">
        <p14:creationId xmlns:p14="http://schemas.microsoft.com/office/powerpoint/2010/main" val="35389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EVALUATION OF NEO-ORTHODOXY</a:t>
            </a:r>
            <a:endParaRPr lang="en-US" sz="2400" dirty="0"/>
          </a:p>
          <a:p>
            <a:r>
              <a:rPr lang="en-US" sz="2400" dirty="0"/>
              <a:t>	Theologian David F. Wells objects to what he calls “the damaging dichotomy” in neo-orthodoxy:</a:t>
            </a:r>
          </a:p>
          <a:p>
            <a:r>
              <a:rPr lang="en-US" sz="2400" dirty="0"/>
              <a:t> </a:t>
            </a:r>
          </a:p>
        </p:txBody>
      </p:sp>
    </p:spTree>
    <p:extLst>
      <p:ext uri="{BB962C8B-B14F-4D97-AF65-F5344CB8AC3E}">
        <p14:creationId xmlns:p14="http://schemas.microsoft.com/office/powerpoint/2010/main" val="4109123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669" y="443196"/>
            <a:ext cx="4399128" cy="6025889"/>
          </a:xfrm>
          <a:prstGeom prst="rect">
            <a:avLst/>
          </a:prstGeom>
        </p:spPr>
      </p:pic>
      <p:pic>
        <p:nvPicPr>
          <p:cNvPr id="3" name="Picture 2"/>
          <p:cNvPicPr>
            <a:picLocks noChangeAspect="1"/>
          </p:cNvPicPr>
          <p:nvPr/>
        </p:nvPicPr>
        <p:blipFill>
          <a:blip r:embed="rId3"/>
          <a:stretch>
            <a:fillRect/>
          </a:stretch>
        </p:blipFill>
        <p:spPr>
          <a:xfrm>
            <a:off x="6999596" y="443196"/>
            <a:ext cx="4027796" cy="6041694"/>
          </a:xfrm>
          <a:prstGeom prst="rect">
            <a:avLst/>
          </a:prstGeom>
        </p:spPr>
      </p:pic>
    </p:spTree>
    <p:extLst>
      <p:ext uri="{BB962C8B-B14F-4D97-AF65-F5344CB8AC3E}">
        <p14:creationId xmlns:p14="http://schemas.microsoft.com/office/powerpoint/2010/main" val="29847136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EVALUATION OF NEO-ORTHODOXY</a:t>
            </a:r>
            <a:endParaRPr lang="en-US" sz="2400" dirty="0"/>
          </a:p>
          <a:p>
            <a:r>
              <a:rPr lang="en-US" sz="2400" dirty="0"/>
              <a:t>	“The Christian message, then, is very clear. It is not, as the neo-orthodox imagined, that the experience of the resurrected Christ, the living Word, happens apart from the written Word. This is a fallacious distinction. It produces a damaging dichotomy between truth in the pages of Scripture and truth in the person of Christ, between the historical Jesus and the Christ of faith. The gospel, in fact, is the gospel of both the historical Jesus and the Christ of faith at the same time. This proclamation was initially oral. Now it is found in the pages of Scripture. And this disclosure of God and his redemptive purposes in the Son is absolute. It will endure for all of time.” (Wells, </a:t>
            </a:r>
            <a:r>
              <a:rPr lang="en-US" sz="2400" i="1" dirty="0"/>
              <a:t>The Courage to be Protestant</a:t>
            </a:r>
            <a:r>
              <a:rPr lang="en-US" sz="2400" dirty="0"/>
              <a:t>, 83)</a:t>
            </a:r>
          </a:p>
        </p:txBody>
      </p:sp>
    </p:spTree>
    <p:extLst>
      <p:ext uri="{BB962C8B-B14F-4D97-AF65-F5344CB8AC3E}">
        <p14:creationId xmlns:p14="http://schemas.microsoft.com/office/powerpoint/2010/main" val="26025684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EVALUATION OF NEO-ORTHODOXY</a:t>
            </a:r>
            <a:endParaRPr lang="en-US" sz="2400" dirty="0"/>
          </a:p>
          <a:p>
            <a:r>
              <a:rPr lang="en-US" sz="2400" dirty="0"/>
              <a:t>	Wells goes on to explain that the New Testament shows apostolic Christianity being shaped into “a set of clear teachings, now the doctrines of Scripture.” </a:t>
            </a:r>
            <a:endParaRPr lang="en-US" sz="2400" dirty="0" smtClean="0"/>
          </a:p>
          <a:p>
            <a:r>
              <a:rPr lang="en-US" sz="2400" dirty="0"/>
              <a:t>	</a:t>
            </a:r>
            <a:r>
              <a:rPr lang="en-US" sz="2400" dirty="0" smtClean="0"/>
              <a:t>“</a:t>
            </a:r>
            <a:r>
              <a:rPr lang="en-US" sz="2400" dirty="0"/>
              <a:t>Sometimes these are simply called ‘teachings’ (Acts 2:42; 2 Tim. 3:10) or ‘the standard of teaching (Rom. 6:17) or ‘doctrine’ (1 Tim. 1:10)….In the Pastorals we find more varied language. Besides ‘teaching,’ we also have ‘the faith’ (Titus 1:13; 1 Tim. 3:9), ‘the truth’ (1 Tim. 2:4; 4:3), the ‘pattern of sound words’ (2 Tim. 1:13), or ‘the deposit’ (1 Tim. 6:20; 2 Tim. 1:14).” </a:t>
            </a:r>
            <a:endParaRPr lang="en-US" sz="2400" dirty="0" smtClean="0"/>
          </a:p>
          <a:p>
            <a:endParaRPr lang="en-US" sz="2400" dirty="0"/>
          </a:p>
        </p:txBody>
      </p:sp>
    </p:spTree>
    <p:extLst>
      <p:ext uri="{BB962C8B-B14F-4D97-AF65-F5344CB8AC3E}">
        <p14:creationId xmlns:p14="http://schemas.microsoft.com/office/powerpoint/2010/main" val="28036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EVALUATION OF NEO-ORTHODOXY</a:t>
            </a:r>
            <a:endParaRPr lang="en-US" sz="2400" dirty="0"/>
          </a:p>
          <a:p>
            <a:r>
              <a:rPr lang="en-US" sz="2400" dirty="0" smtClean="0"/>
              <a:t>Wells then </a:t>
            </a:r>
            <a:r>
              <a:rPr lang="en-US" sz="2400" dirty="0"/>
              <a:t>notes:</a:t>
            </a:r>
          </a:p>
          <a:p>
            <a:r>
              <a:rPr lang="en-US" sz="2400" dirty="0"/>
              <a:t>	“Christianity, in these and texts like them, is described as the faith, the truth, the pattern of sound words, the traditions, the sound doctrine, and what was delivered in the beginning. This is what the apostles taught, it is what they believed, it is what they “delivered” to the church, it is what is “entrusted” to the church. Christians are those who “believe” this teaching, who “know” it, who “have” it, who “stand” in it, and who are “established” in it. The New Testament letters were written to remind believers about their responsibilities in relation to this teaching, this faith that has been delivered to the church in its final and completed form. The apostles, we read, write to “remind” them of it, urge them to “pay close attention” to it, to “stand firm” in it, to “follow” it, to “hold” onto it, to “guard” it as one might a precious jewel, and to “contend” earnestly for this truth.” (Wells, </a:t>
            </a:r>
            <a:r>
              <a:rPr lang="en-US" sz="2400" i="1" dirty="0"/>
              <a:t>Courage, </a:t>
            </a:r>
            <a:r>
              <a:rPr lang="en-US" sz="2400" dirty="0"/>
              <a:t>84)</a:t>
            </a:r>
          </a:p>
        </p:txBody>
      </p:sp>
    </p:spTree>
    <p:extLst>
      <p:ext uri="{BB962C8B-B14F-4D97-AF65-F5344CB8AC3E}">
        <p14:creationId xmlns:p14="http://schemas.microsoft.com/office/powerpoint/2010/main" val="7695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a:t>EVALUATION OF NEO-ORTHODOXY</a:t>
            </a:r>
            <a:endParaRPr lang="en-US" sz="2400" dirty="0"/>
          </a:p>
          <a:p>
            <a:r>
              <a:rPr lang="en-US" sz="2400" dirty="0"/>
              <a:t>	To return to our jigsaw puzzle analogy, for neo-orthodoxy </a:t>
            </a:r>
            <a:r>
              <a:rPr lang="en-US" sz="2400" b="1" i="1" dirty="0"/>
              <a:t>all of the pieces in the box are false pieces</a:t>
            </a:r>
            <a:r>
              <a:rPr lang="en-US" sz="2400" dirty="0"/>
              <a:t>. </a:t>
            </a:r>
            <a:endParaRPr lang="en-US" sz="2400" dirty="0" smtClean="0"/>
          </a:p>
          <a:p>
            <a:r>
              <a:rPr lang="en-US" sz="2400" dirty="0"/>
              <a:t>	</a:t>
            </a:r>
            <a:r>
              <a:rPr lang="en-US" sz="2400" dirty="0" smtClean="0"/>
              <a:t>Yet </a:t>
            </a:r>
            <a:r>
              <a:rPr lang="en-US" sz="2400" dirty="0"/>
              <a:t>by working among them, looking at them and examining them, one gets a sense of what the big picture is, even more, one enjoys an encounter with the painter of the original picture himself, even though the pieces themselves do not inform or instruct us in what to believe or what to do. </a:t>
            </a:r>
          </a:p>
        </p:txBody>
      </p:sp>
    </p:spTree>
    <p:extLst>
      <p:ext uri="{BB962C8B-B14F-4D97-AF65-F5344CB8AC3E}">
        <p14:creationId xmlns:p14="http://schemas.microsoft.com/office/powerpoint/2010/main" val="28472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“SQUISHY” NEO-ORTHODOXY</a:t>
            </a:r>
            <a:endParaRPr lang="en-US" sz="2400" dirty="0"/>
          </a:p>
          <a:p>
            <a:r>
              <a:rPr lang="en-US" sz="2400" dirty="0"/>
              <a:t>	As we said, conservative Christians who do not want to appear too conservative, or liberal Christians in conservative churches who want to flirt with liberalism greatly love Barth. </a:t>
            </a:r>
            <a:endParaRPr lang="en-US" sz="2400" dirty="0" smtClean="0"/>
          </a:p>
          <a:p>
            <a:r>
              <a:rPr lang="en-US" sz="2400" dirty="0"/>
              <a:t>	</a:t>
            </a:r>
            <a:r>
              <a:rPr lang="en-US" sz="2400" dirty="0" smtClean="0"/>
              <a:t>In </a:t>
            </a:r>
            <a:r>
              <a:rPr lang="en-US" sz="2400" dirty="0"/>
              <a:t>part, </a:t>
            </a:r>
            <a:r>
              <a:rPr lang="en-US" sz="2400" dirty="0" smtClean="0"/>
              <a:t>this </a:t>
            </a:r>
            <a:r>
              <a:rPr lang="en-US" sz="2400" dirty="0"/>
              <a:t>is because his theology is “squishy” especially in its doctrine of Scripture. </a:t>
            </a:r>
            <a:endParaRPr lang="en-US" sz="2400" dirty="0" smtClean="0"/>
          </a:p>
          <a:p>
            <a:r>
              <a:rPr lang="en-US" sz="2400" dirty="0"/>
              <a:t>	</a:t>
            </a:r>
            <a:r>
              <a:rPr lang="en-US" sz="2400" dirty="0" smtClean="0"/>
              <a:t>The </a:t>
            </a:r>
            <a:r>
              <a:rPr lang="en-US" sz="2400" dirty="0"/>
              <a:t>Bible is important in that it brings us the Word of God. But we are not tied down or held back by its actual words, commands, or beliefs</a:t>
            </a:r>
            <a:r>
              <a:rPr lang="en-US" sz="2400" dirty="0" smtClean="0"/>
              <a:t>.</a:t>
            </a:r>
          </a:p>
        </p:txBody>
      </p:sp>
    </p:spTree>
    <p:extLst>
      <p:ext uri="{BB962C8B-B14F-4D97-AF65-F5344CB8AC3E}">
        <p14:creationId xmlns:p14="http://schemas.microsoft.com/office/powerpoint/2010/main" val="167671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“SQUISHY” NEO-ORTHODOXY</a:t>
            </a:r>
            <a:endParaRPr lang="en-US" sz="2400" dirty="0"/>
          </a:p>
          <a:p>
            <a:r>
              <a:rPr lang="en-US" sz="2400" dirty="0"/>
              <a:t>	</a:t>
            </a:r>
            <a:r>
              <a:rPr lang="en-US" sz="2400" dirty="0" smtClean="0"/>
              <a:t>And </a:t>
            </a:r>
            <a:r>
              <a:rPr lang="en-US" sz="2400" dirty="0"/>
              <a:t>in truth, Barth often serves as a gateway drug to more destructive forms of unbelief. </a:t>
            </a:r>
            <a:endParaRPr lang="en-US" sz="2400" dirty="0" smtClean="0"/>
          </a:p>
          <a:p>
            <a:r>
              <a:rPr lang="en-US" sz="2400" dirty="0"/>
              <a:t>	</a:t>
            </a:r>
            <a:r>
              <a:rPr lang="en-US" sz="2400" dirty="0" smtClean="0"/>
              <a:t>The </a:t>
            </a:r>
            <a:r>
              <a:rPr lang="en-US" sz="2400" dirty="0"/>
              <a:t>Bible’s many clear commands about sexual purity between husband and wife alone can suddenly be read as flexible guidelines. </a:t>
            </a:r>
            <a:endParaRPr lang="en-US" sz="2400" dirty="0" smtClean="0"/>
          </a:p>
          <a:p>
            <a:r>
              <a:rPr lang="en-US" sz="2400" dirty="0"/>
              <a:t>	</a:t>
            </a:r>
            <a:r>
              <a:rPr lang="en-US" sz="2400" dirty="0" smtClean="0"/>
              <a:t>One </a:t>
            </a:r>
            <a:r>
              <a:rPr lang="en-US" sz="2400" dirty="0"/>
              <a:t>might </a:t>
            </a:r>
            <a:r>
              <a:rPr lang="en-US" sz="2400" dirty="0" smtClean="0"/>
              <a:t>assert </a:t>
            </a:r>
            <a:r>
              <a:rPr lang="en-US" sz="2400" dirty="0"/>
              <a:t>that God is saying </a:t>
            </a:r>
            <a:r>
              <a:rPr lang="en-US" sz="2400" dirty="0" smtClean="0"/>
              <a:t>something other to me than what the plain words of the Bible mean, and God is speaking </a:t>
            </a:r>
            <a:r>
              <a:rPr lang="en-US" sz="2400" dirty="0"/>
              <a:t>through the words in the Bible, words which are certainly not the Word of God. </a:t>
            </a:r>
            <a:endParaRPr lang="en-US" sz="2400" dirty="0" smtClean="0"/>
          </a:p>
          <a:p>
            <a:r>
              <a:rPr lang="en-US" sz="2400" dirty="0"/>
              <a:t>	</a:t>
            </a:r>
            <a:r>
              <a:rPr lang="en-US" sz="2400" dirty="0" smtClean="0"/>
              <a:t>What the Word of </a:t>
            </a:r>
            <a:r>
              <a:rPr lang="en-US" sz="2400" dirty="0"/>
              <a:t>God tells </a:t>
            </a:r>
            <a:r>
              <a:rPr lang="en-US" sz="2400" dirty="0" smtClean="0"/>
              <a:t>me is </a:t>
            </a:r>
            <a:r>
              <a:rPr lang="en-US" sz="2400" dirty="0"/>
              <a:t>to be loving and accepting, welcoming to all. </a:t>
            </a:r>
            <a:endParaRPr lang="en-US" sz="2400" dirty="0" smtClean="0"/>
          </a:p>
          <a:p>
            <a:r>
              <a:rPr lang="en-US" sz="2400" dirty="0"/>
              <a:t>	</a:t>
            </a:r>
            <a:r>
              <a:rPr lang="en-US" sz="2400" dirty="0" smtClean="0"/>
              <a:t>And </a:t>
            </a:r>
            <a:r>
              <a:rPr lang="en-US" sz="2400" dirty="0"/>
              <a:t>I can determine what that </a:t>
            </a:r>
            <a:r>
              <a:rPr lang="en-US" sz="2400" dirty="0" smtClean="0"/>
              <a:t>may mean for me.</a:t>
            </a:r>
          </a:p>
          <a:p>
            <a:endParaRPr lang="en-US" sz="2400" dirty="0"/>
          </a:p>
          <a:p>
            <a:r>
              <a:rPr lang="en-US" sz="2400" dirty="0"/>
              <a:t>	And a “squishy” sexual morality is clearly where </a:t>
            </a:r>
            <a:r>
              <a:rPr lang="en-US" sz="2400" dirty="0" err="1"/>
              <a:t>Bartianism</a:t>
            </a:r>
            <a:r>
              <a:rPr lang="en-US" sz="2400" dirty="0"/>
              <a:t> often leads. For evidence of this, one need look no further than Karl Barth himself. </a:t>
            </a:r>
          </a:p>
        </p:txBody>
      </p:sp>
    </p:spTree>
    <p:extLst>
      <p:ext uri="{BB962C8B-B14F-4D97-AF65-F5344CB8AC3E}">
        <p14:creationId xmlns:p14="http://schemas.microsoft.com/office/powerpoint/2010/main" val="304957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308324"/>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For much of Barth’s life there were rumors that this honored pastor and professor was a little too close to his attractive young secretary, Charlotte von </a:t>
            </a:r>
            <a:r>
              <a:rPr lang="en-US" sz="2400" dirty="0" err="1"/>
              <a:t>Kirschbaum</a:t>
            </a:r>
            <a:r>
              <a:rPr lang="en-US" sz="2400" dirty="0"/>
              <a:t>. </a:t>
            </a:r>
            <a:endParaRPr lang="en-US" sz="2400" dirty="0" smtClean="0"/>
          </a:p>
          <a:p>
            <a:endParaRPr lang="en-US" sz="2400" dirty="0"/>
          </a:p>
          <a:p>
            <a:r>
              <a:rPr lang="en-US" sz="2400" dirty="0" smtClean="0"/>
              <a:t>(Continued in Part 2)</a:t>
            </a:r>
            <a:endParaRPr lang="en-US" sz="2400" dirty="0" smtClean="0"/>
          </a:p>
        </p:txBody>
      </p:sp>
    </p:spTree>
    <p:extLst>
      <p:ext uri="{BB962C8B-B14F-4D97-AF65-F5344CB8AC3E}">
        <p14:creationId xmlns:p14="http://schemas.microsoft.com/office/powerpoint/2010/main" val="1128446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830997"/>
          </a:xfrm>
          <a:prstGeom prst="rect">
            <a:avLst/>
          </a:prstGeom>
          <a:noFill/>
        </p:spPr>
        <p:txBody>
          <a:bodyPr wrap="square" rtlCol="0">
            <a:spAutoFit/>
          </a:bodyPr>
          <a:lstStyle/>
          <a:p>
            <a:r>
              <a:rPr lang="en-US" sz="2400" b="1" dirty="0"/>
              <a:t>INTRODUCTION</a:t>
            </a:r>
            <a:endParaRPr lang="en-US" sz="2400" dirty="0"/>
          </a:p>
          <a:p>
            <a:r>
              <a:rPr lang="en-US" sz="2400" b="1" dirty="0"/>
              <a:t>Sigmund Freud (1856-1939</a:t>
            </a:r>
            <a:r>
              <a:rPr lang="en-US" sz="2400" b="1" dirty="0" smtClean="0"/>
              <a:t>)</a:t>
            </a:r>
            <a:endParaRPr lang="en-US" sz="2400" dirty="0"/>
          </a:p>
        </p:txBody>
      </p:sp>
    </p:spTree>
    <p:extLst>
      <p:ext uri="{BB962C8B-B14F-4D97-AF65-F5344CB8AC3E}">
        <p14:creationId xmlns:p14="http://schemas.microsoft.com/office/powerpoint/2010/main" val="228074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042467" cy="6858000"/>
          </a:xfrm>
          <a:prstGeom prst="rect">
            <a:avLst/>
          </a:prstGeom>
        </p:spPr>
      </p:pic>
      <p:pic>
        <p:nvPicPr>
          <p:cNvPr id="4" name="Picture 3"/>
          <p:cNvPicPr>
            <a:picLocks noChangeAspect="1"/>
          </p:cNvPicPr>
          <p:nvPr/>
        </p:nvPicPr>
        <p:blipFill>
          <a:blip r:embed="rId3"/>
          <a:stretch>
            <a:fillRect/>
          </a:stretch>
        </p:blipFill>
        <p:spPr>
          <a:xfrm>
            <a:off x="5042467" y="0"/>
            <a:ext cx="7149533" cy="6872029"/>
          </a:xfrm>
          <a:prstGeom prst="rect">
            <a:avLst/>
          </a:prstGeom>
        </p:spPr>
      </p:pic>
    </p:spTree>
    <p:extLst>
      <p:ext uri="{BB962C8B-B14F-4D97-AF65-F5344CB8AC3E}">
        <p14:creationId xmlns:p14="http://schemas.microsoft.com/office/powerpoint/2010/main" val="13772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5380</TotalTime>
  <Words>315</Words>
  <Application>Microsoft Office PowerPoint</Application>
  <PresentationFormat>Widescreen</PresentationFormat>
  <Paragraphs>370</Paragraphs>
  <Slides>78</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Century Gothic</vt:lpstr>
      <vt:lpstr>Vapor Trail</vt:lpstr>
      <vt:lpstr>PowerPoint Presentation</vt:lpstr>
      <vt:lpstr>Karl Barth’s Neo-unorthodox arrangement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44</cp:revision>
  <dcterms:created xsi:type="dcterms:W3CDTF">2020-06-08T18:57:35Z</dcterms:created>
  <dcterms:modified xsi:type="dcterms:W3CDTF">2020-08-17T14:06:47Z</dcterms:modified>
</cp:coreProperties>
</file>