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625" r:id="rId2"/>
    <p:sldId id="672" r:id="rId3"/>
    <p:sldId id="699" r:id="rId4"/>
    <p:sldId id="674" r:id="rId5"/>
    <p:sldId id="627" r:id="rId6"/>
    <p:sldId id="675" r:id="rId7"/>
    <p:sldId id="676" r:id="rId8"/>
    <p:sldId id="628" r:id="rId9"/>
    <p:sldId id="629" r:id="rId10"/>
    <p:sldId id="633" r:id="rId11"/>
    <p:sldId id="635" r:id="rId12"/>
    <p:sldId id="634" r:id="rId13"/>
    <p:sldId id="636" r:id="rId14"/>
    <p:sldId id="630" r:id="rId15"/>
    <p:sldId id="638" r:id="rId16"/>
    <p:sldId id="679" r:id="rId17"/>
    <p:sldId id="680" r:id="rId18"/>
    <p:sldId id="631" r:id="rId19"/>
    <p:sldId id="700" r:id="rId20"/>
    <p:sldId id="632" r:id="rId21"/>
    <p:sldId id="639" r:id="rId22"/>
    <p:sldId id="642" r:id="rId23"/>
    <p:sldId id="701" r:id="rId24"/>
    <p:sldId id="643" r:id="rId25"/>
    <p:sldId id="684" r:id="rId26"/>
    <p:sldId id="644" r:id="rId27"/>
    <p:sldId id="645" r:id="rId28"/>
    <p:sldId id="646" r:id="rId29"/>
    <p:sldId id="685" r:id="rId30"/>
    <p:sldId id="640" r:id="rId31"/>
    <p:sldId id="641" r:id="rId32"/>
    <p:sldId id="647" r:id="rId33"/>
    <p:sldId id="686" r:id="rId34"/>
    <p:sldId id="43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8E746-1E3F-477F-87EE-5E3FD626B72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856E-CE0E-4D0B-AA70-9DA9E7DC9C60}" type="slidenum">
              <a:rPr lang="en-US" smtClean="0"/>
              <a:t>‹#›</a:t>
            </a:fld>
            <a:endParaRPr lang="en-US"/>
          </a:p>
        </p:txBody>
      </p:sp>
    </p:spTree>
    <p:extLst>
      <p:ext uri="{BB962C8B-B14F-4D97-AF65-F5344CB8AC3E}">
        <p14:creationId xmlns:p14="http://schemas.microsoft.com/office/powerpoint/2010/main" val="33284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a:t>
            </a:fld>
            <a:endParaRPr lang="en-US"/>
          </a:p>
        </p:txBody>
      </p:sp>
    </p:spTree>
    <p:extLst>
      <p:ext uri="{BB962C8B-B14F-4D97-AF65-F5344CB8AC3E}">
        <p14:creationId xmlns:p14="http://schemas.microsoft.com/office/powerpoint/2010/main" val="118974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a:p>
        </p:txBody>
      </p:sp>
    </p:spTree>
    <p:extLst>
      <p:ext uri="{BB962C8B-B14F-4D97-AF65-F5344CB8AC3E}">
        <p14:creationId xmlns:p14="http://schemas.microsoft.com/office/powerpoint/2010/main" val="394514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a:p>
        </p:txBody>
      </p:sp>
    </p:spTree>
    <p:extLst>
      <p:ext uri="{BB962C8B-B14F-4D97-AF65-F5344CB8AC3E}">
        <p14:creationId xmlns:p14="http://schemas.microsoft.com/office/powerpoint/2010/main" val="55912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a:p>
        </p:txBody>
      </p:sp>
    </p:spTree>
    <p:extLst>
      <p:ext uri="{BB962C8B-B14F-4D97-AF65-F5344CB8AC3E}">
        <p14:creationId xmlns:p14="http://schemas.microsoft.com/office/powerpoint/2010/main" val="130474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19</a:t>
            </a:fld>
            <a:endParaRPr lang="en-US"/>
          </a:p>
        </p:txBody>
      </p:sp>
    </p:spTree>
    <p:extLst>
      <p:ext uri="{BB962C8B-B14F-4D97-AF65-F5344CB8AC3E}">
        <p14:creationId xmlns:p14="http://schemas.microsoft.com/office/powerpoint/2010/main" val="404240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a:p>
        </p:txBody>
      </p:sp>
    </p:spTree>
    <p:extLst>
      <p:ext uri="{BB962C8B-B14F-4D97-AF65-F5344CB8AC3E}">
        <p14:creationId xmlns:p14="http://schemas.microsoft.com/office/powerpoint/2010/main" val="1831745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a:p>
        </p:txBody>
      </p:sp>
    </p:spTree>
    <p:extLst>
      <p:ext uri="{BB962C8B-B14F-4D97-AF65-F5344CB8AC3E}">
        <p14:creationId xmlns:p14="http://schemas.microsoft.com/office/powerpoint/2010/main" val="23452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22</a:t>
            </a:fld>
            <a:endParaRPr lang="en-US"/>
          </a:p>
        </p:txBody>
      </p:sp>
    </p:spTree>
    <p:extLst>
      <p:ext uri="{BB962C8B-B14F-4D97-AF65-F5344CB8AC3E}">
        <p14:creationId xmlns:p14="http://schemas.microsoft.com/office/powerpoint/2010/main" val="3542513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23</a:t>
            </a:fld>
            <a:endParaRPr lang="en-US"/>
          </a:p>
        </p:txBody>
      </p:sp>
    </p:spTree>
    <p:extLst>
      <p:ext uri="{BB962C8B-B14F-4D97-AF65-F5344CB8AC3E}">
        <p14:creationId xmlns:p14="http://schemas.microsoft.com/office/powerpoint/2010/main" val="1936348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24</a:t>
            </a:fld>
            <a:endParaRPr lang="en-US"/>
          </a:p>
        </p:txBody>
      </p:sp>
    </p:spTree>
    <p:extLst>
      <p:ext uri="{BB962C8B-B14F-4D97-AF65-F5344CB8AC3E}">
        <p14:creationId xmlns:p14="http://schemas.microsoft.com/office/powerpoint/2010/main" val="3553246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26</a:t>
            </a:fld>
            <a:endParaRPr lang="en-US"/>
          </a:p>
        </p:txBody>
      </p:sp>
    </p:spTree>
    <p:extLst>
      <p:ext uri="{BB962C8B-B14F-4D97-AF65-F5344CB8AC3E}">
        <p14:creationId xmlns:p14="http://schemas.microsoft.com/office/powerpoint/2010/main" val="243409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a:t>
            </a:fld>
            <a:endParaRPr lang="en-US"/>
          </a:p>
        </p:txBody>
      </p:sp>
    </p:spTree>
    <p:extLst>
      <p:ext uri="{BB962C8B-B14F-4D97-AF65-F5344CB8AC3E}">
        <p14:creationId xmlns:p14="http://schemas.microsoft.com/office/powerpoint/2010/main" val="39818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27</a:t>
            </a:fld>
            <a:endParaRPr lang="en-US"/>
          </a:p>
        </p:txBody>
      </p:sp>
    </p:spTree>
    <p:extLst>
      <p:ext uri="{BB962C8B-B14F-4D97-AF65-F5344CB8AC3E}">
        <p14:creationId xmlns:p14="http://schemas.microsoft.com/office/powerpoint/2010/main" val="289087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28</a:t>
            </a:fld>
            <a:endParaRPr lang="en-US"/>
          </a:p>
        </p:txBody>
      </p:sp>
    </p:spTree>
    <p:extLst>
      <p:ext uri="{BB962C8B-B14F-4D97-AF65-F5344CB8AC3E}">
        <p14:creationId xmlns:p14="http://schemas.microsoft.com/office/powerpoint/2010/main" val="278193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30</a:t>
            </a:fld>
            <a:endParaRPr lang="en-US"/>
          </a:p>
        </p:txBody>
      </p:sp>
    </p:spTree>
    <p:extLst>
      <p:ext uri="{BB962C8B-B14F-4D97-AF65-F5344CB8AC3E}">
        <p14:creationId xmlns:p14="http://schemas.microsoft.com/office/powerpoint/2010/main" val="175225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31</a:t>
            </a:fld>
            <a:endParaRPr lang="en-US"/>
          </a:p>
        </p:txBody>
      </p:sp>
    </p:spTree>
    <p:extLst>
      <p:ext uri="{BB962C8B-B14F-4D97-AF65-F5344CB8AC3E}">
        <p14:creationId xmlns:p14="http://schemas.microsoft.com/office/powerpoint/2010/main" val="353615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32</a:t>
            </a:fld>
            <a:endParaRPr lang="en-US"/>
          </a:p>
        </p:txBody>
      </p:sp>
    </p:spTree>
    <p:extLst>
      <p:ext uri="{BB962C8B-B14F-4D97-AF65-F5344CB8AC3E}">
        <p14:creationId xmlns:p14="http://schemas.microsoft.com/office/powerpoint/2010/main" val="310139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34</a:t>
            </a:fld>
            <a:endParaRPr lang="en-US"/>
          </a:p>
        </p:txBody>
      </p:sp>
    </p:spTree>
    <p:extLst>
      <p:ext uri="{BB962C8B-B14F-4D97-AF65-F5344CB8AC3E}">
        <p14:creationId xmlns:p14="http://schemas.microsoft.com/office/powerpoint/2010/main" val="71975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a:p>
        </p:txBody>
      </p:sp>
    </p:spTree>
    <p:extLst>
      <p:ext uri="{BB962C8B-B14F-4D97-AF65-F5344CB8AC3E}">
        <p14:creationId xmlns:p14="http://schemas.microsoft.com/office/powerpoint/2010/main" val="24162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a:p>
        </p:txBody>
      </p:sp>
    </p:spTree>
    <p:extLst>
      <p:ext uri="{BB962C8B-B14F-4D97-AF65-F5344CB8AC3E}">
        <p14:creationId xmlns:p14="http://schemas.microsoft.com/office/powerpoint/2010/main" val="23885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a:t>
            </a:fld>
            <a:endParaRPr lang="en-US"/>
          </a:p>
        </p:txBody>
      </p:sp>
    </p:spTree>
    <p:extLst>
      <p:ext uri="{BB962C8B-B14F-4D97-AF65-F5344CB8AC3E}">
        <p14:creationId xmlns:p14="http://schemas.microsoft.com/office/powerpoint/2010/main" val="298515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a:p>
        </p:txBody>
      </p:sp>
    </p:spTree>
    <p:extLst>
      <p:ext uri="{BB962C8B-B14F-4D97-AF65-F5344CB8AC3E}">
        <p14:creationId xmlns:p14="http://schemas.microsoft.com/office/powerpoint/2010/main" val="115871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a:p>
        </p:txBody>
      </p:sp>
    </p:spTree>
    <p:extLst>
      <p:ext uri="{BB962C8B-B14F-4D97-AF65-F5344CB8AC3E}">
        <p14:creationId xmlns:p14="http://schemas.microsoft.com/office/powerpoint/2010/main" val="329096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a:p>
        </p:txBody>
      </p:sp>
    </p:spTree>
    <p:extLst>
      <p:ext uri="{BB962C8B-B14F-4D97-AF65-F5344CB8AC3E}">
        <p14:creationId xmlns:p14="http://schemas.microsoft.com/office/powerpoint/2010/main" val="252244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a:p>
        </p:txBody>
      </p:sp>
    </p:spTree>
    <p:extLst>
      <p:ext uri="{BB962C8B-B14F-4D97-AF65-F5344CB8AC3E}">
        <p14:creationId xmlns:p14="http://schemas.microsoft.com/office/powerpoint/2010/main" val="217862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For much of Barth’s life there were rumors that this honored pastor and professor was a little too close to his attractive young secretary, Charlotte von </a:t>
            </a:r>
            <a:r>
              <a:rPr lang="en-US" sz="2400" dirty="0" err="1"/>
              <a:t>Kirschbaum</a:t>
            </a:r>
            <a:r>
              <a:rPr lang="en-US" sz="2400" dirty="0"/>
              <a:t>. </a:t>
            </a:r>
            <a:endParaRPr lang="en-US" sz="2400" dirty="0" smtClean="0"/>
          </a:p>
        </p:txBody>
      </p:sp>
    </p:spTree>
    <p:extLst>
      <p:ext uri="{BB962C8B-B14F-4D97-AF65-F5344CB8AC3E}">
        <p14:creationId xmlns:p14="http://schemas.microsoft.com/office/powerpoint/2010/main" val="1128446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a:t>“</a:t>
            </a:r>
            <a:r>
              <a:rPr lang="x-none" sz="2400" dirty="0"/>
              <a:t>The article also details the cognitive bargaining in which both Barth and von Kirschbaum engaged in order to justify this </a:t>
            </a:r>
            <a:r>
              <a:rPr lang="x-none" sz="2400" i="1" dirty="0"/>
              <a:t>Notgemeinsschaft zu dritt</a:t>
            </a:r>
            <a:r>
              <a:rPr lang="x-none" sz="2400" dirty="0"/>
              <a:t> (“union of necessity and trouble as a threesome”). Barth himself rejected the admonitions of friends and family, and his own mother asked him, “What is the most brilliant theology good for, if it is to be shipwrecked in one’s own house?” (Tietz, 107; cf. pp. 103-104). As Tietz (p. 102) summarizes Barth in one of his letters, “The necessity lay in this: He wants to keep the outer order of marriage but also to be true to his love to Charlotte. He confesses his guilt: that in a situation where he was still immature, he had asked Nelly to become his wife, that he was not what a man should be for his wife, and that he finally was unable to remain faithful to her.” </a:t>
            </a:r>
            <a:endParaRPr lang="en-US" sz="2400" dirty="0"/>
          </a:p>
        </p:txBody>
      </p:sp>
    </p:spTree>
    <p:extLst>
      <p:ext uri="{BB962C8B-B14F-4D97-AF65-F5344CB8AC3E}">
        <p14:creationId xmlns:p14="http://schemas.microsoft.com/office/powerpoint/2010/main" val="62643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smtClean="0"/>
              <a:t>“</a:t>
            </a:r>
            <a:r>
              <a:rPr lang="x-none" sz="2400" dirty="0" smtClean="0"/>
              <a:t>Yet</a:t>
            </a:r>
            <a:r>
              <a:rPr lang="x-none" sz="2400" dirty="0"/>
              <a:t>, while recognizing a personal failure toward his wife Barth seems to have denied any moral failure, declaring that he had “never preached morally,” and, writing to von Kirschbaum, “it cannot just be the devil’s work, it must have some meaning and a right to live, that we, no, I will only talk about me: that I love you and do not see any chance to stop this” (pp. 107, 109).  Even von Kirschbaum was convinced that her relationship to Barth was a “marriage” and that it was a “responsible relationship” before God (p. 110).</a:t>
            </a:r>
            <a:endParaRPr lang="en-US" sz="2400" dirty="0"/>
          </a:p>
          <a:p>
            <a:r>
              <a:rPr lang="x-none" sz="2400" dirty="0"/>
              <a:t>	</a:t>
            </a:r>
            <a:r>
              <a:rPr lang="en-US" sz="2400" dirty="0"/>
              <a:t>“</a:t>
            </a:r>
            <a:r>
              <a:rPr lang="x-none" sz="2400" dirty="0"/>
              <a:t>All this is, frankly, disturbing in ways that challenge the capacity of language to describe.  Terms such as “adultery” and “affair” don’t seem to do full justice to what Barth was up to.  Perhaps “functional bigamy” is a better descriptor, but the level of chutzpa and hubris evident in Barth’s behavior and his disregard for the feelings of his wife Nelly are truly astonishing.</a:t>
            </a:r>
            <a:r>
              <a:rPr lang="en-US" sz="2400" dirty="0"/>
              <a:t>”</a:t>
            </a:r>
          </a:p>
        </p:txBody>
      </p:sp>
    </p:spTree>
    <p:extLst>
      <p:ext uri="{BB962C8B-B14F-4D97-AF65-F5344CB8AC3E}">
        <p14:creationId xmlns:p14="http://schemas.microsoft.com/office/powerpoint/2010/main" val="28325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Bill Evans observes that one should not judge Barth’s theology on his actions but on its own merits. </a:t>
            </a:r>
            <a:endParaRPr lang="en-US" sz="2400" dirty="0" smtClean="0"/>
          </a:p>
          <a:p>
            <a:r>
              <a:rPr lang="en-US" sz="2400" dirty="0"/>
              <a:t>	</a:t>
            </a:r>
            <a:r>
              <a:rPr lang="en-US" sz="2400" dirty="0" smtClean="0"/>
              <a:t>I </a:t>
            </a:r>
            <a:r>
              <a:rPr lang="en-US" sz="2400" dirty="0"/>
              <a:t>agree, to a point. </a:t>
            </a:r>
            <a:endParaRPr lang="en-US" sz="2400" dirty="0" smtClean="0"/>
          </a:p>
          <a:p>
            <a:r>
              <a:rPr lang="en-US" sz="2400" dirty="0"/>
              <a:t>	</a:t>
            </a:r>
            <a:r>
              <a:rPr lang="en-US" sz="2400" dirty="0" smtClean="0"/>
              <a:t>To </a:t>
            </a:r>
            <a:r>
              <a:rPr lang="en-US" sz="2400" dirty="0"/>
              <a:t>disqualify someone’s ideas simply on their personal behavior, without engaging or refuting their ideas, is a recognized logical fallacy called “an ad hominem (to the man) attack.” This happens continually today in our present “cancel culture.” If one cannot refute another person’s position, they simply shout “</a:t>
            </a:r>
            <a:r>
              <a:rPr lang="en-US" sz="2400" dirty="0" smtClean="0"/>
              <a:t>racist!” </a:t>
            </a:r>
            <a:r>
              <a:rPr lang="en-US" sz="2400" dirty="0"/>
              <a:t>and their opponent is “</a:t>
            </a:r>
            <a:r>
              <a:rPr lang="en-US" sz="2400" dirty="0" smtClean="0"/>
              <a:t>cancelled”: </a:t>
            </a:r>
            <a:r>
              <a:rPr lang="en-US" sz="2400" dirty="0"/>
              <a:t>dismissed and ignored. </a:t>
            </a:r>
          </a:p>
        </p:txBody>
      </p:sp>
    </p:spTree>
    <p:extLst>
      <p:ext uri="{BB962C8B-B14F-4D97-AF65-F5344CB8AC3E}">
        <p14:creationId xmlns:p14="http://schemas.microsoft.com/office/powerpoint/2010/main" val="34286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smtClean="0"/>
              <a:t>	But what if one’s own views or teaching leads to the bad behavior?</a:t>
            </a:r>
          </a:p>
          <a:p>
            <a:r>
              <a:rPr lang="en-US" sz="2400" dirty="0"/>
              <a:t>	</a:t>
            </a:r>
            <a:r>
              <a:rPr lang="en-US" sz="2400" dirty="0" smtClean="0"/>
              <a:t>Remember</a:t>
            </a:r>
            <a:r>
              <a:rPr lang="en-US" sz="2400" dirty="0"/>
              <a:t>, Barth’s theological method is called “dialectical,” loving the tension between opposites. And Barth used that </a:t>
            </a:r>
            <a:r>
              <a:rPr lang="en-US" sz="2400" dirty="0" smtClean="0"/>
              <a:t>“tension” </a:t>
            </a:r>
            <a:r>
              <a:rPr lang="en-US" sz="2400" dirty="0"/>
              <a:t>to justify his adultery. </a:t>
            </a:r>
            <a:endParaRPr lang="en-US" sz="2400" dirty="0" smtClean="0"/>
          </a:p>
          <a:p>
            <a:r>
              <a:rPr lang="en-US" sz="2400" dirty="0"/>
              <a:t>	</a:t>
            </a:r>
            <a:r>
              <a:rPr lang="en-US" sz="2400" dirty="0" err="1" smtClean="0"/>
              <a:t>Tietz</a:t>
            </a:r>
            <a:r>
              <a:rPr lang="en-US" sz="2400" dirty="0" smtClean="0"/>
              <a:t> </a:t>
            </a:r>
            <a:r>
              <a:rPr lang="en-US" sz="2400" dirty="0"/>
              <a:t>writes: “Barth interprets his own situation theologically as standing in </a:t>
            </a:r>
            <a:r>
              <a:rPr lang="en-US" sz="2400" i="1" dirty="0"/>
              <a:t>tension </a:t>
            </a:r>
            <a:r>
              <a:rPr lang="en-US" sz="2400" dirty="0"/>
              <a:t>between ‘order’ and that which ‘has come upon us unintentionally out of the mysterious-guilty depth of the human,’ between ‘the holiness of the command,’ and ‘that you and I (I don’t know on which level) are together,” between the right and the ‘natural event.’” </a:t>
            </a:r>
          </a:p>
          <a:p>
            <a:r>
              <a:rPr lang="en-US" sz="2400" dirty="0"/>
              <a:t>(108) </a:t>
            </a:r>
          </a:p>
        </p:txBody>
      </p:sp>
    </p:spTree>
    <p:extLst>
      <p:ext uri="{BB962C8B-B14F-4D97-AF65-F5344CB8AC3E}">
        <p14:creationId xmlns:p14="http://schemas.microsoft.com/office/powerpoint/2010/main" val="26713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err="1"/>
              <a:t>Tietz</a:t>
            </a:r>
            <a:r>
              <a:rPr lang="en-US" sz="2400" dirty="0"/>
              <a:t> continues: “Barth also stands in the tension between ‘the shadow of guilt and suffering and renunciation’ and a ‘</a:t>
            </a:r>
            <a:r>
              <a:rPr lang="en-US" sz="2400" i="1" dirty="0"/>
              <a:t>right</a:t>
            </a:r>
            <a:r>
              <a:rPr lang="en-US" sz="2400" dirty="0"/>
              <a:t> to each other which is difficult to outline’ and which leads to joy. Barth is convinced: ‘it cannot just be the devils work, it must have some meaning and a right to live, that we, no, I will only talk about me: that I love you and do not see any chance to stop this.’ Barth has the feeling that somehow God did this and speaks of ‘the two who are ordained to me.’” </a:t>
            </a:r>
          </a:p>
          <a:p>
            <a:endParaRPr lang="en-US" sz="2400" dirty="0" smtClean="0"/>
          </a:p>
          <a:p>
            <a:r>
              <a:rPr lang="en-US" sz="2400" dirty="0"/>
              <a:t>	Imagine poor Nelly Barth objecting to her husband’s adultery, and being accused of opposing God in doing so! Such self-serving cruelty would be shocking even to pagans! </a:t>
            </a:r>
          </a:p>
        </p:txBody>
      </p:sp>
    </p:spTree>
    <p:extLst>
      <p:ext uri="{BB962C8B-B14F-4D97-AF65-F5344CB8AC3E}">
        <p14:creationId xmlns:p14="http://schemas.microsoft.com/office/powerpoint/2010/main" val="28873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Here it is in Barth’s own words: </a:t>
            </a:r>
            <a:endParaRPr lang="en-US" sz="2400" dirty="0" smtClean="0"/>
          </a:p>
          <a:p>
            <a:r>
              <a:rPr lang="en-US" sz="2400" dirty="0"/>
              <a:t>	</a:t>
            </a:r>
            <a:r>
              <a:rPr lang="en-US" sz="2400" dirty="0" smtClean="0"/>
              <a:t>“</a:t>
            </a:r>
            <a:r>
              <a:rPr lang="en-US" sz="2400" dirty="0"/>
              <a:t>The way I am, I never could and still cannot deny either the reality of my marriage or the reality of my love. It is true that I am married, that I am a father and a grandfather. It is also true that I love. And it is true, that these two facts don’t match. This is why we after some hesitation at the beginning decided not to solve the problem with a separation on one or the other side.” </a:t>
            </a:r>
          </a:p>
        </p:txBody>
      </p:sp>
    </p:spTree>
    <p:extLst>
      <p:ext uri="{BB962C8B-B14F-4D97-AF65-F5344CB8AC3E}">
        <p14:creationId xmlns:p14="http://schemas.microsoft.com/office/powerpoint/2010/main" val="35284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402" y="0"/>
            <a:ext cx="9963196" cy="6858000"/>
          </a:xfrm>
          <a:prstGeom prst="rect">
            <a:avLst/>
          </a:prstGeom>
        </p:spPr>
      </p:pic>
    </p:spTree>
    <p:extLst>
      <p:ext uri="{BB962C8B-B14F-4D97-AF65-F5344CB8AC3E}">
        <p14:creationId xmlns:p14="http://schemas.microsoft.com/office/powerpoint/2010/main" val="413998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69837"/>
          </a:xfrm>
          <a:prstGeom prst="rect">
            <a:avLst/>
          </a:prstGeom>
        </p:spPr>
      </p:pic>
    </p:spTree>
    <p:extLst>
      <p:ext uri="{BB962C8B-B14F-4D97-AF65-F5344CB8AC3E}">
        <p14:creationId xmlns:p14="http://schemas.microsoft.com/office/powerpoint/2010/main" val="207850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Imagine approaching your spouse and trying to explain that your younger girlfriend or boyfriend needs to move into your house with the two of you because you feel a duty to </a:t>
            </a:r>
            <a:r>
              <a:rPr lang="en-US" sz="2400" dirty="0" smtClean="0"/>
              <a:t>your spouse, </a:t>
            </a:r>
            <a:r>
              <a:rPr lang="en-US" sz="2400" dirty="0"/>
              <a:t>but really love your lover </a:t>
            </a:r>
            <a:r>
              <a:rPr lang="en-US" sz="2400" dirty="0" smtClean="0"/>
              <a:t>as well. </a:t>
            </a:r>
            <a:r>
              <a:rPr lang="en-US" sz="2400" dirty="0"/>
              <a:t>How do you think that would </a:t>
            </a:r>
            <a:r>
              <a:rPr lang="en-US" sz="2400" dirty="0" smtClean="0"/>
              <a:t>work out? </a:t>
            </a:r>
            <a:endParaRPr lang="en-US" sz="2400" dirty="0"/>
          </a:p>
        </p:txBody>
      </p:sp>
    </p:spTree>
    <p:extLst>
      <p:ext uri="{BB962C8B-B14F-4D97-AF65-F5344CB8AC3E}">
        <p14:creationId xmlns:p14="http://schemas.microsoft.com/office/powerpoint/2010/main" val="260010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And remember, this is not the atheist Freud or the atheist Mead or the atheist, sexual predator Kinsey, but “the greatest theologian of the twentieth century!” </a:t>
            </a:r>
            <a:endParaRPr lang="en-US" sz="2400" dirty="0" smtClean="0"/>
          </a:p>
          <a:p>
            <a:r>
              <a:rPr lang="en-US" sz="2400" dirty="0"/>
              <a:t>	</a:t>
            </a:r>
            <a:r>
              <a:rPr lang="en-US" sz="2400" dirty="0" smtClean="0"/>
              <a:t>We </a:t>
            </a:r>
            <a:r>
              <a:rPr lang="en-US" sz="2400" dirty="0"/>
              <a:t>probably should look closely and critically at a theology that could produce </a:t>
            </a:r>
            <a:r>
              <a:rPr lang="en-US" sz="2400" dirty="0" smtClean="0"/>
              <a:t>and try to justify this </a:t>
            </a:r>
            <a:r>
              <a:rPr lang="en-US" sz="2400" dirty="0"/>
              <a:t>disgraceful threesome. </a:t>
            </a:r>
            <a:endParaRPr lang="en-US" sz="2400" dirty="0" smtClean="0"/>
          </a:p>
          <a:p>
            <a:r>
              <a:rPr lang="en-US" sz="2400" dirty="0"/>
              <a:t>	</a:t>
            </a:r>
            <a:r>
              <a:rPr lang="en-US" sz="2400" dirty="0" smtClean="0"/>
              <a:t>Barth’s </a:t>
            </a:r>
            <a:r>
              <a:rPr lang="en-US" sz="2400" dirty="0"/>
              <a:t>own mother complained: “What is the most brilliant theology good for, if it is to be shipwrecked in one’s own home?” </a:t>
            </a:r>
          </a:p>
        </p:txBody>
      </p:sp>
    </p:spTree>
    <p:extLst>
      <p:ext uri="{BB962C8B-B14F-4D97-AF65-F5344CB8AC3E}">
        <p14:creationId xmlns:p14="http://schemas.microsoft.com/office/powerpoint/2010/main" val="18881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143750" cy="4267200"/>
          </a:xfrm>
          <a:prstGeom prst="rect">
            <a:avLst/>
          </a:prstGeom>
        </p:spPr>
      </p:pic>
      <p:pic>
        <p:nvPicPr>
          <p:cNvPr id="3" name="Picture 2"/>
          <p:cNvPicPr>
            <a:picLocks noChangeAspect="1"/>
          </p:cNvPicPr>
          <p:nvPr/>
        </p:nvPicPr>
        <p:blipFill>
          <a:blip r:embed="rId3"/>
          <a:stretch>
            <a:fillRect/>
          </a:stretch>
        </p:blipFill>
        <p:spPr>
          <a:xfrm>
            <a:off x="7383439" y="-5127"/>
            <a:ext cx="4808561" cy="6863128"/>
          </a:xfrm>
          <a:prstGeom prst="rect">
            <a:avLst/>
          </a:prstGeom>
        </p:spPr>
      </p:pic>
    </p:spTree>
    <p:extLst>
      <p:ext uri="{BB962C8B-B14F-4D97-AF65-F5344CB8AC3E}">
        <p14:creationId xmlns:p14="http://schemas.microsoft.com/office/powerpoint/2010/main" val="36814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Bill Evan’s explains why he “still does not much care for Karl Barth.” “The good stuff in Barth can generally be found elsewhere in the tradition.  But when Barth ventures out on his own….the results are often unhappy.”</a:t>
            </a:r>
          </a:p>
          <a:p>
            <a:r>
              <a:rPr lang="en-US" sz="2400" dirty="0"/>
              <a:t>	Theologian John Frame is also “generally negative” toward Barth. But he says, “I confess that I can spend hours reading pages and pages of Barth and finding nothing wrong, and much that edifies me.” </a:t>
            </a:r>
            <a:endParaRPr lang="en-US" sz="2400" dirty="0" smtClean="0"/>
          </a:p>
          <a:p>
            <a:r>
              <a:rPr lang="en-US" sz="2400" dirty="0"/>
              <a:t>	</a:t>
            </a:r>
            <a:r>
              <a:rPr lang="en-US" sz="2400" dirty="0" smtClean="0"/>
              <a:t>But </a:t>
            </a:r>
            <a:r>
              <a:rPr lang="en-US" sz="2400" dirty="0"/>
              <a:t>why </a:t>
            </a:r>
            <a:r>
              <a:rPr lang="en-US" sz="2400" dirty="0" smtClean="0"/>
              <a:t>bother with Barth </a:t>
            </a:r>
            <a:r>
              <a:rPr lang="en-US" sz="2400" dirty="0"/>
              <a:t>when others have said the same, and have done so more reliably and </a:t>
            </a:r>
            <a:r>
              <a:rPr lang="en-US" sz="2400" dirty="0" smtClean="0"/>
              <a:t>more faithfully</a:t>
            </a:r>
            <a:r>
              <a:rPr lang="en-US" sz="2400" dirty="0"/>
              <a:t>?</a:t>
            </a:r>
          </a:p>
        </p:txBody>
      </p:sp>
    </p:spTree>
    <p:extLst>
      <p:ext uri="{BB962C8B-B14F-4D97-AF65-F5344CB8AC3E}">
        <p14:creationId xmlns:p14="http://schemas.microsoft.com/office/powerpoint/2010/main" val="38491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BARTH’S SAD LEGACY</a:t>
            </a:r>
            <a:endParaRPr lang="en-US" sz="2400" dirty="0"/>
          </a:p>
          <a:p>
            <a:r>
              <a:rPr lang="en-US" sz="2400" dirty="0"/>
              <a:t>	But, as I suggested earlier, Barth is a gateway drug that often leads to more radical forms of unbelief. And let me give you an example.</a:t>
            </a:r>
          </a:p>
          <a:p>
            <a:r>
              <a:rPr lang="en-US" sz="2400" dirty="0"/>
              <a:t>	For twenty years I served this church when we were in the liberal Presbyterian Church (USA). Things became so crazy that we left in 2006. </a:t>
            </a:r>
            <a:endParaRPr lang="en-US" sz="2400" dirty="0" smtClean="0"/>
          </a:p>
          <a:p>
            <a:r>
              <a:rPr lang="en-US" sz="2400" dirty="0"/>
              <a:t>	</a:t>
            </a:r>
            <a:r>
              <a:rPr lang="en-US" sz="2400" dirty="0" smtClean="0"/>
              <a:t>I did my initial seminary training </a:t>
            </a:r>
            <a:r>
              <a:rPr lang="en-US" sz="2400" dirty="0"/>
              <a:t>at Trinity Evangelical Divinity School in the time of “the battle for the Bible.” Fuller Seminary had become Barthian, and Trinity responded quite loudly. </a:t>
            </a:r>
          </a:p>
          <a:p>
            <a:r>
              <a:rPr lang="en-US" sz="2400" dirty="0"/>
              <a:t>	A Presbyterian (USA) seminary professor at Fuller named Jack Rogers had coauthored a book that contended that every theologian back to the Apostle Paul had actually been a Barthian and had taught that the Bible was not the inerrant Word of God but only mediated the Word of God at times. They quoted from all the greats including Luther and Calvin. </a:t>
            </a:r>
          </a:p>
        </p:txBody>
      </p:sp>
    </p:spTree>
    <p:extLst>
      <p:ext uri="{BB962C8B-B14F-4D97-AF65-F5344CB8AC3E}">
        <p14:creationId xmlns:p14="http://schemas.microsoft.com/office/powerpoint/2010/main" val="19158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200329"/>
          </a:xfrm>
          <a:prstGeom prst="rect">
            <a:avLst/>
          </a:prstGeom>
          <a:noFill/>
        </p:spPr>
        <p:txBody>
          <a:bodyPr wrap="square" rtlCol="0">
            <a:spAutoFit/>
          </a:bodyPr>
          <a:lstStyle/>
          <a:p>
            <a:r>
              <a:rPr lang="en-US" sz="2400" b="1" dirty="0" smtClean="0"/>
              <a:t>BARTH’S SAD LEGACY</a:t>
            </a:r>
            <a:endParaRPr lang="en-US" sz="2400" dirty="0"/>
          </a:p>
          <a:p>
            <a:r>
              <a:rPr lang="en-US" sz="2400" dirty="0"/>
              <a:t>	Two of my professors from Trinity, D.A. Carson and John Woodbridge went back and checked all of their quotations. </a:t>
            </a:r>
            <a:endParaRPr lang="en-US" sz="2400" dirty="0" smtClean="0"/>
          </a:p>
        </p:txBody>
      </p:sp>
    </p:spTree>
    <p:extLst>
      <p:ext uri="{BB962C8B-B14F-4D97-AF65-F5344CB8AC3E}">
        <p14:creationId xmlns:p14="http://schemas.microsoft.com/office/powerpoint/2010/main" val="873203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BARTH’S SAD LEGACY</a:t>
            </a:r>
            <a:endParaRPr lang="en-US" sz="2400" dirty="0"/>
          </a:p>
          <a:p>
            <a:r>
              <a:rPr lang="en-US" sz="2400" dirty="0"/>
              <a:t>	</a:t>
            </a:r>
            <a:r>
              <a:rPr lang="en-US" sz="2400" dirty="0" smtClean="0"/>
              <a:t>Carson and Woodbridge </a:t>
            </a:r>
            <a:r>
              <a:rPr lang="en-US" sz="2400" dirty="0"/>
              <a:t>found that in virtually every instance Rogers </a:t>
            </a:r>
            <a:r>
              <a:rPr lang="en-US" sz="2400" dirty="0" smtClean="0"/>
              <a:t>and his partner had </a:t>
            </a:r>
            <a:r>
              <a:rPr lang="en-US" sz="2400" dirty="0"/>
              <a:t>misquoted, </a:t>
            </a:r>
            <a:r>
              <a:rPr lang="en-US" sz="2400" dirty="0" smtClean="0"/>
              <a:t>or only </a:t>
            </a:r>
            <a:r>
              <a:rPr lang="en-US" sz="2400" dirty="0"/>
              <a:t>partially quoted those theologians, and they demonstrated all of these errors in their book </a:t>
            </a:r>
            <a:r>
              <a:rPr lang="en-US" sz="2400" i="1" dirty="0"/>
              <a:t>Biblical Authority.</a:t>
            </a:r>
            <a:r>
              <a:rPr lang="en-US" sz="2400" dirty="0"/>
              <a:t> </a:t>
            </a:r>
            <a:endParaRPr lang="en-US" sz="2400" dirty="0" smtClean="0"/>
          </a:p>
          <a:p>
            <a:r>
              <a:rPr lang="en-US" sz="2400" dirty="0"/>
              <a:t>	</a:t>
            </a:r>
            <a:r>
              <a:rPr lang="en-US" sz="2400" dirty="0" smtClean="0"/>
              <a:t>It </a:t>
            </a:r>
            <a:r>
              <a:rPr lang="en-US" sz="2400" dirty="0"/>
              <a:t>was a masterful response that was quite embarrassing to Jack Rogers and showed him to be a biased, third-rate, pseudo-scholar. </a:t>
            </a:r>
            <a:endParaRPr lang="en-US" sz="2400" dirty="0" smtClean="0"/>
          </a:p>
          <a:p>
            <a:r>
              <a:rPr lang="en-US" sz="2400" dirty="0"/>
              <a:t>	</a:t>
            </a:r>
            <a:r>
              <a:rPr lang="en-US" sz="2400" dirty="0" smtClean="0"/>
              <a:t>So </a:t>
            </a:r>
            <a:r>
              <a:rPr lang="en-US" sz="2400" dirty="0"/>
              <a:t>all through my three years of seminary, the neo-orthodox Jack Rogers, the Barthian was the enemy. </a:t>
            </a:r>
          </a:p>
        </p:txBody>
      </p:sp>
    </p:spTree>
    <p:extLst>
      <p:ext uri="{BB962C8B-B14F-4D97-AF65-F5344CB8AC3E}">
        <p14:creationId xmlns:p14="http://schemas.microsoft.com/office/powerpoint/2010/main" val="19126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BARTH’S SAD LEGACY</a:t>
            </a:r>
            <a:endParaRPr lang="en-US" sz="2400" dirty="0"/>
          </a:p>
          <a:p>
            <a:r>
              <a:rPr lang="en-US" sz="2400" dirty="0"/>
              <a:t>	Imagine my surprise when I was ordained into the </a:t>
            </a:r>
            <a:r>
              <a:rPr lang="en-US" sz="2400" dirty="0" smtClean="0"/>
              <a:t>PC(USA). </a:t>
            </a:r>
            <a:r>
              <a:rPr lang="en-US" sz="2400" dirty="0"/>
              <a:t>Guess who was the </a:t>
            </a:r>
            <a:r>
              <a:rPr lang="en-US" sz="2400" dirty="0" smtClean="0"/>
              <a:t>hero of the conservatives in the PC(USA)? </a:t>
            </a:r>
          </a:p>
          <a:p>
            <a:r>
              <a:rPr lang="en-US" sz="2400" dirty="0"/>
              <a:t>	</a:t>
            </a:r>
            <a:r>
              <a:rPr lang="en-US" sz="2400" dirty="0" smtClean="0"/>
              <a:t>Jack </a:t>
            </a:r>
            <a:r>
              <a:rPr lang="en-US" sz="2400" dirty="0"/>
              <a:t>Rogers, the “conservative” Barthian. He was among the leaders of the more biblical side of the </a:t>
            </a:r>
            <a:r>
              <a:rPr lang="en-US" sz="2400" dirty="0" smtClean="0"/>
              <a:t>PC(USA). </a:t>
            </a:r>
          </a:p>
          <a:p>
            <a:r>
              <a:rPr lang="en-US" sz="2400" dirty="0"/>
              <a:t>	</a:t>
            </a:r>
            <a:r>
              <a:rPr lang="en-US" sz="2400" dirty="0" smtClean="0"/>
              <a:t>And </a:t>
            </a:r>
            <a:r>
              <a:rPr lang="en-US" sz="2400" dirty="0"/>
              <a:t>the chief issue at the time was the ordination of unrepentant, self-affirmed homosexuals. </a:t>
            </a:r>
            <a:endParaRPr lang="en-US" sz="2400" dirty="0" smtClean="0"/>
          </a:p>
          <a:p>
            <a:r>
              <a:rPr lang="en-US" sz="2400" dirty="0"/>
              <a:t>	</a:t>
            </a:r>
            <a:r>
              <a:rPr lang="en-US" sz="2400" dirty="0" smtClean="0"/>
              <a:t>But </a:t>
            </a:r>
            <a:r>
              <a:rPr lang="en-US" sz="2400" dirty="0"/>
              <a:t>about ten years into it, Jack Rogers, the conservative, neo-orthodox champion flipped. He changed his mind </a:t>
            </a:r>
            <a:r>
              <a:rPr lang="en-US" sz="2400" dirty="0" smtClean="0"/>
              <a:t>in </a:t>
            </a:r>
            <a:r>
              <a:rPr lang="en-US" sz="2400" dirty="0"/>
              <a:t>favor of homosexual ordination. </a:t>
            </a:r>
            <a:endParaRPr lang="en-US" sz="2400" dirty="0" smtClean="0"/>
          </a:p>
          <a:p>
            <a:r>
              <a:rPr lang="en-US" sz="2400" dirty="0"/>
              <a:t>	</a:t>
            </a:r>
            <a:r>
              <a:rPr lang="en-US" sz="2400" dirty="0" smtClean="0"/>
              <a:t>All </a:t>
            </a:r>
            <a:r>
              <a:rPr lang="en-US" sz="2400" dirty="0"/>
              <a:t>the conservatives were quite disillusioned. </a:t>
            </a:r>
            <a:endParaRPr lang="en-US" sz="2400" dirty="0" smtClean="0"/>
          </a:p>
          <a:p>
            <a:r>
              <a:rPr lang="en-US" sz="2400" dirty="0"/>
              <a:t>	</a:t>
            </a:r>
            <a:r>
              <a:rPr lang="en-US" sz="2400" dirty="0" smtClean="0"/>
              <a:t>But </a:t>
            </a:r>
            <a:r>
              <a:rPr lang="en-US" sz="2400" dirty="0"/>
              <a:t>for Jack Rogers, Barth had proved to be a gateway drug to a more radical form of unbelief, and eventually for the whole denomination. </a:t>
            </a:r>
            <a:r>
              <a:rPr lang="en-US" sz="2400" dirty="0" smtClean="0"/>
              <a:t>With Jack Rogers help, the PC(USA) </a:t>
            </a:r>
            <a:r>
              <a:rPr lang="en-US" sz="2400" dirty="0"/>
              <a:t>went </a:t>
            </a:r>
            <a:r>
              <a:rPr lang="en-US" sz="2400" dirty="0" smtClean="0"/>
              <a:t>full-on, </a:t>
            </a:r>
            <a:r>
              <a:rPr lang="en-US" sz="2400" dirty="0"/>
              <a:t>pro-gay ordination in </a:t>
            </a:r>
            <a:r>
              <a:rPr lang="en-US" sz="2400" dirty="0" smtClean="0"/>
              <a:t>2006. That was the year </a:t>
            </a:r>
            <a:r>
              <a:rPr lang="en-US" sz="2400" dirty="0"/>
              <a:t>we left. </a:t>
            </a:r>
          </a:p>
        </p:txBody>
      </p:sp>
    </p:spTree>
    <p:extLst>
      <p:ext uri="{BB962C8B-B14F-4D97-AF65-F5344CB8AC3E}">
        <p14:creationId xmlns:p14="http://schemas.microsoft.com/office/powerpoint/2010/main" val="138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7725" y="24"/>
            <a:ext cx="4558353" cy="6830685"/>
          </a:xfrm>
          <a:prstGeom prst="rect">
            <a:avLst/>
          </a:prstGeom>
        </p:spPr>
      </p:pic>
    </p:spTree>
    <p:extLst>
      <p:ext uri="{BB962C8B-B14F-4D97-AF65-F5344CB8AC3E}">
        <p14:creationId xmlns:p14="http://schemas.microsoft.com/office/powerpoint/2010/main" val="1264255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LET’S SUPPOSE…</a:t>
            </a:r>
            <a:endParaRPr lang="en-US" sz="2400" dirty="0"/>
          </a:p>
          <a:p>
            <a:r>
              <a:rPr lang="en-US" sz="2400" dirty="0"/>
              <a:t>	Karl Barth was a pastor and theology professor for all of his adult life. </a:t>
            </a:r>
          </a:p>
          <a:p>
            <a:r>
              <a:rPr lang="en-US" sz="2400" dirty="0"/>
              <a:t>	So</a:t>
            </a:r>
            <a:r>
              <a:rPr lang="en-US" sz="2400" dirty="0" smtClean="0"/>
              <a:t>…</a:t>
            </a:r>
          </a:p>
          <a:p>
            <a:r>
              <a:rPr lang="en-US" sz="2400" dirty="0"/>
              <a:t>	</a:t>
            </a:r>
            <a:r>
              <a:rPr lang="en-US" sz="2400" dirty="0" smtClean="0"/>
              <a:t>			suppose </a:t>
            </a:r>
            <a:r>
              <a:rPr lang="en-US" sz="2400" dirty="0"/>
              <a:t>your pastor had his girlfriend move in with him and his wife in a “threesome.” How do you think your church would respond? </a:t>
            </a:r>
          </a:p>
          <a:p>
            <a:endParaRPr lang="en-US" sz="2400" dirty="0" smtClean="0"/>
          </a:p>
          <a:p>
            <a:r>
              <a:rPr lang="en-US" sz="2400" dirty="0"/>
              <a:t>	I know what would happen in our denomination, the PCA. </a:t>
            </a:r>
            <a:endParaRPr lang="en-US" sz="2400" dirty="0" smtClean="0"/>
          </a:p>
          <a:p>
            <a:r>
              <a:rPr lang="en-US" sz="2400" dirty="0"/>
              <a:t>	</a:t>
            </a:r>
            <a:r>
              <a:rPr lang="en-US" sz="2400" dirty="0" smtClean="0"/>
              <a:t>Other </a:t>
            </a:r>
            <a:r>
              <a:rPr lang="en-US" sz="2400" dirty="0"/>
              <a:t>elders or pastors or church members would confront the adulterer. </a:t>
            </a:r>
            <a:endParaRPr lang="en-US" sz="2400" dirty="0" smtClean="0"/>
          </a:p>
          <a:p>
            <a:r>
              <a:rPr lang="en-US" sz="2400" dirty="0"/>
              <a:t>	</a:t>
            </a:r>
            <a:r>
              <a:rPr lang="en-US" sz="2400" dirty="0" smtClean="0"/>
              <a:t>If </a:t>
            </a:r>
            <a:r>
              <a:rPr lang="en-US" sz="2400" dirty="0"/>
              <a:t>he tried to </a:t>
            </a:r>
            <a:r>
              <a:rPr lang="en-US" sz="2400" dirty="0" smtClean="0"/>
              <a:t>excuse or to justify his adultery </a:t>
            </a:r>
            <a:r>
              <a:rPr lang="en-US" sz="2400" dirty="0"/>
              <a:t>(as Barth did), disciplinary charges would be filed. </a:t>
            </a:r>
            <a:endParaRPr lang="en-US" sz="2400" dirty="0" smtClean="0"/>
          </a:p>
          <a:p>
            <a:r>
              <a:rPr lang="en-US" sz="2400" dirty="0"/>
              <a:t>	</a:t>
            </a:r>
            <a:r>
              <a:rPr lang="en-US" sz="2400" dirty="0" smtClean="0"/>
              <a:t>He </a:t>
            </a:r>
            <a:r>
              <a:rPr lang="en-US" sz="2400" dirty="0"/>
              <a:t>would be tried before the </a:t>
            </a:r>
            <a:r>
              <a:rPr lang="en-US" sz="2400" dirty="0" smtClean="0"/>
              <a:t>presbytery, </a:t>
            </a:r>
            <a:r>
              <a:rPr lang="en-US" sz="2400" dirty="0"/>
              <a:t>and his ordination would be revoked. </a:t>
            </a:r>
            <a:endParaRPr lang="en-US" sz="2400" dirty="0" smtClean="0"/>
          </a:p>
          <a:p>
            <a:r>
              <a:rPr lang="en-US" sz="2400" dirty="0"/>
              <a:t>	</a:t>
            </a:r>
            <a:r>
              <a:rPr lang="en-US" sz="2400" dirty="0" smtClean="0"/>
              <a:t>If </a:t>
            </a:r>
            <a:r>
              <a:rPr lang="en-US" sz="2400" dirty="0"/>
              <a:t>he continued in his refusal to </a:t>
            </a:r>
            <a:r>
              <a:rPr lang="en-US" sz="2400" dirty="0" smtClean="0"/>
              <a:t>repent (as </a:t>
            </a:r>
            <a:r>
              <a:rPr lang="en-US" sz="2400" dirty="0"/>
              <a:t>Barth did, apparently his whole </a:t>
            </a:r>
            <a:r>
              <a:rPr lang="en-US" sz="2400" dirty="0" smtClean="0"/>
              <a:t>life), </a:t>
            </a:r>
            <a:r>
              <a:rPr lang="en-US" sz="2400" dirty="0"/>
              <a:t>he would be </a:t>
            </a:r>
            <a:r>
              <a:rPr lang="en-US" sz="2400" dirty="0" smtClean="0"/>
              <a:t>excommunicated, for the sake of his soul. </a:t>
            </a:r>
            <a:endParaRPr lang="en-US" sz="2400" dirty="0"/>
          </a:p>
        </p:txBody>
      </p:sp>
    </p:spTree>
    <p:extLst>
      <p:ext uri="{BB962C8B-B14F-4D97-AF65-F5344CB8AC3E}">
        <p14:creationId xmlns:p14="http://schemas.microsoft.com/office/powerpoint/2010/main" val="34917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2677656"/>
          </a:xfrm>
          <a:prstGeom prst="rect">
            <a:avLst/>
          </a:prstGeom>
          <a:noFill/>
        </p:spPr>
        <p:txBody>
          <a:bodyPr wrap="square" rtlCol="0">
            <a:spAutoFit/>
          </a:bodyPr>
          <a:lstStyle/>
          <a:p>
            <a:r>
              <a:rPr lang="en-US" sz="2400" b="1" i="1" u="sng" dirty="0" smtClean="0"/>
              <a:t>PASTOR</a:t>
            </a:r>
            <a:r>
              <a:rPr lang="en-US" sz="2400" b="1" dirty="0" smtClean="0"/>
              <a:t> KARL BARTH?</a:t>
            </a:r>
            <a:endParaRPr lang="en-US" sz="2400" dirty="0"/>
          </a:p>
          <a:p>
            <a:r>
              <a:rPr lang="en-US" sz="2400" dirty="0"/>
              <a:t>	</a:t>
            </a:r>
            <a:r>
              <a:rPr lang="en-US" sz="2400" dirty="0" smtClean="0"/>
              <a:t>Think of it, Karl </a:t>
            </a:r>
            <a:r>
              <a:rPr lang="en-US" sz="2400" dirty="0"/>
              <a:t>Barth could not serve as a pastor, elder, or deacon in any rightly ordered </a:t>
            </a:r>
            <a:r>
              <a:rPr lang="en-US" sz="2400" dirty="0" smtClean="0"/>
              <a:t>church! </a:t>
            </a:r>
          </a:p>
          <a:p>
            <a:r>
              <a:rPr lang="en-US" sz="2400" dirty="0"/>
              <a:t>	</a:t>
            </a:r>
            <a:r>
              <a:rPr lang="en-US" sz="2400" dirty="0" smtClean="0"/>
              <a:t>In </a:t>
            </a:r>
            <a:r>
              <a:rPr lang="en-US" sz="2400" dirty="0"/>
              <a:t>fact, the unrepentant, long-term adulterer could not even be a member of any rightly ordered church. </a:t>
            </a:r>
            <a:endParaRPr lang="en-US" sz="2400" dirty="0" smtClean="0"/>
          </a:p>
          <a:p>
            <a:r>
              <a:rPr lang="en-US" sz="2400" dirty="0"/>
              <a:t>	</a:t>
            </a:r>
            <a:r>
              <a:rPr lang="en-US" sz="2400" dirty="0" smtClean="0"/>
              <a:t>Real </a:t>
            </a:r>
            <a:r>
              <a:rPr lang="en-US" sz="2400" dirty="0"/>
              <a:t>Christians sin, sometimes quite shockingly. </a:t>
            </a:r>
            <a:endParaRPr lang="en-US" sz="2400" dirty="0" smtClean="0"/>
          </a:p>
          <a:p>
            <a:r>
              <a:rPr lang="en-US" sz="2400" dirty="0"/>
              <a:t>	</a:t>
            </a:r>
            <a:r>
              <a:rPr lang="en-US" sz="2400" dirty="0" smtClean="0"/>
              <a:t>But </a:t>
            </a:r>
            <a:r>
              <a:rPr lang="en-US" sz="2400" dirty="0"/>
              <a:t>real </a:t>
            </a:r>
            <a:r>
              <a:rPr lang="en-US" sz="2400" dirty="0" smtClean="0"/>
              <a:t>Christians repent and turn from their sin </a:t>
            </a:r>
            <a:r>
              <a:rPr lang="en-US" sz="2400" dirty="0"/>
              <a:t>just as earnestly.</a:t>
            </a:r>
          </a:p>
        </p:txBody>
      </p:sp>
    </p:spTree>
    <p:extLst>
      <p:ext uri="{BB962C8B-B14F-4D97-AF65-F5344CB8AC3E}">
        <p14:creationId xmlns:p14="http://schemas.microsoft.com/office/powerpoint/2010/main" val="19465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139869"/>
          </a:xfrm>
          <a:prstGeom prst="rect">
            <a:avLst/>
          </a:prstGeom>
          <a:noFill/>
        </p:spPr>
        <p:txBody>
          <a:bodyPr wrap="square" rtlCol="0">
            <a:spAutoFit/>
          </a:bodyPr>
          <a:lstStyle/>
          <a:p>
            <a:r>
              <a:rPr lang="en-US" sz="2400" b="1" dirty="0" smtClean="0"/>
              <a:t>A CHRISTIAN WHO WILL NOT REPENT OF SIN?</a:t>
            </a:r>
            <a:endParaRPr lang="en-US" sz="2400" dirty="0"/>
          </a:p>
          <a:p>
            <a:r>
              <a:rPr lang="en-US" sz="2400" dirty="0"/>
              <a:t>	More seriously, do you know what we call a Christian who refuses to repent of their sin? </a:t>
            </a:r>
            <a:endParaRPr lang="en-US" sz="2400" dirty="0" smtClean="0"/>
          </a:p>
          <a:p>
            <a:r>
              <a:rPr lang="en-US" sz="2400" dirty="0"/>
              <a:t>	</a:t>
            </a:r>
            <a:r>
              <a:rPr lang="en-US" sz="2400" dirty="0" smtClean="0"/>
              <a:t>		We </a:t>
            </a:r>
            <a:r>
              <a:rPr lang="en-US" sz="2400" dirty="0"/>
              <a:t>rightly call them an </a:t>
            </a:r>
            <a:r>
              <a:rPr lang="en-US" sz="2400" i="1" dirty="0"/>
              <a:t>unbeliever</a:t>
            </a:r>
            <a:r>
              <a:rPr lang="en-US" sz="2400" dirty="0"/>
              <a:t>. </a:t>
            </a:r>
            <a:endParaRPr lang="en-US" sz="2400" dirty="0" smtClean="0"/>
          </a:p>
          <a:p>
            <a:endParaRPr lang="en-US" sz="2400" dirty="0" smtClean="0"/>
          </a:p>
          <a:p>
            <a:r>
              <a:rPr lang="en-US" sz="2400" dirty="0"/>
              <a:t>	</a:t>
            </a:r>
            <a:r>
              <a:rPr lang="en-US" sz="2400" dirty="0" smtClean="0"/>
              <a:t>Do </a:t>
            </a:r>
            <a:r>
              <a:rPr lang="en-US" sz="2400" dirty="0"/>
              <a:t>you know what we call theological teaching that excuses adultery? </a:t>
            </a:r>
            <a:endParaRPr lang="en-US" sz="2400" dirty="0" smtClean="0"/>
          </a:p>
          <a:p>
            <a:r>
              <a:rPr lang="en-US" sz="2400" dirty="0" smtClean="0"/>
              <a:t>		</a:t>
            </a:r>
            <a:r>
              <a:rPr lang="en-US" sz="2400" dirty="0"/>
              <a:t>	</a:t>
            </a:r>
            <a:r>
              <a:rPr lang="en-US" sz="2400" dirty="0" smtClean="0"/>
              <a:t>We </a:t>
            </a:r>
            <a:r>
              <a:rPr lang="en-US" sz="2400" dirty="0"/>
              <a:t>call it </a:t>
            </a:r>
            <a:r>
              <a:rPr lang="en-US" sz="2400" i="1" dirty="0"/>
              <a:t>false teaching, heresy</a:t>
            </a:r>
            <a:r>
              <a:rPr lang="en-US" sz="2400" dirty="0"/>
              <a:t>. </a:t>
            </a:r>
            <a:endParaRPr lang="en-US" sz="2400" dirty="0" smtClean="0"/>
          </a:p>
          <a:p>
            <a:endParaRPr lang="en-US" sz="2400" dirty="0" smtClean="0"/>
          </a:p>
          <a:p>
            <a:r>
              <a:rPr lang="en-US" sz="2400" dirty="0"/>
              <a:t>	</a:t>
            </a:r>
            <a:r>
              <a:rPr lang="en-US" sz="2400" dirty="0" smtClean="0"/>
              <a:t>Do </a:t>
            </a:r>
            <a:r>
              <a:rPr lang="en-US" sz="2400" dirty="0"/>
              <a:t>we know what we call those who teach heresy? </a:t>
            </a:r>
            <a:endParaRPr lang="en-US" sz="2400" dirty="0" smtClean="0"/>
          </a:p>
          <a:p>
            <a:r>
              <a:rPr lang="en-US" sz="2400" dirty="0" smtClean="0"/>
              <a:t>			We </a:t>
            </a:r>
            <a:r>
              <a:rPr lang="en-US" sz="2400" dirty="0"/>
              <a:t>call them false teachers. </a:t>
            </a:r>
            <a:endParaRPr lang="en-US" sz="2400" dirty="0" smtClean="0"/>
          </a:p>
          <a:p>
            <a:endParaRPr lang="en-US" sz="2400" dirty="0"/>
          </a:p>
          <a:p>
            <a:r>
              <a:rPr lang="en-US" sz="2400" dirty="0" smtClean="0"/>
              <a:t>											</a:t>
            </a:r>
            <a:r>
              <a:rPr lang="en-US" sz="4000" dirty="0" smtClean="0"/>
              <a:t>We </a:t>
            </a:r>
            <a:r>
              <a:rPr lang="en-US" sz="4000" dirty="0"/>
              <a:t>call them </a:t>
            </a:r>
            <a:r>
              <a:rPr lang="en-US" sz="4000" b="1" i="1" dirty="0"/>
              <a:t>heretics</a:t>
            </a:r>
            <a:r>
              <a:rPr lang="en-US" sz="4000" dirty="0"/>
              <a:t>.</a:t>
            </a:r>
            <a:r>
              <a:rPr lang="en-US" sz="2400" dirty="0"/>
              <a:t>  </a:t>
            </a:r>
          </a:p>
        </p:txBody>
      </p:sp>
    </p:spTree>
    <p:extLst>
      <p:ext uri="{BB962C8B-B14F-4D97-AF65-F5344CB8AC3E}">
        <p14:creationId xmlns:p14="http://schemas.microsoft.com/office/powerpoint/2010/main" val="164121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76992" cy="6858000"/>
          </a:xfrm>
          <a:prstGeom prst="rect">
            <a:avLst/>
          </a:prstGeom>
        </p:spPr>
      </p:pic>
    </p:spTree>
    <p:extLst>
      <p:ext uri="{BB962C8B-B14F-4D97-AF65-F5344CB8AC3E}">
        <p14:creationId xmlns:p14="http://schemas.microsoft.com/office/powerpoint/2010/main" val="271582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smtClean="0"/>
              <a:t>But </a:t>
            </a:r>
            <a:r>
              <a:rPr lang="en-US" sz="2400" dirty="0"/>
              <a:t>in 2008 the letters between Charlotte von </a:t>
            </a:r>
            <a:r>
              <a:rPr lang="en-US" sz="2400" dirty="0" err="1"/>
              <a:t>Kirschbaum</a:t>
            </a:r>
            <a:r>
              <a:rPr lang="en-US" sz="2400" dirty="0"/>
              <a:t> and Karl Barth from 1925-1935 were published. And what they reveal is truly shocking. </a:t>
            </a:r>
            <a:endParaRPr lang="en-US" sz="2400" dirty="0" smtClean="0"/>
          </a:p>
          <a:p>
            <a:r>
              <a:rPr lang="en-US" sz="2400" dirty="0"/>
              <a:t>	</a:t>
            </a:r>
            <a:r>
              <a:rPr lang="en-US" sz="2400" dirty="0" smtClean="0"/>
              <a:t>Long </a:t>
            </a:r>
            <a:r>
              <a:rPr lang="en-US" sz="2400" dirty="0"/>
              <a:t>after </a:t>
            </a:r>
            <a:r>
              <a:rPr lang="en-US" sz="2400" dirty="0" smtClean="0"/>
              <a:t>Barth had been </a:t>
            </a:r>
            <a:r>
              <a:rPr lang="en-US" sz="2400" dirty="0"/>
              <a:t>married to his wife, Nelly, the mother of his children, he met and fell in love with </a:t>
            </a:r>
            <a:r>
              <a:rPr lang="en-US" sz="2400" dirty="0" smtClean="0"/>
              <a:t>the </a:t>
            </a:r>
            <a:r>
              <a:rPr lang="en-US" sz="2400" dirty="0"/>
              <a:t>young von </a:t>
            </a:r>
            <a:r>
              <a:rPr lang="en-US" sz="2400" dirty="0" err="1"/>
              <a:t>Kirschbaum</a:t>
            </a:r>
            <a:r>
              <a:rPr lang="en-US" sz="2400" dirty="0"/>
              <a:t>, a nurse by trade. </a:t>
            </a:r>
            <a:endParaRPr lang="en-US" sz="2400" dirty="0" smtClean="0"/>
          </a:p>
          <a:p>
            <a:r>
              <a:rPr lang="en-US" sz="2400" dirty="0"/>
              <a:t>	</a:t>
            </a:r>
            <a:r>
              <a:rPr lang="en-US" sz="2400" dirty="0" smtClean="0"/>
              <a:t>Eventually</a:t>
            </a:r>
            <a:r>
              <a:rPr lang="en-US" sz="2400" dirty="0"/>
              <a:t>, he asked her to be his secretary, and spent the summer with her in a small house on Lake Zurich. </a:t>
            </a:r>
            <a:endParaRPr lang="en-US" sz="2400" dirty="0" smtClean="0"/>
          </a:p>
        </p:txBody>
      </p:sp>
    </p:spTree>
    <p:extLst>
      <p:ext uri="{BB962C8B-B14F-4D97-AF65-F5344CB8AC3E}">
        <p14:creationId xmlns:p14="http://schemas.microsoft.com/office/powerpoint/2010/main" val="24659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970318"/>
          </a:xfrm>
          <a:prstGeom prst="rect">
            <a:avLst/>
          </a:prstGeom>
          <a:noFill/>
        </p:spPr>
        <p:txBody>
          <a:bodyPr wrap="square" rtlCol="0">
            <a:spAutoFit/>
          </a:bodyPr>
          <a:lstStyle/>
          <a:p>
            <a:r>
              <a:rPr lang="en-US" sz="2400" b="1" i="1" u="sng" dirty="0" smtClean="0"/>
              <a:t>THEOLOGIAN</a:t>
            </a:r>
            <a:r>
              <a:rPr lang="en-US" sz="2400" b="1" dirty="0" smtClean="0"/>
              <a:t> KARL BARTH?</a:t>
            </a:r>
            <a:endParaRPr lang="en-US" sz="2400" dirty="0"/>
          </a:p>
          <a:p>
            <a:r>
              <a:rPr lang="en-US" sz="2400" dirty="0"/>
              <a:t>	“The greatest theologian of the twentieth century?” </a:t>
            </a:r>
            <a:endParaRPr lang="en-US" sz="2400" dirty="0" smtClean="0"/>
          </a:p>
          <a:p>
            <a:r>
              <a:rPr lang="en-US" sz="2400" dirty="0"/>
              <a:t>	</a:t>
            </a:r>
            <a:r>
              <a:rPr lang="en-US" sz="2400" dirty="0" smtClean="0"/>
              <a:t>I </a:t>
            </a:r>
            <a:r>
              <a:rPr lang="en-US" sz="2400" dirty="0"/>
              <a:t>would consider his mother to be a greater theologian, for at least she knew right from wrong. </a:t>
            </a:r>
            <a:r>
              <a:rPr lang="en-US" sz="2400" dirty="0" smtClean="0"/>
              <a:t>Barth’s mother asked…</a:t>
            </a:r>
          </a:p>
          <a:p>
            <a:endParaRPr lang="en-US" sz="2400" dirty="0"/>
          </a:p>
          <a:p>
            <a:r>
              <a:rPr lang="en-US" sz="2400" dirty="0" smtClean="0"/>
              <a:t>	</a:t>
            </a:r>
            <a:r>
              <a:rPr lang="en-US" sz="4400" dirty="0" smtClean="0"/>
              <a:t>“</a:t>
            </a:r>
            <a:r>
              <a:rPr lang="en-US" sz="4400" dirty="0"/>
              <a:t>What is the most brilliant theology good for, if it is to be shipwrecked in one’s own house?”</a:t>
            </a:r>
          </a:p>
        </p:txBody>
      </p:sp>
    </p:spTree>
    <p:extLst>
      <p:ext uri="{BB962C8B-B14F-4D97-AF65-F5344CB8AC3E}">
        <p14:creationId xmlns:p14="http://schemas.microsoft.com/office/powerpoint/2010/main" val="24307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262979"/>
          </a:xfrm>
          <a:prstGeom prst="rect">
            <a:avLst/>
          </a:prstGeom>
          <a:noFill/>
        </p:spPr>
        <p:txBody>
          <a:bodyPr wrap="square" rtlCol="0">
            <a:spAutoFit/>
          </a:bodyPr>
          <a:lstStyle/>
          <a:p>
            <a:r>
              <a:rPr lang="en-US" sz="2400" b="1" dirty="0" smtClean="0"/>
              <a:t>REPENTANCE INCLUDES RENUNCIATION</a:t>
            </a:r>
            <a:endParaRPr lang="en-US" sz="2400" dirty="0"/>
          </a:p>
          <a:p>
            <a:r>
              <a:rPr lang="en-US" sz="2400" dirty="0"/>
              <a:t>	Barth </a:t>
            </a:r>
            <a:r>
              <a:rPr lang="en-US" sz="2400" dirty="0" smtClean="0"/>
              <a:t>said </a:t>
            </a:r>
            <a:r>
              <a:rPr lang="en-US" sz="2400" dirty="0"/>
              <a:t>that “renunciation” of his adulterous “love” for his girlfriend was not an option. </a:t>
            </a:r>
            <a:endParaRPr lang="en-US" sz="2400" dirty="0" smtClean="0"/>
          </a:p>
          <a:p>
            <a:endParaRPr lang="en-US" sz="2400" dirty="0" smtClean="0"/>
          </a:p>
          <a:p>
            <a:r>
              <a:rPr lang="en-US" sz="2400" dirty="0"/>
              <a:t>	</a:t>
            </a:r>
            <a:r>
              <a:rPr lang="en-US" sz="2400" dirty="0" smtClean="0"/>
              <a:t>Jesus </a:t>
            </a:r>
            <a:r>
              <a:rPr lang="en-US" sz="2400" dirty="0"/>
              <a:t>said, </a:t>
            </a:r>
            <a:r>
              <a:rPr lang="en-US" sz="2400" dirty="0" smtClean="0"/>
              <a:t>“</a:t>
            </a:r>
            <a:r>
              <a:rPr lang="en-US" sz="2400" i="1" dirty="0" smtClean="0"/>
              <a:t>If </a:t>
            </a:r>
            <a:r>
              <a:rPr lang="en-US" sz="2400" i="1" dirty="0"/>
              <a:t>your right eye causes you to sin, tear it out and throw it away. For it is better that you lose one of your members than that your whole body be thrown into hell.” </a:t>
            </a:r>
            <a:r>
              <a:rPr lang="en-US" sz="2400" dirty="0"/>
              <a:t>(Matthew 5:29)</a:t>
            </a:r>
          </a:p>
          <a:p>
            <a:endParaRPr lang="en-US" sz="2400" dirty="0" smtClean="0"/>
          </a:p>
          <a:p>
            <a:r>
              <a:rPr lang="en-US" sz="2400" dirty="0"/>
              <a:t>	But then, quite conveniently for Barth, those words cannot be the “Word of God,” because not even the Son of God can speak the Word of God using words, words that might bind </a:t>
            </a:r>
            <a:r>
              <a:rPr lang="en-US" sz="2400" dirty="0" smtClean="0"/>
              <a:t>us in some way. </a:t>
            </a:r>
            <a:endParaRPr lang="en-US" sz="2400" dirty="0"/>
          </a:p>
          <a:p>
            <a:endParaRPr lang="en-US" sz="2400" dirty="0" smtClean="0"/>
          </a:p>
          <a:p>
            <a:r>
              <a:rPr lang="en-US" sz="2400" dirty="0"/>
              <a:t>	And what we receive from Barth is squishy wiggle room, and no sure foundation for life here or in the hereafter. </a:t>
            </a:r>
          </a:p>
        </p:txBody>
      </p:sp>
    </p:spTree>
    <p:extLst>
      <p:ext uri="{BB962C8B-B14F-4D97-AF65-F5344CB8AC3E}">
        <p14:creationId xmlns:p14="http://schemas.microsoft.com/office/powerpoint/2010/main" val="654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078313"/>
          </a:xfrm>
          <a:prstGeom prst="rect">
            <a:avLst/>
          </a:prstGeom>
          <a:noFill/>
        </p:spPr>
        <p:txBody>
          <a:bodyPr wrap="square" rtlCol="0">
            <a:spAutoFit/>
          </a:bodyPr>
          <a:lstStyle/>
          <a:p>
            <a:r>
              <a:rPr lang="en-US" sz="2400" b="1" dirty="0" smtClean="0"/>
              <a:t>DESIRE AND TRUTH</a:t>
            </a:r>
            <a:endParaRPr lang="en-US" sz="2400" dirty="0"/>
          </a:p>
          <a:p>
            <a:r>
              <a:rPr lang="en-US" sz="2400" dirty="0"/>
              <a:t>	E. Michael Jones’ comment could well apply to Barth: “The most insidious corruption brought about by sexual sin…is the corruption of the mind. One moves all too easily from sexual sins, which are probably the most common to mankind, to intellectual sins, which are the most pernicious.” </a:t>
            </a:r>
            <a:r>
              <a:rPr lang="en-US" sz="2400" dirty="0" smtClean="0"/>
              <a:t>(</a:t>
            </a:r>
            <a:r>
              <a:rPr lang="en-US" sz="2400" i="1" dirty="0" smtClean="0"/>
              <a:t>Degenerate Moderns, </a:t>
            </a:r>
            <a:r>
              <a:rPr lang="en-US" sz="2400" dirty="0" smtClean="0"/>
              <a:t>12</a:t>
            </a:r>
            <a:r>
              <a:rPr lang="en-US" sz="2400" dirty="0"/>
              <a:t>) </a:t>
            </a:r>
            <a:endParaRPr lang="en-US" sz="2400" dirty="0" smtClean="0"/>
          </a:p>
          <a:p>
            <a:endParaRPr lang="en-US" sz="2400" dirty="0"/>
          </a:p>
          <a:p>
            <a:r>
              <a:rPr lang="en-US" sz="2400" dirty="0"/>
              <a:t>	So we must decide: </a:t>
            </a:r>
            <a:endParaRPr lang="en-US" sz="2400" dirty="0" smtClean="0"/>
          </a:p>
          <a:p>
            <a:endParaRPr lang="en-US" sz="2400" dirty="0"/>
          </a:p>
          <a:p>
            <a:r>
              <a:rPr lang="en-US" sz="2400" dirty="0" smtClean="0"/>
              <a:t>	</a:t>
            </a:r>
            <a:r>
              <a:rPr lang="en-US" sz="3600" dirty="0" smtClean="0"/>
              <a:t>“</a:t>
            </a:r>
            <a:r>
              <a:rPr lang="en-US" sz="3600" dirty="0"/>
              <a:t>There are ultimately only two alternatives in the intellectual life: either one conforms desire to the truth or one conforms truth to desire.” </a:t>
            </a:r>
            <a:r>
              <a:rPr lang="en-US" sz="2400" dirty="0" smtClean="0"/>
              <a:t>(</a:t>
            </a:r>
            <a:r>
              <a:rPr lang="en-US" sz="2400" dirty="0"/>
              <a:t>Jones, 11)</a:t>
            </a:r>
          </a:p>
        </p:txBody>
      </p:sp>
    </p:spTree>
    <p:extLst>
      <p:ext uri="{BB962C8B-B14F-4D97-AF65-F5344CB8AC3E}">
        <p14:creationId xmlns:p14="http://schemas.microsoft.com/office/powerpoint/2010/main" val="30835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402" y="0"/>
            <a:ext cx="9963196" cy="6858000"/>
          </a:xfrm>
          <a:prstGeom prst="rect">
            <a:avLst/>
          </a:prstGeom>
        </p:spPr>
      </p:pic>
    </p:spTree>
    <p:extLst>
      <p:ext uri="{BB962C8B-B14F-4D97-AF65-F5344CB8AC3E}">
        <p14:creationId xmlns:p14="http://schemas.microsoft.com/office/powerpoint/2010/main" val="246737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447645"/>
          </a:xfrm>
          <a:prstGeom prst="rect">
            <a:avLst/>
          </a:prstGeom>
          <a:noFill/>
        </p:spPr>
        <p:txBody>
          <a:bodyPr wrap="square" rtlCol="0">
            <a:spAutoFit/>
          </a:bodyPr>
          <a:lstStyle/>
          <a:p>
            <a:r>
              <a:rPr lang="en-US" sz="3600" dirty="0" smtClean="0"/>
              <a:t>Hospers PCA Summer Seminars 2020 </a:t>
            </a:r>
          </a:p>
          <a:p>
            <a:endParaRPr lang="en-US" sz="3600" dirty="0"/>
          </a:p>
          <a:p>
            <a:pPr algn="ctr"/>
            <a:r>
              <a:rPr lang="en-US" sz="3600" dirty="0" smtClean="0"/>
              <a:t>“The </a:t>
            </a:r>
            <a:r>
              <a:rPr lang="en-US" sz="3600" dirty="0"/>
              <a:t>Roots of the (Moral) </a:t>
            </a:r>
            <a:r>
              <a:rPr lang="en-US" sz="3600" dirty="0" smtClean="0"/>
              <a:t>Revolution”</a:t>
            </a:r>
          </a:p>
          <a:p>
            <a:endParaRPr lang="en-US" sz="2400" dirty="0" smtClean="0"/>
          </a:p>
          <a:p>
            <a:r>
              <a:rPr lang="en-US" sz="2400" dirty="0" smtClean="0"/>
              <a:t>June 9: “Sigmund Freud’s Complicated Oedipus Complex” (Psychology) </a:t>
            </a:r>
          </a:p>
          <a:p>
            <a:endParaRPr lang="en-US" sz="2400" dirty="0"/>
          </a:p>
          <a:p>
            <a:r>
              <a:rPr lang="en-US" sz="2400" dirty="0" smtClean="0"/>
              <a:t>June 23: “</a:t>
            </a:r>
            <a:r>
              <a:rPr lang="en-US" sz="2400" dirty="0"/>
              <a:t>Margaret Mead’s </a:t>
            </a:r>
            <a:r>
              <a:rPr lang="en-US" sz="2400" dirty="0" smtClean="0"/>
              <a:t>Fantasy Island” </a:t>
            </a:r>
            <a:r>
              <a:rPr lang="en-US" sz="2400" dirty="0"/>
              <a:t>(Anthropology</a:t>
            </a:r>
            <a:r>
              <a:rPr lang="en-US" sz="2400" dirty="0" smtClean="0"/>
              <a:t>)</a:t>
            </a:r>
            <a:endParaRPr lang="en-US" sz="2400" dirty="0"/>
          </a:p>
          <a:p>
            <a:endParaRPr lang="en-US" sz="2400" dirty="0" smtClean="0"/>
          </a:p>
          <a:p>
            <a:r>
              <a:rPr lang="en-US" sz="2400" dirty="0" smtClean="0"/>
              <a:t>July 21: “</a:t>
            </a:r>
            <a:r>
              <a:rPr lang="en-US" sz="2400" dirty="0"/>
              <a:t>Alfred Kinsey’s Wild Ride (or Bogus Adventure?)” (Biology</a:t>
            </a:r>
            <a:r>
              <a:rPr lang="en-US" sz="2400" dirty="0" smtClean="0"/>
              <a:t>) </a:t>
            </a:r>
          </a:p>
          <a:p>
            <a:endParaRPr lang="en-US" sz="2400" dirty="0"/>
          </a:p>
          <a:p>
            <a:r>
              <a:rPr lang="en-US" sz="2400" dirty="0" smtClean="0"/>
              <a:t>August 11: “</a:t>
            </a:r>
            <a:r>
              <a:rPr lang="en-US" sz="2400" dirty="0"/>
              <a:t>Karl Barth’s Neo-Unorthodox Arrangement” (</a:t>
            </a:r>
            <a:r>
              <a:rPr lang="en-US" sz="2400" dirty="0" smtClean="0"/>
              <a:t>Theology) </a:t>
            </a:r>
          </a:p>
          <a:p>
            <a:endParaRPr lang="en-US" sz="2400" dirty="0"/>
          </a:p>
          <a:p>
            <a:pPr algn="r"/>
            <a:r>
              <a:rPr lang="en-US" sz="2400" dirty="0" smtClean="0"/>
              <a:t>(All Seminars on Tuesdays at 7:00 p.m.)</a:t>
            </a:r>
            <a:r>
              <a:rPr lang="en-US" sz="2400" dirty="0"/>
              <a:t>	</a:t>
            </a:r>
            <a:endParaRPr lang="en-US" sz="2400" dirty="0" smtClean="0"/>
          </a:p>
        </p:txBody>
      </p:sp>
    </p:spTree>
    <p:extLst>
      <p:ext uri="{BB962C8B-B14F-4D97-AF65-F5344CB8AC3E}">
        <p14:creationId xmlns:p14="http://schemas.microsoft.com/office/powerpoint/2010/main" val="2399000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3269" y="0"/>
            <a:ext cx="10425462" cy="6857999"/>
          </a:xfrm>
          <a:prstGeom prst="rect">
            <a:avLst/>
          </a:prstGeom>
        </p:spPr>
      </p:pic>
    </p:spTree>
    <p:extLst>
      <p:ext uri="{BB962C8B-B14F-4D97-AF65-F5344CB8AC3E}">
        <p14:creationId xmlns:p14="http://schemas.microsoft.com/office/powerpoint/2010/main" val="245302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smtClean="0"/>
              <a:t>At </a:t>
            </a:r>
            <a:r>
              <a:rPr lang="en-US" sz="2400" dirty="0"/>
              <a:t>the end of the summer, von </a:t>
            </a:r>
            <a:r>
              <a:rPr lang="en-US" sz="2400" dirty="0" err="1"/>
              <a:t>Kirschbaum</a:t>
            </a:r>
            <a:r>
              <a:rPr lang="en-US" sz="2400" dirty="0"/>
              <a:t> moved into the Barth household in a “</a:t>
            </a:r>
            <a:r>
              <a:rPr lang="en-US" sz="2400" dirty="0" err="1"/>
              <a:t>Notgemeindschaft</a:t>
            </a:r>
            <a:r>
              <a:rPr lang="en-US" sz="2400" dirty="0"/>
              <a:t> </a:t>
            </a:r>
            <a:r>
              <a:rPr lang="en-US" sz="2400" dirty="0" err="1"/>
              <a:t>zu</a:t>
            </a:r>
            <a:r>
              <a:rPr lang="en-US" sz="2400" dirty="0"/>
              <a:t> </a:t>
            </a:r>
            <a:r>
              <a:rPr lang="en-US" sz="2400" dirty="0" err="1"/>
              <a:t>dritt</a:t>
            </a:r>
            <a:r>
              <a:rPr lang="en-US" sz="2400" dirty="0"/>
              <a:t>” “a union of trouble and necessity as a threesome.” </a:t>
            </a:r>
            <a:endParaRPr lang="en-US" sz="2400" dirty="0" smtClean="0"/>
          </a:p>
          <a:p>
            <a:r>
              <a:rPr lang="en-US" sz="2400" dirty="0"/>
              <a:t>	</a:t>
            </a:r>
            <a:r>
              <a:rPr lang="en-US" sz="2400" dirty="0" smtClean="0"/>
              <a:t>Barth </a:t>
            </a:r>
            <a:r>
              <a:rPr lang="en-US" sz="2400" dirty="0"/>
              <a:t>remained committed to his marriage, but also to his true love to von </a:t>
            </a:r>
            <a:r>
              <a:rPr lang="en-US" sz="2400" dirty="0" err="1"/>
              <a:t>Kirschbaum</a:t>
            </a:r>
            <a:r>
              <a:rPr lang="en-US" sz="2400" dirty="0"/>
              <a:t>. </a:t>
            </a:r>
            <a:endParaRPr lang="en-US" sz="2400" dirty="0" smtClean="0"/>
          </a:p>
          <a:p>
            <a:r>
              <a:rPr lang="en-US" sz="2400" dirty="0" smtClean="0"/>
              <a:t>	Several </a:t>
            </a:r>
            <a:r>
              <a:rPr lang="en-US" sz="2400" dirty="0"/>
              <a:t>have tried to soften the ugliness of this arrangement in which </a:t>
            </a:r>
            <a:r>
              <a:rPr lang="en-US" sz="2400" dirty="0" smtClean="0"/>
              <a:t>Karl’s wife Nelly </a:t>
            </a:r>
            <a:r>
              <a:rPr lang="en-US" sz="2400" dirty="0"/>
              <a:t>Barth suffered greatly, as you can imagine, but it is just as bad as it sounds. </a:t>
            </a:r>
          </a:p>
        </p:txBody>
      </p:sp>
    </p:spTree>
    <p:extLst>
      <p:ext uri="{BB962C8B-B14F-4D97-AF65-F5344CB8AC3E}">
        <p14:creationId xmlns:p14="http://schemas.microsoft.com/office/powerpoint/2010/main" val="29188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571875" cy="2457450"/>
          </a:xfrm>
          <a:prstGeom prst="rect">
            <a:avLst/>
          </a:prstGeom>
        </p:spPr>
      </p:pic>
      <p:pic>
        <p:nvPicPr>
          <p:cNvPr id="3" name="Picture 2"/>
          <p:cNvPicPr>
            <a:picLocks noChangeAspect="1"/>
          </p:cNvPicPr>
          <p:nvPr/>
        </p:nvPicPr>
        <p:blipFill>
          <a:blip r:embed="rId3"/>
          <a:stretch>
            <a:fillRect/>
          </a:stretch>
        </p:blipFill>
        <p:spPr>
          <a:xfrm>
            <a:off x="3966594" y="2210937"/>
            <a:ext cx="2985020" cy="2132157"/>
          </a:xfrm>
          <a:prstGeom prst="rect">
            <a:avLst/>
          </a:prstGeom>
        </p:spPr>
      </p:pic>
      <p:pic>
        <p:nvPicPr>
          <p:cNvPr id="4" name="Picture 3"/>
          <p:cNvPicPr>
            <a:picLocks noChangeAspect="1"/>
          </p:cNvPicPr>
          <p:nvPr/>
        </p:nvPicPr>
        <p:blipFill>
          <a:blip r:embed="rId4"/>
          <a:stretch>
            <a:fillRect/>
          </a:stretch>
        </p:blipFill>
        <p:spPr>
          <a:xfrm>
            <a:off x="7180343" y="3480179"/>
            <a:ext cx="5011658" cy="3377821"/>
          </a:xfrm>
          <a:prstGeom prst="rect">
            <a:avLst/>
          </a:prstGeom>
        </p:spPr>
      </p:pic>
      <p:pic>
        <p:nvPicPr>
          <p:cNvPr id="5" name="Picture 4"/>
          <p:cNvPicPr>
            <a:picLocks noChangeAspect="1"/>
          </p:cNvPicPr>
          <p:nvPr/>
        </p:nvPicPr>
        <p:blipFill>
          <a:blip r:embed="rId5"/>
          <a:stretch>
            <a:fillRect/>
          </a:stretch>
        </p:blipFill>
        <p:spPr>
          <a:xfrm>
            <a:off x="0" y="4729102"/>
            <a:ext cx="5459104" cy="2128898"/>
          </a:xfrm>
          <a:prstGeom prst="rect">
            <a:avLst/>
          </a:prstGeom>
        </p:spPr>
      </p:pic>
      <p:pic>
        <p:nvPicPr>
          <p:cNvPr id="6" name="Picture 5"/>
          <p:cNvPicPr>
            <a:picLocks noChangeAspect="1"/>
          </p:cNvPicPr>
          <p:nvPr/>
        </p:nvPicPr>
        <p:blipFill>
          <a:blip r:embed="rId6"/>
          <a:stretch>
            <a:fillRect/>
          </a:stretch>
        </p:blipFill>
        <p:spPr>
          <a:xfrm>
            <a:off x="7073935" y="0"/>
            <a:ext cx="5224474" cy="2210937"/>
          </a:xfrm>
          <a:prstGeom prst="rect">
            <a:avLst/>
          </a:prstGeom>
        </p:spPr>
      </p:pic>
    </p:spTree>
    <p:extLst>
      <p:ext uri="{BB962C8B-B14F-4D97-AF65-F5344CB8AC3E}">
        <p14:creationId xmlns:p14="http://schemas.microsoft.com/office/powerpoint/2010/main" val="39574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6222" y="0"/>
            <a:ext cx="4299555" cy="6858000"/>
          </a:xfrm>
          <a:prstGeom prst="rect">
            <a:avLst/>
          </a:prstGeom>
        </p:spPr>
      </p:pic>
    </p:spTree>
    <p:extLst>
      <p:ext uri="{BB962C8B-B14F-4D97-AF65-F5344CB8AC3E}">
        <p14:creationId xmlns:p14="http://schemas.microsoft.com/office/powerpoint/2010/main" val="43559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All of this was exposed to the public in an article written by Christiane </a:t>
            </a:r>
            <a:r>
              <a:rPr lang="en-US" sz="2400" dirty="0" err="1"/>
              <a:t>Tietz</a:t>
            </a:r>
            <a:r>
              <a:rPr lang="en-US" sz="2400" dirty="0"/>
              <a:t>, University of Zurich, Faculty of Theology, published in </a:t>
            </a:r>
            <a:r>
              <a:rPr lang="en-US" sz="2400" i="1" dirty="0"/>
              <a:t>Theology Today</a:t>
            </a:r>
            <a:r>
              <a:rPr lang="en-US" sz="2400" dirty="0"/>
              <a:t> in 2017. </a:t>
            </a:r>
            <a:endParaRPr lang="en-US" sz="2400" dirty="0" smtClean="0"/>
          </a:p>
          <a:p>
            <a:r>
              <a:rPr lang="en-US" sz="2400" dirty="0"/>
              <a:t>	</a:t>
            </a:r>
            <a:r>
              <a:rPr lang="en-US" sz="2400" dirty="0" smtClean="0"/>
              <a:t>It </a:t>
            </a:r>
            <a:r>
              <a:rPr lang="en-US" sz="2400" dirty="0"/>
              <a:t>is painful to read. </a:t>
            </a:r>
            <a:endParaRPr lang="en-US" sz="2400" dirty="0" smtClean="0"/>
          </a:p>
          <a:p>
            <a:r>
              <a:rPr lang="en-US" sz="2400" dirty="0"/>
              <a:t>	</a:t>
            </a:r>
            <a:r>
              <a:rPr lang="en-US" sz="2400" dirty="0" smtClean="0"/>
              <a:t>Barth’s </a:t>
            </a:r>
            <a:r>
              <a:rPr lang="en-US" sz="2400" dirty="0"/>
              <a:t>trying to justify his decades-long extramarital affair sounds at times exactly like the excuses proffered by </a:t>
            </a:r>
            <a:r>
              <a:rPr lang="en-US" sz="2400" dirty="0" smtClean="0"/>
              <a:t>every </a:t>
            </a:r>
            <a:r>
              <a:rPr lang="en-US" sz="2400" dirty="0"/>
              <a:t>philandering husband who wants to take a walk on the wild side. </a:t>
            </a:r>
            <a:endParaRPr lang="en-US" sz="2400" dirty="0" smtClean="0"/>
          </a:p>
          <a:p>
            <a:r>
              <a:rPr lang="en-US" sz="2400" dirty="0"/>
              <a:t>	</a:t>
            </a:r>
            <a:r>
              <a:rPr lang="en-US" sz="2400" dirty="0" smtClean="0"/>
              <a:t>The </a:t>
            </a:r>
            <a:r>
              <a:rPr lang="en-US" sz="2400" dirty="0"/>
              <a:t>suffering he subjected his wife and the mother of his children to is unconscionable.  </a:t>
            </a:r>
          </a:p>
          <a:p>
            <a:r>
              <a:rPr lang="en-US" sz="2400" dirty="0"/>
              <a:t>	I will quote a review of the article by my friend, Bill Evans, Professor of Bible and Religion at Erskine College. His review is titled “Why I Still Don’t Much Care for Karl Barth.” </a:t>
            </a:r>
          </a:p>
        </p:txBody>
      </p:sp>
    </p:spTree>
    <p:extLst>
      <p:ext uri="{BB962C8B-B14F-4D97-AF65-F5344CB8AC3E}">
        <p14:creationId xmlns:p14="http://schemas.microsoft.com/office/powerpoint/2010/main" val="16865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smtClean="0"/>
              <a:t>“[</a:t>
            </a:r>
            <a:r>
              <a:rPr lang="en-US" sz="2400" dirty="0" err="1" smtClean="0"/>
              <a:t>Tietz’s</a:t>
            </a:r>
            <a:r>
              <a:rPr lang="en-US" sz="2400" dirty="0" smtClean="0"/>
              <a:t>]</a:t>
            </a:r>
            <a:r>
              <a:rPr lang="x-none" sz="2400" dirty="0" smtClean="0"/>
              <a:t> </a:t>
            </a:r>
            <a:r>
              <a:rPr lang="x-none" sz="2400" dirty="0"/>
              <a:t>article itself, with copious quotations from the letters of the principals, is excruciating to read. Barth first met von Kirschbaum, who was fifteen years younger than he, in 1925 at the home of a friend and by early in 1926 they knew they were in love. In September of 1929 Barth moved von Kirschbaum into his home, and from that point on the theologian lived with two women. The picture of Barth that emerges from these letters is that of a man who recognized the awkwardness of his situation but who was steadfastly unwilling to give up his relationship with a mistress who, unlike Barth’s wife, was both a physical and intellectual partner</a:t>
            </a:r>
            <a:r>
              <a:rPr lang="x-none" sz="2400" dirty="0" smtClean="0"/>
              <a:t>.</a:t>
            </a:r>
            <a:endParaRPr lang="en-US" sz="2400" dirty="0"/>
          </a:p>
        </p:txBody>
      </p:sp>
    </p:spTree>
    <p:extLst>
      <p:ext uri="{BB962C8B-B14F-4D97-AF65-F5344CB8AC3E}">
        <p14:creationId xmlns:p14="http://schemas.microsoft.com/office/powerpoint/2010/main" val="183534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5372</TotalTime>
  <Words>182</Words>
  <Application>Microsoft Office PowerPoint</Application>
  <PresentationFormat>Widescreen</PresentationFormat>
  <Paragraphs>175</Paragraphs>
  <Slides>34</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43</cp:revision>
  <dcterms:created xsi:type="dcterms:W3CDTF">2020-06-08T18:57:35Z</dcterms:created>
  <dcterms:modified xsi:type="dcterms:W3CDTF">2020-08-17T15:48:18Z</dcterms:modified>
</cp:coreProperties>
</file>