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8" r:id="rId3"/>
    <p:sldId id="257" r:id="rId4"/>
    <p:sldId id="259" r:id="rId5"/>
    <p:sldId id="260" r:id="rId6"/>
    <p:sldId id="261" r:id="rId7"/>
    <p:sldId id="262" r:id="rId8"/>
    <p:sldId id="263" r:id="rId9"/>
    <p:sldId id="264" r:id="rId10"/>
    <p:sldId id="265" r:id="rId11"/>
    <p:sldId id="266" r:id="rId12"/>
    <p:sldId id="267" r:id="rId13"/>
    <p:sldId id="268" r:id="rId14"/>
    <p:sldId id="269" r:id="rId15"/>
    <p:sldId id="270" r:id="rId16"/>
    <p:sldId id="285" r:id="rId17"/>
    <p:sldId id="271" r:id="rId18"/>
    <p:sldId id="272" r:id="rId19"/>
    <p:sldId id="287" r:id="rId20"/>
    <p:sldId id="288" r:id="rId21"/>
    <p:sldId id="289" r:id="rId22"/>
    <p:sldId id="286" r:id="rId23"/>
    <p:sldId id="276" r:id="rId24"/>
    <p:sldId id="274" r:id="rId25"/>
    <p:sldId id="273" r:id="rId26"/>
    <p:sldId id="277" r:id="rId27"/>
    <p:sldId id="278" r:id="rId28"/>
    <p:sldId id="279" r:id="rId29"/>
    <p:sldId id="280" r:id="rId30"/>
    <p:sldId id="291" r:id="rId31"/>
    <p:sldId id="290" r:id="rId32"/>
    <p:sldId id="282" r:id="rId33"/>
    <p:sldId id="284"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0" d="100"/>
          <a:sy n="60" d="100"/>
        </p:scale>
        <p:origin x="-1110" y="-25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C571ED9C-F28F-4BC1-B2BA-93158BAAB081}" type="datetimeFigureOut">
              <a:rPr lang="en-US" smtClean="0"/>
              <a:t>7/26/2016</a:t>
            </a:fld>
            <a:endParaRPr lang="en-US"/>
          </a:p>
        </p:txBody>
      </p:sp>
      <p:sp>
        <p:nvSpPr>
          <p:cNvPr id="16" name="Slide Number Placeholder 15"/>
          <p:cNvSpPr>
            <a:spLocks noGrp="1"/>
          </p:cNvSpPr>
          <p:nvPr>
            <p:ph type="sldNum" sz="quarter" idx="11"/>
          </p:nvPr>
        </p:nvSpPr>
        <p:spPr/>
        <p:txBody>
          <a:bodyPr/>
          <a:lstStyle/>
          <a:p>
            <a:fld id="{E3EE3DF1-A29D-4B4C-9619-A43518285DDE}" type="slidenum">
              <a:rPr lang="en-US" smtClean="0"/>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571ED9C-F28F-4BC1-B2BA-93158BAAB081}" type="datetimeFigureOut">
              <a:rPr lang="en-US" smtClean="0"/>
              <a:t>7/26/2016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EE3DF1-A29D-4B4C-9619-A43518285DD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571ED9C-F28F-4BC1-B2BA-93158BAAB081}" type="datetimeFigureOut">
              <a:rPr lang="en-US" smtClean="0"/>
              <a:t>7/26/2016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EE3DF1-A29D-4B4C-9619-A43518285DD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C571ED9C-F28F-4BC1-B2BA-93158BAAB081}" type="datetimeFigureOut">
              <a:rPr lang="en-US" smtClean="0"/>
              <a:t>7/26/2016</a:t>
            </a:fld>
            <a:endParaRPr lang="en-US"/>
          </a:p>
        </p:txBody>
      </p:sp>
      <p:sp>
        <p:nvSpPr>
          <p:cNvPr id="15" name="Slide Number Placeholder 14"/>
          <p:cNvSpPr>
            <a:spLocks noGrp="1"/>
          </p:cNvSpPr>
          <p:nvPr>
            <p:ph type="sldNum" sz="quarter" idx="15"/>
          </p:nvPr>
        </p:nvSpPr>
        <p:spPr/>
        <p:txBody>
          <a:bodyPr/>
          <a:lstStyle>
            <a:lvl1pPr algn="ctr">
              <a:defRPr/>
            </a:lvl1pPr>
          </a:lstStyle>
          <a:p>
            <a:fld id="{E3EE3DF1-A29D-4B4C-9619-A43518285DDE}" type="slidenum">
              <a:rPr lang="en-US" smtClean="0"/>
              <a:t>‹#›</a:t>
            </a:fld>
            <a:endParaRPr lang="en-US"/>
          </a:p>
        </p:txBody>
      </p:sp>
      <p:sp>
        <p:nvSpPr>
          <p:cNvPr id="16" name="Footer Placeholder 15"/>
          <p:cNvSpPr>
            <a:spLocks noGrp="1"/>
          </p:cNvSpPr>
          <p:nvPr>
            <p:ph type="ftr" sz="quarter" idx="16"/>
          </p:nvPr>
        </p:nvSpPr>
        <p:spPr/>
        <p:txBody>
          <a:bodyPr/>
          <a:lstStyle/>
          <a:p>
            <a:endParaRPr lang="en-US"/>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C571ED9C-F28F-4BC1-B2BA-93158BAAB081}" type="datetimeFigureOut">
              <a:rPr lang="en-US" smtClean="0"/>
              <a:t>7/26/2016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EE3DF1-A29D-4B4C-9619-A43518285DDE}" type="slidenum">
              <a:rPr lang="en-US" smtClean="0"/>
              <a:t>‹#›</a:t>
            </a:fld>
            <a:endParaRPr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C571ED9C-F28F-4BC1-B2BA-93158BAAB081}" type="datetimeFigureOut">
              <a:rPr lang="en-US" smtClean="0"/>
              <a:t>7/26/2016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EE3DF1-A29D-4B4C-9619-A43518285DDE}" type="slidenum">
              <a:rPr lang="en-US" smtClean="0"/>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E3EE3DF1-A29D-4B4C-9619-A43518285DDE}" type="slidenum">
              <a:rPr lang="en-US" smtClean="0"/>
              <a:t>‹#›</a:t>
            </a:fld>
            <a:endParaRPr lang="en-US"/>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fld id="{C571ED9C-F28F-4BC1-B2BA-93158BAAB081}" type="datetimeFigureOut">
              <a:rPr lang="en-US" smtClean="0"/>
              <a:t>7/26/2016</a:t>
            </a:fld>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C571ED9C-F28F-4BC1-B2BA-93158BAAB081}" type="datetimeFigureOut">
              <a:rPr lang="en-US" smtClean="0"/>
              <a:t>7/26/2016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3EE3DF1-A29D-4B4C-9619-A43518285DDE}" type="slidenum">
              <a:rPr lang="en-US" smtClean="0"/>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71ED9C-F28F-4BC1-B2BA-93158BAAB081}" type="datetimeFigureOut">
              <a:rPr lang="en-US" smtClean="0"/>
              <a:t>7/26/2016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3EE3DF1-A29D-4B4C-9619-A43518285DD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C571ED9C-F28F-4BC1-B2BA-93158BAAB081}" type="datetimeFigureOut">
              <a:rPr lang="en-US" smtClean="0"/>
              <a:t>7/26/2016</a:t>
            </a:fld>
            <a:endParaRPr lang="en-US"/>
          </a:p>
        </p:txBody>
      </p:sp>
      <p:sp>
        <p:nvSpPr>
          <p:cNvPr id="9" name="Slide Number Placeholder 8"/>
          <p:cNvSpPr>
            <a:spLocks noGrp="1"/>
          </p:cNvSpPr>
          <p:nvPr>
            <p:ph type="sldNum" sz="quarter" idx="15"/>
          </p:nvPr>
        </p:nvSpPr>
        <p:spPr/>
        <p:txBody>
          <a:bodyPr/>
          <a:lstStyle/>
          <a:p>
            <a:fld id="{E3EE3DF1-A29D-4B4C-9619-A43518285DDE}" type="slidenum">
              <a:rPr lang="en-US" smtClean="0"/>
              <a:t>‹#›</a:t>
            </a:fld>
            <a:endParaRPr lang="en-US"/>
          </a:p>
        </p:txBody>
      </p:sp>
      <p:sp>
        <p:nvSpPr>
          <p:cNvPr id="10" name="Footer Placeholder 9"/>
          <p:cNvSpPr>
            <a:spLocks noGrp="1"/>
          </p:cNvSpPr>
          <p:nvPr>
            <p:ph type="ftr" sz="quarter" idx="16"/>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C571ED9C-F28F-4BC1-B2BA-93158BAAB081}" type="datetimeFigureOut">
              <a:rPr lang="en-US" smtClean="0"/>
              <a:t>7/26/2016</a:t>
            </a:fld>
            <a:endParaRPr lang="en-US"/>
          </a:p>
        </p:txBody>
      </p:sp>
      <p:sp>
        <p:nvSpPr>
          <p:cNvPr id="9" name="Slide Number Placeholder 8"/>
          <p:cNvSpPr>
            <a:spLocks noGrp="1"/>
          </p:cNvSpPr>
          <p:nvPr>
            <p:ph type="sldNum" sz="quarter" idx="11"/>
          </p:nvPr>
        </p:nvSpPr>
        <p:spPr/>
        <p:txBody>
          <a:bodyPr/>
          <a:lstStyle/>
          <a:p>
            <a:fld id="{E3EE3DF1-A29D-4B4C-9619-A43518285DDE}"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C571ED9C-F28F-4BC1-B2BA-93158BAAB081}" type="datetimeFigureOut">
              <a:rPr lang="en-US" smtClean="0"/>
              <a:t>7/26/2016</a:t>
            </a:fld>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E3EE3DF1-A29D-4B4C-9619-A43518285DDE}" type="slidenum">
              <a:rPr lang="en-US" smtClean="0"/>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What’s </a:t>
            </a:r>
            <a:r>
              <a:rPr lang="en-US" dirty="0" smtClean="0"/>
              <a:t>A</a:t>
            </a:r>
            <a:r>
              <a:rPr lang="en-US" dirty="0" smtClean="0"/>
              <a:t>ll this Fuss about Bathrooms and Locker Rooms? </a:t>
            </a:r>
            <a:endParaRPr lang="en-US" dirty="0"/>
          </a:p>
        </p:txBody>
      </p:sp>
      <p:sp>
        <p:nvSpPr>
          <p:cNvPr id="2" name="Title 1"/>
          <p:cNvSpPr>
            <a:spLocks noGrp="1"/>
          </p:cNvSpPr>
          <p:nvPr>
            <p:ph type="ctrTitle"/>
          </p:nvPr>
        </p:nvSpPr>
        <p:spPr/>
        <p:txBody>
          <a:bodyPr/>
          <a:lstStyle/>
          <a:p>
            <a:r>
              <a:rPr lang="en-US" dirty="0" err="1" smtClean="0"/>
              <a:t>LGBTransgender</a:t>
            </a:r>
            <a:r>
              <a:rPr lang="en-US" dirty="0" smtClean="0"/>
              <a:t>:</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09600" y="990600"/>
            <a:ext cx="8077200" cy="4801314"/>
          </a:xfrm>
          <a:prstGeom prst="rect">
            <a:avLst/>
          </a:prstGeom>
          <a:noFill/>
        </p:spPr>
        <p:txBody>
          <a:bodyPr wrap="square" rtlCol="0">
            <a:spAutoFit/>
          </a:bodyPr>
          <a:lstStyle/>
          <a:p>
            <a:r>
              <a:rPr lang="en-US" sz="2800" b="1" dirty="0" smtClean="0"/>
              <a:t>The one, biblical ethic of</a:t>
            </a:r>
            <a:r>
              <a:rPr lang="en-US" sz="2800" dirty="0" smtClean="0"/>
              <a:t>: </a:t>
            </a:r>
          </a:p>
          <a:p>
            <a:r>
              <a:rPr lang="en-US" dirty="0" smtClean="0"/>
              <a:t>	“</a:t>
            </a:r>
            <a:r>
              <a:rPr lang="en-US" sz="2600" dirty="0" smtClean="0"/>
              <a:t>one man and one woman in lifelong marriage in the lifelong contex</a:t>
            </a:r>
            <a:r>
              <a:rPr lang="en-US" sz="2600" dirty="0" smtClean="0"/>
              <a:t>t of marriage of those who have reached the age of consent and who are not close relatives (and Christians may only marry Christians)”</a:t>
            </a:r>
          </a:p>
          <a:p>
            <a:endParaRPr lang="en-US" sz="2600" dirty="0"/>
          </a:p>
          <a:p>
            <a:r>
              <a:rPr lang="en-US" sz="2600" b="1" dirty="0" smtClean="0"/>
              <a:t>has now been reduced to: </a:t>
            </a:r>
          </a:p>
          <a:p>
            <a:r>
              <a:rPr lang="en-US" sz="2600" dirty="0" smtClean="0"/>
              <a:t>	“</a:t>
            </a:r>
            <a:r>
              <a:rPr lang="en-US" sz="2600" strike="sngStrike" dirty="0" smtClean="0"/>
              <a:t>one man and one woman in lifelong marriage in the lifelong context of marriage of those who have reached</a:t>
            </a:r>
            <a:r>
              <a:rPr lang="en-US" sz="2600" dirty="0" smtClean="0"/>
              <a:t> </a:t>
            </a:r>
            <a:r>
              <a:rPr lang="en-US" sz="2600" b="1" dirty="0" smtClean="0"/>
              <a:t>the age of consent</a:t>
            </a:r>
            <a:r>
              <a:rPr lang="en-US" sz="2600" dirty="0" smtClean="0"/>
              <a:t> </a:t>
            </a:r>
            <a:r>
              <a:rPr lang="en-US" sz="2600" strike="sngStrike" dirty="0" smtClean="0"/>
              <a:t>and who are not close relatives (and Christians may only marry Christians</a:t>
            </a:r>
            <a:r>
              <a:rPr lang="en-US" sz="2600" dirty="0" smtClean="0"/>
              <a:t>)”</a:t>
            </a: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a:t>
            </a:r>
            <a:r>
              <a:rPr lang="en-US" i="1" dirty="0" smtClean="0"/>
              <a:t>current </a:t>
            </a:r>
            <a:r>
              <a:rPr lang="en-US" dirty="0" smtClean="0"/>
              <a:t>standard of the sexual revolution: “consenting adults”</a:t>
            </a:r>
          </a:p>
          <a:p>
            <a:r>
              <a:rPr lang="en-US" dirty="0" smtClean="0"/>
              <a:t>The “age of consent” will inevitably be lowered</a:t>
            </a:r>
          </a:p>
          <a:p>
            <a:pPr lvl="1"/>
            <a:r>
              <a:rPr lang="en-US" dirty="0" smtClean="0"/>
              <a:t>age of consent is 13 in Spain</a:t>
            </a:r>
          </a:p>
          <a:p>
            <a:pPr lvl="1"/>
            <a:r>
              <a:rPr lang="en-US" dirty="0" smtClean="0"/>
              <a:t>age of consent is 14 in Italy, Germany, Austria</a:t>
            </a:r>
          </a:p>
          <a:p>
            <a:pPr lvl="1"/>
            <a:r>
              <a:rPr lang="en-US" dirty="0" smtClean="0"/>
              <a:t>age of consent is 15 in Sweden</a:t>
            </a:r>
          </a:p>
          <a:p>
            <a:pPr lvl="1"/>
            <a:r>
              <a:rPr lang="en-US" dirty="0" smtClean="0"/>
              <a:t>age of consent is 16-18 in USA</a:t>
            </a:r>
          </a:p>
          <a:p>
            <a:endParaRPr lang="en-US" dirty="0" smtClean="0"/>
          </a:p>
        </p:txBody>
      </p:sp>
      <p:sp>
        <p:nvSpPr>
          <p:cNvPr id="3" name="Title 2"/>
          <p:cNvSpPr>
            <a:spLocks noGrp="1"/>
          </p:cNvSpPr>
          <p:nvPr>
            <p:ph type="title"/>
          </p:nvPr>
        </p:nvSpPr>
        <p:spPr/>
        <p:txBody>
          <a:bodyPr/>
          <a:lstStyle/>
          <a:p>
            <a:r>
              <a:rPr lang="en-US" dirty="0" smtClean="0"/>
              <a:t>I. The Sexual Revolution</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 calcmode="lin" valueType="num">
                                      <p:cBhvr additive="base">
                                        <p:cTn id="7"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anim calcmode="lin" valueType="num">
                                      <p:cBhvr additive="base">
                                        <p:cTn id="13"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 calcmode="lin" valueType="num">
                                      <p:cBhvr additive="base">
                                        <p:cTn id="19"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xEl>
                                              <p:pRg st="5" end="5"/>
                                            </p:txEl>
                                          </p:spTgt>
                                        </p:tgtEl>
                                        <p:attrNameLst>
                                          <p:attrName>style.visibility</p:attrName>
                                        </p:attrNameLst>
                                      </p:cBhvr>
                                      <p:to>
                                        <p:strVal val="visible"/>
                                      </p:to>
                                    </p:set>
                                    <p:anim calcmode="lin" valueType="num">
                                      <p:cBhvr additive="base">
                                        <p:cTn id="25"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What is included in “consenting adults”? Everything</a:t>
            </a:r>
          </a:p>
          <a:p>
            <a:r>
              <a:rPr lang="en-US" dirty="0" smtClean="0"/>
              <a:t>LGBTQQ2IA</a:t>
            </a:r>
          </a:p>
          <a:p>
            <a:pPr lvl="1"/>
            <a:r>
              <a:rPr lang="en-US" dirty="0" smtClean="0"/>
              <a:t>Lesbian</a:t>
            </a:r>
          </a:p>
          <a:p>
            <a:pPr lvl="1"/>
            <a:r>
              <a:rPr lang="en-US" dirty="0" smtClean="0"/>
              <a:t>Gay men</a:t>
            </a:r>
          </a:p>
          <a:p>
            <a:pPr lvl="1"/>
            <a:r>
              <a:rPr lang="en-US" dirty="0" smtClean="0"/>
              <a:t>Bisexual</a:t>
            </a:r>
          </a:p>
          <a:p>
            <a:pPr lvl="1"/>
            <a:r>
              <a:rPr lang="en-US" dirty="0" smtClean="0"/>
              <a:t>Transgender/Transsexual </a:t>
            </a:r>
          </a:p>
          <a:p>
            <a:pPr lvl="1"/>
            <a:r>
              <a:rPr lang="en-US" dirty="0" smtClean="0"/>
              <a:t>Queer </a:t>
            </a:r>
          </a:p>
          <a:p>
            <a:pPr lvl="1"/>
            <a:r>
              <a:rPr lang="en-US" dirty="0" smtClean="0"/>
              <a:t>Questioning</a:t>
            </a:r>
          </a:p>
          <a:p>
            <a:pPr lvl="1"/>
            <a:r>
              <a:rPr lang="en-US" dirty="0" smtClean="0"/>
              <a:t>2-Spirited</a:t>
            </a:r>
          </a:p>
          <a:p>
            <a:pPr lvl="1"/>
            <a:r>
              <a:rPr lang="en-US" dirty="0" smtClean="0"/>
              <a:t>Intersex</a:t>
            </a:r>
          </a:p>
          <a:p>
            <a:pPr lvl="1"/>
            <a:r>
              <a:rPr lang="en-US" dirty="0" smtClean="0"/>
              <a:t>Asexual</a:t>
            </a:r>
            <a:endParaRPr lang="en-US" dirty="0" smtClean="0"/>
          </a:p>
        </p:txBody>
      </p:sp>
      <p:sp>
        <p:nvSpPr>
          <p:cNvPr id="3" name="Title 2"/>
          <p:cNvSpPr>
            <a:spLocks noGrp="1"/>
          </p:cNvSpPr>
          <p:nvPr>
            <p:ph type="title"/>
          </p:nvPr>
        </p:nvSpPr>
        <p:spPr/>
        <p:txBody>
          <a:bodyPr/>
          <a:lstStyle/>
          <a:p>
            <a:r>
              <a:rPr lang="en-US" dirty="0" smtClean="0"/>
              <a:t>I. The Sexual Revolution</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 calcmode="lin" valueType="num">
                                      <p:cBhvr additive="base">
                                        <p:cTn id="17"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2">
                                            <p:txEl>
                                              <p:pRg st="4" end="4"/>
                                            </p:txEl>
                                          </p:spTgt>
                                        </p:tgtEl>
                                        <p:attrNameLst>
                                          <p:attrName>style.visibility</p:attrName>
                                        </p:attrNameLst>
                                      </p:cBhvr>
                                      <p:to>
                                        <p:strVal val="visible"/>
                                      </p:to>
                                    </p:set>
                                    <p:anim calcmode="lin" valueType="num">
                                      <p:cBhvr additive="base">
                                        <p:cTn id="2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2">
                                            <p:txEl>
                                              <p:pRg st="4" end="4"/>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2">
                                            <p:txEl>
                                              <p:pRg st="5" end="5"/>
                                            </p:txEl>
                                          </p:spTgt>
                                        </p:tgtEl>
                                        <p:attrNameLst>
                                          <p:attrName>style.visibility</p:attrName>
                                        </p:attrNameLst>
                                      </p:cBhvr>
                                      <p:to>
                                        <p:strVal val="visible"/>
                                      </p:to>
                                    </p:set>
                                    <p:anim calcmode="lin" valueType="num">
                                      <p:cBhvr additive="base">
                                        <p:cTn id="25"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anim calcmode="lin" valueType="num">
                                      <p:cBhvr additive="base">
                                        <p:cTn id="31"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
                                            <p:txEl>
                                              <p:pRg st="7" end="7"/>
                                            </p:txEl>
                                          </p:spTgt>
                                        </p:tgtEl>
                                        <p:attrNameLst>
                                          <p:attrName>style.visibility</p:attrName>
                                        </p:attrNameLst>
                                      </p:cBhvr>
                                      <p:to>
                                        <p:strVal val="visible"/>
                                      </p:to>
                                    </p:set>
                                    <p:anim calcmode="lin" valueType="num">
                                      <p:cBhvr additive="base">
                                        <p:cTn id="37"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2">
                                            <p:txEl>
                                              <p:pRg st="8" end="8"/>
                                            </p:txEl>
                                          </p:spTgt>
                                        </p:tgtEl>
                                        <p:attrNameLst>
                                          <p:attrName>style.visibility</p:attrName>
                                        </p:attrNameLst>
                                      </p:cBhvr>
                                      <p:to>
                                        <p:strVal val="visible"/>
                                      </p:to>
                                    </p:set>
                                    <p:anim calcmode="lin" valueType="num">
                                      <p:cBhvr additive="base">
                                        <p:cTn id="43"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2">
                                            <p:txEl>
                                              <p:pRg st="9" end="9"/>
                                            </p:txEl>
                                          </p:spTgt>
                                        </p:tgtEl>
                                        <p:attrNameLst>
                                          <p:attrName>style.visibility</p:attrName>
                                        </p:attrNameLst>
                                      </p:cBhvr>
                                      <p:to>
                                        <p:strVal val="visible"/>
                                      </p:to>
                                    </p:set>
                                    <p:anim calcmode="lin" valueType="num">
                                      <p:cBhvr additive="base">
                                        <p:cTn id="49" dur="500" fill="hold"/>
                                        <p:tgtEl>
                                          <p:spTgt spid="2">
                                            <p:txEl>
                                              <p:pRg st="9" end="9"/>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2">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2">
                                            <p:txEl>
                                              <p:pRg st="10" end="10"/>
                                            </p:txEl>
                                          </p:spTgt>
                                        </p:tgtEl>
                                        <p:attrNameLst>
                                          <p:attrName>style.visibility</p:attrName>
                                        </p:attrNameLst>
                                      </p:cBhvr>
                                      <p:to>
                                        <p:strVal val="visible"/>
                                      </p:to>
                                    </p:set>
                                    <p:anim calcmode="lin" valueType="num">
                                      <p:cBhvr additive="base">
                                        <p:cTn id="55" dur="500" fill="hold"/>
                                        <p:tgtEl>
                                          <p:spTgt spid="2">
                                            <p:txEl>
                                              <p:pRg st="10" end="10"/>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2">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There are many more “consenting adults”</a:t>
            </a:r>
          </a:p>
          <a:p>
            <a:r>
              <a:rPr lang="en-US" dirty="0" smtClean="0"/>
              <a:t>LGBTQQ2IA-PBMIS/M</a:t>
            </a:r>
          </a:p>
          <a:p>
            <a:pPr lvl="1"/>
            <a:r>
              <a:rPr lang="en-US" dirty="0" err="1" smtClean="0"/>
              <a:t>Polyamory</a:t>
            </a:r>
            <a:r>
              <a:rPr lang="en-US" dirty="0" smtClean="0"/>
              <a:t>/Polygamy?</a:t>
            </a:r>
          </a:p>
          <a:p>
            <a:pPr lvl="1"/>
            <a:r>
              <a:rPr lang="en-US" dirty="0" smtClean="0"/>
              <a:t>Bestiality?</a:t>
            </a:r>
          </a:p>
          <a:p>
            <a:pPr lvl="1"/>
            <a:r>
              <a:rPr lang="en-US" dirty="0" smtClean="0"/>
              <a:t>Minors?</a:t>
            </a:r>
          </a:p>
          <a:p>
            <a:pPr lvl="1"/>
            <a:r>
              <a:rPr lang="en-US" dirty="0" smtClean="0"/>
              <a:t>Incest?</a:t>
            </a:r>
          </a:p>
          <a:p>
            <a:pPr lvl="1"/>
            <a:r>
              <a:rPr lang="en-US" dirty="0" smtClean="0"/>
              <a:t>Sadomasochism? </a:t>
            </a:r>
          </a:p>
          <a:p>
            <a:pPr lvl="1">
              <a:buNone/>
            </a:pPr>
            <a:endParaRPr lang="en-US" dirty="0" smtClean="0"/>
          </a:p>
          <a:p>
            <a:pPr lvl="1">
              <a:buNone/>
            </a:pPr>
            <a:r>
              <a:rPr lang="en-US" dirty="0" smtClean="0"/>
              <a:t>Once you deviate from God’s design…</a:t>
            </a:r>
          </a:p>
          <a:p>
            <a:pPr lvl="1">
              <a:buNone/>
            </a:pPr>
            <a:r>
              <a:rPr lang="en-US" dirty="0" smtClean="0"/>
              <a:t> </a:t>
            </a:r>
            <a:r>
              <a:rPr lang="en-US" dirty="0" smtClean="0"/>
              <a:t>                                              you can never get it right!</a:t>
            </a:r>
          </a:p>
        </p:txBody>
      </p:sp>
      <p:sp>
        <p:nvSpPr>
          <p:cNvPr id="3" name="Title 2"/>
          <p:cNvSpPr>
            <a:spLocks noGrp="1"/>
          </p:cNvSpPr>
          <p:nvPr>
            <p:ph type="title"/>
          </p:nvPr>
        </p:nvSpPr>
        <p:spPr/>
        <p:txBody>
          <a:bodyPr/>
          <a:lstStyle/>
          <a:p>
            <a:r>
              <a:rPr lang="en-US" dirty="0" smtClean="0"/>
              <a:t>I. The Sexual Revolution</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 calcmode="lin" valueType="num">
                                      <p:cBhvr additive="base">
                                        <p:cTn id="19"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anim calcmode="lin" valueType="num">
                                      <p:cBhvr additive="base">
                                        <p:cTn id="25"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
                                            <p:txEl>
                                              <p:pRg st="5" end="5"/>
                                            </p:txEl>
                                          </p:spTgt>
                                        </p:tgtEl>
                                        <p:attrNameLst>
                                          <p:attrName>style.visibility</p:attrName>
                                        </p:attrNameLst>
                                      </p:cBhvr>
                                      <p:to>
                                        <p:strVal val="visible"/>
                                      </p:to>
                                    </p:set>
                                    <p:anim calcmode="lin" valueType="num">
                                      <p:cBhvr additive="base">
                                        <p:cTn id="31"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 calcmode="lin" valueType="num">
                                      <p:cBhvr additive="base">
                                        <p:cTn id="37"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2">
                                            <p:txEl>
                                              <p:pRg st="8" end="8"/>
                                            </p:txEl>
                                          </p:spTgt>
                                        </p:tgtEl>
                                        <p:attrNameLst>
                                          <p:attrName>style.visibility</p:attrName>
                                        </p:attrNameLst>
                                      </p:cBhvr>
                                      <p:to>
                                        <p:strVal val="visible"/>
                                      </p:to>
                                    </p:set>
                                    <p:anim calcmode="lin" valueType="num">
                                      <p:cBhvr additive="base">
                                        <p:cTn id="43"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2">
                                            <p:txEl>
                                              <p:pRg st="9" end="9"/>
                                            </p:txEl>
                                          </p:spTgt>
                                        </p:tgtEl>
                                        <p:attrNameLst>
                                          <p:attrName>style.visibility</p:attrName>
                                        </p:attrNameLst>
                                      </p:cBhvr>
                                      <p:to>
                                        <p:strVal val="visible"/>
                                      </p:to>
                                    </p:set>
                                    <p:anim calcmode="lin" valueType="num">
                                      <p:cBhvr additive="base">
                                        <p:cTn id="49" dur="500" fill="hold"/>
                                        <p:tgtEl>
                                          <p:spTgt spid="2">
                                            <p:txEl>
                                              <p:pRg st="9" end="9"/>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2">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This is really a </a:t>
            </a:r>
            <a:r>
              <a:rPr lang="en-US" i="1" dirty="0" smtClean="0"/>
              <a:t>religious</a:t>
            </a:r>
            <a:r>
              <a:rPr lang="en-US" dirty="0" smtClean="0"/>
              <a:t> or anti-religious revolution</a:t>
            </a:r>
          </a:p>
          <a:p>
            <a:r>
              <a:rPr lang="en-US" dirty="0" smtClean="0"/>
              <a:t>Four dominant religious norms had to be overcome:</a:t>
            </a:r>
          </a:p>
          <a:p>
            <a:pPr lvl="1"/>
            <a:r>
              <a:rPr lang="en-US" dirty="0" smtClean="0"/>
              <a:t>The rejection of God’s authority in Scripture</a:t>
            </a:r>
          </a:p>
          <a:p>
            <a:pPr lvl="1"/>
            <a:r>
              <a:rPr lang="en-US" dirty="0" smtClean="0"/>
              <a:t>The rejection of God’s order in creation, male / female</a:t>
            </a:r>
          </a:p>
          <a:p>
            <a:pPr lvl="1"/>
            <a:r>
              <a:rPr lang="en-US" dirty="0" smtClean="0"/>
              <a:t>The rejection of any objective standard or absolute truth</a:t>
            </a:r>
          </a:p>
          <a:p>
            <a:pPr lvl="1"/>
            <a:r>
              <a:rPr lang="en-US" dirty="0" smtClean="0"/>
              <a:t>The exaltation of the autonomous self</a:t>
            </a:r>
          </a:p>
        </p:txBody>
      </p:sp>
      <p:sp>
        <p:nvSpPr>
          <p:cNvPr id="3" name="Title 2"/>
          <p:cNvSpPr>
            <a:spLocks noGrp="1"/>
          </p:cNvSpPr>
          <p:nvPr>
            <p:ph type="title"/>
          </p:nvPr>
        </p:nvSpPr>
        <p:spPr/>
        <p:txBody>
          <a:bodyPr/>
          <a:lstStyle/>
          <a:p>
            <a:r>
              <a:rPr lang="en-US" dirty="0" smtClean="0"/>
              <a:t>I. The Sexual Revolution</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 calcmode="lin" valueType="num">
                                      <p:cBhvr additive="base">
                                        <p:cTn id="19"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anim calcmode="lin" valueType="num">
                                      <p:cBhvr additive="base">
                                        <p:cTn id="25"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
                                            <p:txEl>
                                              <p:pRg st="5" end="5"/>
                                            </p:txEl>
                                          </p:spTgt>
                                        </p:tgtEl>
                                        <p:attrNameLst>
                                          <p:attrName>style.visibility</p:attrName>
                                        </p:attrNameLst>
                                      </p:cBhvr>
                                      <p:to>
                                        <p:strVal val="visible"/>
                                      </p:to>
                                    </p:set>
                                    <p:anim calcmode="lin" valueType="num">
                                      <p:cBhvr additive="base">
                                        <p:cTn id="31"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The sexual revolution has enjoyed a nearly perfect success rate. </a:t>
            </a:r>
          </a:p>
          <a:p>
            <a:r>
              <a:rPr lang="en-US" dirty="0" smtClean="0"/>
              <a:t>Most Americans think LGBT = 20=25% of population </a:t>
            </a:r>
          </a:p>
          <a:p>
            <a:pPr lvl="1"/>
            <a:r>
              <a:rPr lang="en-US" dirty="0" smtClean="0"/>
              <a:t>Actual number is no more than 3.8%</a:t>
            </a:r>
            <a:endParaRPr lang="en-US" dirty="0" smtClean="0"/>
          </a:p>
          <a:p>
            <a:r>
              <a:rPr lang="en-US" dirty="0" smtClean="0"/>
              <a:t>In 2002 38% approved of homosexual behavior</a:t>
            </a:r>
          </a:p>
          <a:p>
            <a:pPr lvl="1"/>
            <a:r>
              <a:rPr lang="en-US" dirty="0" smtClean="0"/>
              <a:t>In 2015 63% approved of homosexual behavior</a:t>
            </a:r>
          </a:p>
          <a:p>
            <a:r>
              <a:rPr lang="en-US" dirty="0" smtClean="0"/>
              <a:t>In 1999 35% favored homosexual marriage</a:t>
            </a:r>
          </a:p>
          <a:p>
            <a:pPr lvl="1"/>
            <a:r>
              <a:rPr lang="en-US" dirty="0" smtClean="0"/>
              <a:t>In 2015 60% approved of homosexual marriage.</a:t>
            </a:r>
          </a:p>
          <a:p>
            <a:endParaRPr lang="en-US" dirty="0" smtClean="0"/>
          </a:p>
          <a:p>
            <a:endParaRPr lang="en-US" dirty="0" smtClean="0"/>
          </a:p>
        </p:txBody>
      </p:sp>
      <p:sp>
        <p:nvSpPr>
          <p:cNvPr id="3" name="Title 2"/>
          <p:cNvSpPr>
            <a:spLocks noGrp="1"/>
          </p:cNvSpPr>
          <p:nvPr>
            <p:ph type="title"/>
          </p:nvPr>
        </p:nvSpPr>
        <p:spPr/>
        <p:txBody>
          <a:bodyPr/>
          <a:lstStyle/>
          <a:p>
            <a:r>
              <a:rPr lang="en-US" dirty="0" smtClean="0"/>
              <a:t>I. The Sexual Revolution</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 calcmode="lin" valueType="num">
                                      <p:cBhvr additive="base">
                                        <p:cTn id="19"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anim calcmode="lin" valueType="num">
                                      <p:cBhvr additive="base">
                                        <p:cTn id="25"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
                                            <p:txEl>
                                              <p:pRg st="5" end="5"/>
                                            </p:txEl>
                                          </p:spTgt>
                                        </p:tgtEl>
                                        <p:attrNameLst>
                                          <p:attrName>style.visibility</p:attrName>
                                        </p:attrNameLst>
                                      </p:cBhvr>
                                      <p:to>
                                        <p:strVal val="visible"/>
                                      </p:to>
                                    </p:set>
                                    <p:anim calcmode="lin" valueType="num">
                                      <p:cBhvr additive="base">
                                        <p:cTn id="31"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 calcmode="lin" valueType="num">
                                      <p:cBhvr additive="base">
                                        <p:cTn id="37"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09600" y="990600"/>
            <a:ext cx="8077200" cy="4893647"/>
          </a:xfrm>
          <a:prstGeom prst="rect">
            <a:avLst/>
          </a:prstGeom>
          <a:noFill/>
        </p:spPr>
        <p:txBody>
          <a:bodyPr wrap="square" rtlCol="0">
            <a:spAutoFit/>
          </a:bodyPr>
          <a:lstStyle/>
          <a:p>
            <a:r>
              <a:rPr lang="en-US" sz="2800" dirty="0" smtClean="0"/>
              <a:t>	</a:t>
            </a:r>
            <a:r>
              <a:rPr lang="en-US" sz="2800" b="1" u="sng" dirty="0" smtClean="0"/>
              <a:t>FUTURE SUMMER SEMINARS FOR 2016</a:t>
            </a:r>
          </a:p>
          <a:p>
            <a:endParaRPr lang="en-US" sz="2800" dirty="0" smtClean="0"/>
          </a:p>
          <a:p>
            <a:r>
              <a:rPr lang="en-US" sz="2800" dirty="0" smtClean="0"/>
              <a:t>August 9	“Marriage Tune-Up (1): 					Expectations and Empty  Love 			Tanks”  </a:t>
            </a:r>
          </a:p>
          <a:p>
            <a:r>
              <a:rPr lang="en-US" sz="2800" dirty="0" smtClean="0"/>
              <a:t>August 16    “Marriage Tune-Up (2): Sexual 			Pleasure in Marriage”		          </a:t>
            </a:r>
          </a:p>
          <a:p>
            <a:endParaRPr lang="en-US" sz="2800" dirty="0" smtClean="0"/>
          </a:p>
          <a:p>
            <a:r>
              <a:rPr lang="en-US" sz="2600" dirty="0" smtClean="0"/>
              <a:t> (All seminars are at the church and begin at 7:00 p.m.)</a:t>
            </a:r>
          </a:p>
          <a:p>
            <a:endParaRPr lang="en-US" sz="4400" dirty="0" smtClean="0"/>
          </a:p>
          <a:p>
            <a:pPr lvl="1">
              <a:buNone/>
            </a:pPr>
            <a:endParaRPr lang="en-US"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The larger church surrendered the Scriptures as the Word of God—Liberalism/Neo-Orthodoxy</a:t>
            </a:r>
          </a:p>
          <a:p>
            <a:r>
              <a:rPr lang="en-US" dirty="0" smtClean="0"/>
              <a:t>The larger church forfeited any claim to objective truth</a:t>
            </a:r>
          </a:p>
          <a:p>
            <a:r>
              <a:rPr lang="en-US" dirty="0" smtClean="0"/>
              <a:t>Much of the church has exalted the self to primary importance</a:t>
            </a:r>
          </a:p>
          <a:p>
            <a:endParaRPr lang="en-US" dirty="0" smtClean="0"/>
          </a:p>
        </p:txBody>
      </p:sp>
      <p:sp>
        <p:nvSpPr>
          <p:cNvPr id="3" name="Title 2"/>
          <p:cNvSpPr>
            <a:spLocks noGrp="1"/>
          </p:cNvSpPr>
          <p:nvPr>
            <p:ph type="title"/>
          </p:nvPr>
        </p:nvSpPr>
        <p:spPr/>
        <p:txBody>
          <a:bodyPr/>
          <a:lstStyle/>
          <a:p>
            <a:r>
              <a:rPr lang="en-US" dirty="0" smtClean="0"/>
              <a:t>II. The Church’s Capitulation</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Much of the church rejected God’s order in creation with respect to gender and sexual practice</a:t>
            </a:r>
          </a:p>
          <a:p>
            <a:pPr lvl="1"/>
            <a:r>
              <a:rPr lang="en-US" dirty="0" smtClean="0"/>
              <a:t>Separating sex from the possibility of children</a:t>
            </a:r>
          </a:p>
          <a:p>
            <a:endParaRPr lang="en-US" dirty="0" smtClean="0"/>
          </a:p>
        </p:txBody>
      </p:sp>
      <p:sp>
        <p:nvSpPr>
          <p:cNvPr id="3" name="Title 2"/>
          <p:cNvSpPr>
            <a:spLocks noGrp="1"/>
          </p:cNvSpPr>
          <p:nvPr>
            <p:ph type="title"/>
          </p:nvPr>
        </p:nvSpPr>
        <p:spPr/>
        <p:txBody>
          <a:bodyPr/>
          <a:lstStyle/>
          <a:p>
            <a:r>
              <a:rPr lang="en-US" dirty="0" smtClean="0"/>
              <a:t>II. The Church’s Capitulation</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09600" y="990600"/>
            <a:ext cx="8077200" cy="4893647"/>
          </a:xfrm>
          <a:prstGeom prst="rect">
            <a:avLst/>
          </a:prstGeom>
          <a:noFill/>
        </p:spPr>
        <p:txBody>
          <a:bodyPr wrap="square" rtlCol="0">
            <a:spAutoFit/>
          </a:bodyPr>
          <a:lstStyle/>
          <a:p>
            <a:r>
              <a:rPr lang="en-US" sz="2600" dirty="0"/>
              <a:t>“Historically, the Christian church condemned birth control because it has always sought to uphold the worth and dignity of children. Christians have consistently understood that children are, in every circumstance, a divine gift. This affirmation was so central to Christianity throughout the centuries that the issues of birth control, abortion, and infanticide were largely considered to be one and the same. The Christian church has always been concerned to promote the notion that children are to be welcomed and that any failure to welcome a child is itself an act of unfaithfulness.” </a:t>
            </a:r>
            <a:r>
              <a:rPr lang="en-US" sz="2600" dirty="0" smtClean="0"/>
              <a:t>(</a:t>
            </a:r>
            <a:r>
              <a:rPr lang="en-US" sz="2600" i="1" dirty="0" smtClean="0"/>
              <a:t>We Must not be Silent</a:t>
            </a:r>
            <a:r>
              <a:rPr lang="en-US" sz="2600" dirty="0" smtClean="0"/>
              <a:t>, 18</a:t>
            </a:r>
            <a:r>
              <a:rPr lang="en-US" sz="2600" dirty="0"/>
              <a:t>)</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riskmanagementmonitor.com/wp-content/uploads/2016/03/shutterstock_325595888-e1457714588670.jpg"/>
          <p:cNvPicPr>
            <a:picLocks noChangeAspect="1" noChangeArrowheads="1"/>
          </p:cNvPicPr>
          <p:nvPr/>
        </p:nvPicPr>
        <p:blipFill>
          <a:blip r:embed="rId2" cstate="print"/>
          <a:srcRect/>
          <a:stretch>
            <a:fillRect/>
          </a:stretch>
        </p:blipFill>
        <p:spPr bwMode="auto">
          <a:xfrm>
            <a:off x="685800" y="533400"/>
            <a:ext cx="7762875" cy="5591176"/>
          </a:xfrm>
          <a:prstGeom prst="rect">
            <a:avLst/>
          </a:prstGeom>
          <a:no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09600" y="990600"/>
            <a:ext cx="8077200" cy="3970318"/>
          </a:xfrm>
          <a:prstGeom prst="rect">
            <a:avLst/>
          </a:prstGeom>
          <a:noFill/>
        </p:spPr>
        <p:txBody>
          <a:bodyPr wrap="square" rtlCol="0">
            <a:spAutoFit/>
          </a:bodyPr>
          <a:lstStyle/>
          <a:p>
            <a:r>
              <a:rPr lang="en-US" sz="2600" dirty="0" smtClean="0"/>
              <a:t>“</a:t>
            </a:r>
            <a:r>
              <a:rPr lang="en-US" sz="2800" dirty="0" smtClean="0"/>
              <a:t>So </a:t>
            </a:r>
            <a:r>
              <a:rPr lang="en-US" sz="2800" dirty="0"/>
              <a:t>long as sex was predictably related to the potential of pregnancy, a huge biological check on sex outside marriage was removed, sex and children became effectively separated and sex became redefined as an activity that did not have any necessary relation to the gift of children. It is impossible to exaggerate the importance of the separation of sex and babies from the moral equation.”</a:t>
            </a:r>
            <a:r>
              <a:rPr lang="en-US" sz="2600" dirty="0" smtClean="0"/>
              <a:t> (</a:t>
            </a:r>
            <a:r>
              <a:rPr lang="en-US" sz="2600" i="1" dirty="0" smtClean="0"/>
              <a:t>We Must not be Silent</a:t>
            </a:r>
            <a:r>
              <a:rPr lang="en-US" sz="2600" dirty="0" smtClean="0"/>
              <a:t>, 20)</a:t>
            </a:r>
            <a:endParaRPr lang="en-US" sz="26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09600" y="990600"/>
            <a:ext cx="8077200" cy="2215991"/>
          </a:xfrm>
          <a:prstGeom prst="rect">
            <a:avLst/>
          </a:prstGeom>
          <a:noFill/>
        </p:spPr>
        <p:txBody>
          <a:bodyPr wrap="square" rtlCol="0">
            <a:spAutoFit/>
          </a:bodyPr>
          <a:lstStyle/>
          <a:p>
            <a:r>
              <a:rPr lang="en-US" sz="2800" dirty="0"/>
              <a:t>“evangelicals must affirm that every marriage must be open to the gift of children and that, should pregnancy occur, it is to be seen as an unconditional gift rather than as an imposition.”</a:t>
            </a:r>
            <a:r>
              <a:rPr lang="en-US" sz="2600" dirty="0" smtClean="0"/>
              <a:t> (</a:t>
            </a:r>
            <a:r>
              <a:rPr lang="en-US" sz="2600" i="1" dirty="0" smtClean="0"/>
              <a:t>We Must not be Silent</a:t>
            </a:r>
            <a:r>
              <a:rPr lang="en-US" sz="2600" dirty="0" smtClean="0"/>
              <a:t>, 21)</a:t>
            </a:r>
            <a:endParaRPr lang="en-US" sz="26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Much of the church rejected God’s order in creation with respect to gender and sexual practice</a:t>
            </a:r>
          </a:p>
          <a:p>
            <a:pPr lvl="1"/>
            <a:r>
              <a:rPr lang="en-US" dirty="0" smtClean="0"/>
              <a:t>Separating sex from the possibility of children</a:t>
            </a:r>
          </a:p>
          <a:p>
            <a:pPr lvl="1"/>
            <a:r>
              <a:rPr lang="en-US" dirty="0" smtClean="0"/>
              <a:t>Unhitching sex from lifelong marriage</a:t>
            </a:r>
          </a:p>
          <a:p>
            <a:pPr lvl="1"/>
            <a:r>
              <a:rPr lang="en-US" dirty="0" smtClean="0"/>
              <a:t>Violating God’s design for the genders in the church.</a:t>
            </a:r>
          </a:p>
          <a:p>
            <a:endParaRPr lang="en-US" dirty="0" smtClean="0"/>
          </a:p>
        </p:txBody>
      </p:sp>
      <p:sp>
        <p:nvSpPr>
          <p:cNvPr id="3" name="Title 2"/>
          <p:cNvSpPr>
            <a:spLocks noGrp="1"/>
          </p:cNvSpPr>
          <p:nvPr>
            <p:ph type="title"/>
          </p:nvPr>
        </p:nvSpPr>
        <p:spPr/>
        <p:txBody>
          <a:bodyPr/>
          <a:lstStyle/>
          <a:p>
            <a:r>
              <a:rPr lang="en-US" dirty="0" smtClean="0"/>
              <a:t>II. The Church’s Capitulation</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 calcmode="lin" valueType="num">
                                      <p:cBhvr additive="base">
                                        <p:cTn id="7"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anim calcmode="lin" valueType="num">
                                      <p:cBhvr additive="base">
                                        <p:cTn id="13"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09600" y="990600"/>
            <a:ext cx="8077200" cy="2246769"/>
          </a:xfrm>
          <a:prstGeom prst="rect">
            <a:avLst/>
          </a:prstGeom>
          <a:noFill/>
        </p:spPr>
        <p:txBody>
          <a:bodyPr wrap="square" rtlCol="0">
            <a:spAutoFit/>
          </a:bodyPr>
          <a:lstStyle/>
          <a:p>
            <a:r>
              <a:rPr lang="en-US" sz="2800" dirty="0"/>
              <a:t>1 Timothy 2:11-12: </a:t>
            </a:r>
            <a:endParaRPr lang="en-US" sz="2800" dirty="0" smtClean="0"/>
          </a:p>
          <a:p>
            <a:r>
              <a:rPr lang="en-US" sz="2800" i="1" dirty="0"/>
              <a:t>	</a:t>
            </a:r>
            <a:r>
              <a:rPr lang="en-US" sz="2800" i="1" dirty="0" smtClean="0"/>
              <a:t>“Let </a:t>
            </a:r>
            <a:r>
              <a:rPr lang="en-US" sz="2800" i="1" dirty="0"/>
              <a:t>a woman learn quietly with all submissiveness. </a:t>
            </a:r>
            <a:r>
              <a:rPr lang="en-US" sz="2800" i="1" dirty="0" smtClean="0"/>
              <a:t>I </a:t>
            </a:r>
            <a:r>
              <a:rPr lang="en-US" sz="2800" i="1" dirty="0"/>
              <a:t>do not permit a woman to teach or to exercise authority over a man; rather, she is to remain quiet.”</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Much of the church rejected God’s order in creation with respect to gender and sexual practice</a:t>
            </a:r>
          </a:p>
          <a:p>
            <a:pPr lvl="1"/>
            <a:r>
              <a:rPr lang="en-US" dirty="0" smtClean="0"/>
              <a:t>Separating sex from the possibility of children</a:t>
            </a:r>
          </a:p>
          <a:p>
            <a:pPr lvl="1"/>
            <a:r>
              <a:rPr lang="en-US" dirty="0" smtClean="0"/>
              <a:t>Unhitching sex from lifelong marriage</a:t>
            </a:r>
          </a:p>
          <a:p>
            <a:pPr lvl="1"/>
            <a:r>
              <a:rPr lang="en-US" dirty="0" smtClean="0"/>
              <a:t>Violating God’s design for the genders in the church.</a:t>
            </a:r>
          </a:p>
          <a:p>
            <a:pPr lvl="1"/>
            <a:r>
              <a:rPr lang="en-US" dirty="0" smtClean="0"/>
              <a:t>Departing from the biblical norm of the genders in marriage</a:t>
            </a:r>
          </a:p>
          <a:p>
            <a:pPr lvl="1"/>
            <a:r>
              <a:rPr lang="en-US" dirty="0" smtClean="0"/>
              <a:t>Refusing to oppose cohabitation</a:t>
            </a:r>
          </a:p>
          <a:p>
            <a:pPr lvl="1"/>
            <a:r>
              <a:rPr lang="en-US" dirty="0" smtClean="0"/>
              <a:t>Yielding to the world on homosexuality</a:t>
            </a:r>
          </a:p>
          <a:p>
            <a:endParaRPr lang="en-US" dirty="0" smtClean="0"/>
          </a:p>
        </p:txBody>
      </p:sp>
      <p:sp>
        <p:nvSpPr>
          <p:cNvPr id="3" name="Title 2"/>
          <p:cNvSpPr>
            <a:spLocks noGrp="1"/>
          </p:cNvSpPr>
          <p:nvPr>
            <p:ph type="title"/>
          </p:nvPr>
        </p:nvSpPr>
        <p:spPr/>
        <p:txBody>
          <a:bodyPr/>
          <a:lstStyle/>
          <a:p>
            <a:r>
              <a:rPr lang="en-US" dirty="0" smtClean="0"/>
              <a:t>II. The Church’s Capitulation</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5" end="5"/>
                                            </p:txEl>
                                          </p:spTgt>
                                        </p:tgtEl>
                                        <p:attrNameLst>
                                          <p:attrName>style.visibility</p:attrName>
                                        </p:attrNameLst>
                                      </p:cBhvr>
                                      <p:to>
                                        <p:strVal val="visible"/>
                                      </p:to>
                                    </p:set>
                                    <p:anim calcmode="lin" valueType="num">
                                      <p:cBhvr additive="base">
                                        <p:cTn id="7"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6" end="6"/>
                                            </p:txEl>
                                          </p:spTgt>
                                        </p:tgtEl>
                                        <p:attrNameLst>
                                          <p:attrName>style.visibility</p:attrName>
                                        </p:attrNameLst>
                                      </p:cBhvr>
                                      <p:to>
                                        <p:strVal val="visible"/>
                                      </p:to>
                                    </p:set>
                                    <p:anim calcmode="lin" valueType="num">
                                      <p:cBhvr additive="base">
                                        <p:cTn id="13"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The larger church has become confused on the nature of fallen humanity and the origin of sin.</a:t>
            </a:r>
          </a:p>
          <a:p>
            <a:endParaRPr lang="en-US" dirty="0" smtClean="0"/>
          </a:p>
        </p:txBody>
      </p:sp>
      <p:sp>
        <p:nvSpPr>
          <p:cNvPr id="3" name="Title 2"/>
          <p:cNvSpPr>
            <a:spLocks noGrp="1"/>
          </p:cNvSpPr>
          <p:nvPr>
            <p:ph type="title"/>
          </p:nvPr>
        </p:nvSpPr>
        <p:spPr/>
        <p:txBody>
          <a:bodyPr/>
          <a:lstStyle/>
          <a:p>
            <a:r>
              <a:rPr lang="en-US" dirty="0" smtClean="0"/>
              <a:t>II. The Church’s Capitulation</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09600" y="990600"/>
            <a:ext cx="8077200" cy="3970318"/>
          </a:xfrm>
          <a:prstGeom prst="rect">
            <a:avLst/>
          </a:prstGeom>
          <a:noFill/>
        </p:spPr>
        <p:txBody>
          <a:bodyPr wrap="square" rtlCol="0">
            <a:spAutoFit/>
          </a:bodyPr>
          <a:lstStyle/>
          <a:p>
            <a:r>
              <a:rPr lang="en-US" sz="2800" dirty="0" smtClean="0"/>
              <a:t>Mark 7:20-23:</a:t>
            </a:r>
          </a:p>
          <a:p>
            <a:r>
              <a:rPr lang="en-US" sz="2800" i="1" dirty="0"/>
              <a:t>	</a:t>
            </a:r>
            <a:r>
              <a:rPr lang="en-US" sz="2800" i="1" dirty="0" smtClean="0"/>
              <a:t>“</a:t>
            </a:r>
            <a:r>
              <a:rPr lang="en-US" sz="2800" i="1" dirty="0"/>
              <a:t>What comes out of a person is what defiles him. 21  For from within, out of the heart of man, come evil thoughts, sexual immorality, theft, murder, adultery, 22 coveting, wickedness, deceit, sensuality, envy, slander, pride, foolishness. 23 All these evil things come from within, and they defile a person.”</a:t>
            </a:r>
            <a:r>
              <a:rPr lang="en-US" sz="2800" dirty="0"/>
              <a:t> </a:t>
            </a:r>
          </a:p>
          <a:p>
            <a:r>
              <a:rPr lang="en-US" sz="2800" dirty="0"/>
              <a:t>	</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09600" y="990600"/>
            <a:ext cx="8077200" cy="3539430"/>
          </a:xfrm>
          <a:prstGeom prst="rect">
            <a:avLst/>
          </a:prstGeom>
          <a:noFill/>
        </p:spPr>
        <p:txBody>
          <a:bodyPr wrap="square" rtlCol="0">
            <a:spAutoFit/>
          </a:bodyPr>
          <a:lstStyle/>
          <a:p>
            <a:r>
              <a:rPr lang="en-US" sz="2800" dirty="0" smtClean="0"/>
              <a:t>James 1:13-15: </a:t>
            </a:r>
          </a:p>
          <a:p>
            <a:r>
              <a:rPr lang="en-US" sz="2800" dirty="0"/>
              <a:t>	</a:t>
            </a:r>
            <a:r>
              <a:rPr lang="en-US" sz="2800" dirty="0" smtClean="0"/>
              <a:t>“</a:t>
            </a:r>
            <a:r>
              <a:rPr lang="en-US" sz="2800" i="1" dirty="0"/>
              <a:t>13 Let no one say when he is tempted, “I am being tempted by God,” for God cannot be tempted with evil, and he himself tempts no one. 14 But each person is tempted when he is lured and enticed by his own desire. 15 Then desire when it has conceived gives birth to sin, and sin when it is fully grown brings forth death.”</a:t>
            </a:r>
            <a:r>
              <a:rPr lang="en-US" sz="2800" dirty="0"/>
              <a:t> </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The larger church has become confused on the nature of fallen humanity and the origin of sin.</a:t>
            </a:r>
          </a:p>
          <a:p>
            <a:r>
              <a:rPr lang="en-US" dirty="0" smtClean="0"/>
              <a:t>The larger church has lost its focus on Christ’s Great Commission, “making disciples of all nations”</a:t>
            </a:r>
          </a:p>
          <a:p>
            <a:pPr lvl="1"/>
            <a:r>
              <a:rPr lang="en-US" dirty="0" smtClean="0"/>
              <a:t>Evangelizing the lost</a:t>
            </a:r>
          </a:p>
          <a:p>
            <a:pPr lvl="1"/>
            <a:r>
              <a:rPr lang="en-US" dirty="0" smtClean="0"/>
              <a:t>Training those converted to Christ</a:t>
            </a:r>
          </a:p>
          <a:p>
            <a:pPr lvl="1"/>
            <a:endParaRPr lang="en-US" dirty="0" smtClean="0"/>
          </a:p>
        </p:txBody>
      </p:sp>
      <p:sp>
        <p:nvSpPr>
          <p:cNvPr id="3" name="Title 2"/>
          <p:cNvSpPr>
            <a:spLocks noGrp="1"/>
          </p:cNvSpPr>
          <p:nvPr>
            <p:ph type="title"/>
          </p:nvPr>
        </p:nvSpPr>
        <p:spPr/>
        <p:txBody>
          <a:bodyPr/>
          <a:lstStyle/>
          <a:p>
            <a:r>
              <a:rPr lang="en-US" dirty="0" smtClean="0"/>
              <a:t>II. The Church’s Capitulation</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 calcmode="lin" valueType="num">
                                      <p:cBhvr additive="base">
                                        <p:cTn id="7"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anim calcmode="lin" valueType="num">
                                      <p:cBhvr additive="base">
                                        <p:cTn id="13"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The church must repent of its collusion, capitulation, compromise, and complicity in embracing the worldly sexual revolution</a:t>
            </a:r>
          </a:p>
          <a:p>
            <a:r>
              <a:rPr lang="en-US" dirty="0" smtClean="0"/>
              <a:t>The church must be the church</a:t>
            </a:r>
          </a:p>
          <a:p>
            <a:pPr lvl="1"/>
            <a:r>
              <a:rPr lang="en-US" dirty="0" smtClean="0"/>
              <a:t>The church must evangelize</a:t>
            </a:r>
          </a:p>
          <a:p>
            <a:pPr lvl="1"/>
            <a:r>
              <a:rPr lang="en-US" dirty="0" smtClean="0"/>
              <a:t>The church must teach and train in the truth</a:t>
            </a:r>
          </a:p>
          <a:p>
            <a:r>
              <a:rPr lang="en-US" dirty="0" smtClean="0"/>
              <a:t>To “make disciples” the church must “discipline”</a:t>
            </a:r>
          </a:p>
          <a:p>
            <a:pPr lvl="1">
              <a:buNone/>
            </a:pPr>
            <a:endParaRPr lang="en-US" dirty="0" smtClean="0"/>
          </a:p>
        </p:txBody>
      </p:sp>
      <p:sp>
        <p:nvSpPr>
          <p:cNvPr id="3" name="Title 2"/>
          <p:cNvSpPr>
            <a:spLocks noGrp="1"/>
          </p:cNvSpPr>
          <p:nvPr>
            <p:ph type="title"/>
          </p:nvPr>
        </p:nvSpPr>
        <p:spPr/>
        <p:txBody>
          <a:bodyPr/>
          <a:lstStyle/>
          <a:p>
            <a:r>
              <a:rPr lang="en-US" dirty="0" smtClean="0"/>
              <a:t>II. The Way Forward</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additive="base">
                                        <p:cTn id="3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Is this crazy? </a:t>
            </a:r>
            <a:endParaRPr lang="en-US" dirty="0"/>
          </a:p>
        </p:txBody>
      </p:sp>
      <p:sp>
        <p:nvSpPr>
          <p:cNvPr id="3" name="Title 2"/>
          <p:cNvSpPr>
            <a:spLocks noGrp="1"/>
          </p:cNvSpPr>
          <p:nvPr>
            <p:ph type="title"/>
          </p:nvPr>
        </p:nvSpPr>
        <p:spPr/>
        <p:txBody>
          <a:bodyPr/>
          <a:lstStyle/>
          <a:p>
            <a:r>
              <a:rPr lang="en-US" dirty="0" smtClean="0"/>
              <a:t>Introduction</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09600" y="990600"/>
            <a:ext cx="8077200" cy="5632311"/>
          </a:xfrm>
          <a:prstGeom prst="rect">
            <a:avLst/>
          </a:prstGeom>
          <a:noFill/>
        </p:spPr>
        <p:txBody>
          <a:bodyPr wrap="square" rtlCol="0">
            <a:spAutoFit/>
          </a:bodyPr>
          <a:lstStyle/>
          <a:p>
            <a:r>
              <a:rPr lang="en-US" sz="2400" dirty="0"/>
              <a:t>Matthew 18:15-20: </a:t>
            </a:r>
            <a:endParaRPr lang="en-US" sz="2400" dirty="0" smtClean="0"/>
          </a:p>
          <a:p>
            <a:r>
              <a:rPr lang="en-US" sz="2400" dirty="0"/>
              <a:t>	</a:t>
            </a:r>
            <a:r>
              <a:rPr lang="en-US" sz="2400" dirty="0" smtClean="0"/>
              <a:t>“</a:t>
            </a:r>
            <a:r>
              <a:rPr lang="en-US" sz="2400" i="1" dirty="0"/>
              <a:t>15 If your brother sins against you, go and tell him his fault, between you and him alone. If he listens to you, you have gained your brother. 16 But if he does not listen, take one or two others along with you, that every charge may be established by the evidence of two or three witnesses. 17 If he refuses to listen to them, tell it to the church. And if he refuses to listen even to the church, let him be to you as a Gentile and a tax collector. 18 Truly, I say to you, whatever you bind on earth shall be bound in heaven, and whatever you loose on earth shall be loosed in heaven. 19 Again I say to you, if two of you agree on earth about anything they ask, it will be done for them by my Father in heaven. 20 For where two or three are gathered in my name, there am I among them.”</a:t>
            </a:r>
            <a:endParaRPr lang="en-US" sz="2400"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The church must repent of its collusion, capitulation, compromise, and complicity in embracing the worldly sexual revolution</a:t>
            </a:r>
          </a:p>
          <a:p>
            <a:r>
              <a:rPr lang="en-US" dirty="0" smtClean="0"/>
              <a:t>The church must be the church</a:t>
            </a:r>
          </a:p>
          <a:p>
            <a:pPr lvl="1"/>
            <a:r>
              <a:rPr lang="en-US" dirty="0" smtClean="0"/>
              <a:t>The church must evangelize</a:t>
            </a:r>
          </a:p>
          <a:p>
            <a:pPr lvl="1"/>
            <a:r>
              <a:rPr lang="en-US" dirty="0" smtClean="0"/>
              <a:t>The church must teach and train in the truth</a:t>
            </a:r>
          </a:p>
          <a:p>
            <a:r>
              <a:rPr lang="en-US" dirty="0" smtClean="0"/>
              <a:t>To “make disciples” the church must “discipline”</a:t>
            </a:r>
          </a:p>
          <a:p>
            <a:r>
              <a:rPr lang="en-US" dirty="0" smtClean="0"/>
              <a:t>The church must offer a true alternative to the world</a:t>
            </a:r>
          </a:p>
          <a:p>
            <a:r>
              <a:rPr lang="en-US" dirty="0" smtClean="0"/>
              <a:t>The church must be prepared to suffer</a:t>
            </a:r>
          </a:p>
          <a:p>
            <a:pPr lvl="1">
              <a:buNone/>
            </a:pPr>
            <a:endParaRPr lang="en-US" dirty="0" smtClean="0"/>
          </a:p>
        </p:txBody>
      </p:sp>
      <p:sp>
        <p:nvSpPr>
          <p:cNvPr id="3" name="Title 2"/>
          <p:cNvSpPr>
            <a:spLocks noGrp="1"/>
          </p:cNvSpPr>
          <p:nvPr>
            <p:ph type="title"/>
          </p:nvPr>
        </p:nvSpPr>
        <p:spPr/>
        <p:txBody>
          <a:bodyPr/>
          <a:lstStyle/>
          <a:p>
            <a:r>
              <a:rPr lang="en-US" dirty="0" smtClean="0"/>
              <a:t>II. The Way Forward</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6" end="6"/>
                                            </p:txEl>
                                          </p:spTgt>
                                        </p:tgtEl>
                                        <p:attrNameLst>
                                          <p:attrName>style.visibility</p:attrName>
                                        </p:attrNameLst>
                                      </p:cBhvr>
                                      <p:to>
                                        <p:strVal val="visible"/>
                                      </p:to>
                                    </p:set>
                                    <p:anim calcmode="lin" valueType="num">
                                      <p:cBhvr additive="base">
                                        <p:cTn id="7"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09600" y="990600"/>
            <a:ext cx="8077200" cy="5109091"/>
          </a:xfrm>
          <a:prstGeom prst="rect">
            <a:avLst/>
          </a:prstGeom>
          <a:noFill/>
        </p:spPr>
        <p:txBody>
          <a:bodyPr wrap="square" rtlCol="0">
            <a:spAutoFit/>
          </a:bodyPr>
          <a:lstStyle/>
          <a:p>
            <a:r>
              <a:rPr lang="en-US" sz="4400" dirty="0" smtClean="0"/>
              <a:t>	We have a MORAL OBLIGATION to protect our wives, sisters, and daughters from the sexual abuse of “peeping toms” and “flashers” in bathrooms, locker rooms, and showers.</a:t>
            </a:r>
          </a:p>
          <a:p>
            <a:pPr lvl="1">
              <a:buNone/>
            </a:pPr>
            <a:endParaRPr lang="en-US" dirty="0"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09600" y="990600"/>
            <a:ext cx="8077200" cy="4893647"/>
          </a:xfrm>
          <a:prstGeom prst="rect">
            <a:avLst/>
          </a:prstGeom>
          <a:noFill/>
        </p:spPr>
        <p:txBody>
          <a:bodyPr wrap="square" rtlCol="0">
            <a:spAutoFit/>
          </a:bodyPr>
          <a:lstStyle/>
          <a:p>
            <a:r>
              <a:rPr lang="en-US" sz="2800" dirty="0" smtClean="0"/>
              <a:t>	</a:t>
            </a:r>
            <a:r>
              <a:rPr lang="en-US" sz="2800" b="1" u="sng" dirty="0" smtClean="0"/>
              <a:t>FUTURE SUMMER SEMINARS FOR 2016</a:t>
            </a:r>
          </a:p>
          <a:p>
            <a:endParaRPr lang="en-US" sz="2800" dirty="0" smtClean="0"/>
          </a:p>
          <a:p>
            <a:r>
              <a:rPr lang="en-US" sz="2800" dirty="0" smtClean="0"/>
              <a:t>August 9	“Marriage Tune-Up (1): 					Expectations and Empty  Love 			Tanks”  </a:t>
            </a:r>
          </a:p>
          <a:p>
            <a:r>
              <a:rPr lang="en-US" sz="2800" dirty="0" smtClean="0"/>
              <a:t>August 16    “Marriage Tune-Up (2): Sexual 			Pleasure in Marriage”		          </a:t>
            </a:r>
          </a:p>
          <a:p>
            <a:endParaRPr lang="en-US" sz="2800" dirty="0" smtClean="0"/>
          </a:p>
          <a:p>
            <a:r>
              <a:rPr lang="en-US" sz="2600" dirty="0" smtClean="0"/>
              <a:t> (All seminars are at the church and begin at 7:00 p.m.)</a:t>
            </a:r>
          </a:p>
          <a:p>
            <a:endParaRPr lang="en-US" sz="4400" dirty="0" smtClean="0"/>
          </a:p>
          <a:p>
            <a:pPr lvl="1">
              <a:buNone/>
            </a:pPr>
            <a:endParaRPr lang="en-US"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 Sexual Revolution has been underway for over 100 years.</a:t>
            </a:r>
          </a:p>
          <a:p>
            <a:pPr lvl="1"/>
            <a:r>
              <a:rPr lang="en-US" dirty="0" smtClean="0"/>
              <a:t>Lesbians </a:t>
            </a:r>
          </a:p>
          <a:p>
            <a:pPr lvl="1"/>
            <a:r>
              <a:rPr lang="en-US" dirty="0" smtClean="0"/>
              <a:t>Gay men </a:t>
            </a:r>
          </a:p>
          <a:p>
            <a:pPr lvl="1"/>
            <a:r>
              <a:rPr lang="en-US" dirty="0" smtClean="0"/>
              <a:t>Bisexual </a:t>
            </a:r>
          </a:p>
          <a:p>
            <a:pPr lvl="1"/>
            <a:r>
              <a:rPr lang="en-US" dirty="0" smtClean="0"/>
              <a:t>Transgender/</a:t>
            </a:r>
            <a:r>
              <a:rPr lang="en-US" dirty="0" err="1" smtClean="0"/>
              <a:t>Transexual</a:t>
            </a:r>
            <a:endParaRPr lang="en-US" dirty="0" smtClean="0"/>
          </a:p>
          <a:p>
            <a:r>
              <a:rPr lang="en-US" dirty="0" smtClean="0"/>
              <a:t>A “revolution” against the traditional consensus:          “one man and one woman in marriage”</a:t>
            </a:r>
            <a:endParaRPr lang="en-US" dirty="0"/>
          </a:p>
        </p:txBody>
      </p:sp>
      <p:sp>
        <p:nvSpPr>
          <p:cNvPr id="3" name="Title 2"/>
          <p:cNvSpPr>
            <a:spLocks noGrp="1"/>
          </p:cNvSpPr>
          <p:nvPr>
            <p:ph type="title"/>
          </p:nvPr>
        </p:nvSpPr>
        <p:spPr/>
        <p:txBody>
          <a:bodyPr/>
          <a:lstStyle/>
          <a:p>
            <a:r>
              <a:rPr lang="en-US" dirty="0" smtClean="0"/>
              <a:t>I. The Sexual Revolution</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additive="base">
                                        <p:cTn id="3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 calcmode="lin" valueType="num">
                                      <p:cBhvr additive="base">
                                        <p:cTn id="37"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singular, biblical sexual ethic: “one man and one woman in lifelong marriage.”</a:t>
            </a:r>
          </a:p>
          <a:p>
            <a:pPr lvl="1"/>
            <a:r>
              <a:rPr lang="en-US" dirty="0" smtClean="0"/>
              <a:t>not a close relative</a:t>
            </a:r>
          </a:p>
          <a:p>
            <a:pPr lvl="1"/>
            <a:r>
              <a:rPr lang="en-US" dirty="0" smtClean="0"/>
              <a:t>of age and mind of consent</a:t>
            </a:r>
          </a:p>
          <a:p>
            <a:pPr lvl="1"/>
            <a:r>
              <a:rPr lang="en-US" dirty="0" smtClean="0"/>
              <a:t>a Christian may only marry a Christian</a:t>
            </a:r>
          </a:p>
          <a:p>
            <a:endParaRPr lang="en-US" dirty="0"/>
          </a:p>
        </p:txBody>
      </p:sp>
      <p:sp>
        <p:nvSpPr>
          <p:cNvPr id="3" name="Title 2"/>
          <p:cNvSpPr>
            <a:spLocks noGrp="1"/>
          </p:cNvSpPr>
          <p:nvPr>
            <p:ph type="title"/>
          </p:nvPr>
        </p:nvSpPr>
        <p:spPr/>
        <p:txBody>
          <a:bodyPr/>
          <a:lstStyle/>
          <a:p>
            <a:r>
              <a:rPr lang="en-US" dirty="0" smtClean="0"/>
              <a:t>I. The Sexual Revolution</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 calcmode="lin" valueType="num">
                                      <p:cBhvr additive="base">
                                        <p:cTn id="19"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goal of the new sexual revolution: absolute sexual freedom from all restraint</a:t>
            </a:r>
          </a:p>
          <a:p>
            <a:r>
              <a:rPr lang="en-US" dirty="0" smtClean="0"/>
              <a:t>“I want to have sex whenever and with whomever, how ever and for whatever reason, and I don’t want anyone criticizing or condemning me for it.”</a:t>
            </a:r>
          </a:p>
          <a:p>
            <a:r>
              <a:rPr lang="en-US" dirty="0" smtClean="0"/>
              <a:t>Absolute sexual anarchy would be a “hard sell”</a:t>
            </a:r>
          </a:p>
          <a:p>
            <a:r>
              <a:rPr lang="en-US" dirty="0" smtClean="0"/>
              <a:t>Must come up with some alternate rule/morality</a:t>
            </a:r>
          </a:p>
          <a:p>
            <a:pPr lvl="1"/>
            <a:r>
              <a:rPr lang="en-US" dirty="0" smtClean="0"/>
              <a:t>1. It will be inferior to God’s standard</a:t>
            </a:r>
          </a:p>
          <a:p>
            <a:pPr lvl="1"/>
            <a:r>
              <a:rPr lang="en-US" dirty="0" smtClean="0"/>
              <a:t>2. It will not work in God’s world</a:t>
            </a:r>
          </a:p>
          <a:p>
            <a:endParaRPr lang="en-US" dirty="0" smtClean="0"/>
          </a:p>
        </p:txBody>
      </p:sp>
      <p:sp>
        <p:nvSpPr>
          <p:cNvPr id="3" name="Title 2"/>
          <p:cNvSpPr>
            <a:spLocks noGrp="1"/>
          </p:cNvSpPr>
          <p:nvPr>
            <p:ph type="title"/>
          </p:nvPr>
        </p:nvSpPr>
        <p:spPr/>
        <p:txBody>
          <a:bodyPr/>
          <a:lstStyle/>
          <a:p>
            <a:r>
              <a:rPr lang="en-US" dirty="0" smtClean="0"/>
              <a:t>I. The Sexual Revolution</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 calcmode="lin" valueType="num">
                                      <p:cBhvr additive="base">
                                        <p:cTn id="19"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anim calcmode="lin" valueType="num">
                                      <p:cBhvr additive="base">
                                        <p:cTn id="25"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
                                            <p:txEl>
                                              <p:pRg st="5" end="5"/>
                                            </p:txEl>
                                          </p:spTgt>
                                        </p:tgtEl>
                                        <p:attrNameLst>
                                          <p:attrName>style.visibility</p:attrName>
                                        </p:attrNameLst>
                                      </p:cBhvr>
                                      <p:to>
                                        <p:strVal val="visible"/>
                                      </p:to>
                                    </p:set>
                                    <p:anim calcmode="lin" valueType="num">
                                      <p:cBhvr additive="base">
                                        <p:cTn id="31"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Inconsistencies in the new sexual revolution.</a:t>
            </a:r>
          </a:p>
          <a:p>
            <a:pPr lvl="1"/>
            <a:r>
              <a:rPr lang="en-US" dirty="0" smtClean="0"/>
              <a:t>In the 1960s marriage was ridiculed. Now homosexual marriage is a fundamental civil right.</a:t>
            </a:r>
          </a:p>
          <a:p>
            <a:pPr lvl="1"/>
            <a:r>
              <a:rPr lang="en-US" dirty="0" smtClean="0"/>
              <a:t>“Homosexuals have no choice—genetic!” What about human freedom and dignity?</a:t>
            </a:r>
          </a:p>
          <a:p>
            <a:pPr lvl="1"/>
            <a:r>
              <a:rPr lang="en-US" dirty="0" smtClean="0"/>
              <a:t>The hypocrisy and inconsistency of “bisexual.”</a:t>
            </a:r>
          </a:p>
          <a:p>
            <a:pPr lvl="1"/>
            <a:r>
              <a:rPr lang="en-US" dirty="0" smtClean="0"/>
              <a:t>Feminism and the protection of women. Now the sexual revolution places men in bathrooms and showers.  </a:t>
            </a:r>
          </a:p>
          <a:p>
            <a:endParaRPr lang="en-US" dirty="0" smtClean="0"/>
          </a:p>
        </p:txBody>
      </p:sp>
      <p:sp>
        <p:nvSpPr>
          <p:cNvPr id="3" name="Title 2"/>
          <p:cNvSpPr>
            <a:spLocks noGrp="1"/>
          </p:cNvSpPr>
          <p:nvPr>
            <p:ph type="title"/>
          </p:nvPr>
        </p:nvSpPr>
        <p:spPr/>
        <p:txBody>
          <a:bodyPr/>
          <a:lstStyle/>
          <a:p>
            <a:r>
              <a:rPr lang="en-US" dirty="0" smtClean="0"/>
              <a:t>I. The Sexual Revolution</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 calcmode="lin" valueType="num">
                                      <p:cBhvr additive="base">
                                        <p:cTn id="19"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anim calcmode="lin" valueType="num">
                                      <p:cBhvr additive="base">
                                        <p:cTn id="25"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a:t>
            </a:r>
            <a:r>
              <a:rPr lang="en-US" i="1" dirty="0" smtClean="0"/>
              <a:t>current </a:t>
            </a:r>
            <a:r>
              <a:rPr lang="en-US" dirty="0" smtClean="0"/>
              <a:t>standard of the sexual revolution: “consenting adults”</a:t>
            </a:r>
          </a:p>
          <a:p>
            <a:endParaRPr lang="en-US" dirty="0" smtClean="0"/>
          </a:p>
        </p:txBody>
      </p:sp>
      <p:sp>
        <p:nvSpPr>
          <p:cNvPr id="3" name="Title 2"/>
          <p:cNvSpPr>
            <a:spLocks noGrp="1"/>
          </p:cNvSpPr>
          <p:nvPr>
            <p:ph type="title"/>
          </p:nvPr>
        </p:nvSpPr>
        <p:spPr/>
        <p:txBody>
          <a:bodyPr/>
          <a:lstStyle/>
          <a:p>
            <a:r>
              <a:rPr lang="en-US" dirty="0" smtClean="0"/>
              <a:t>I. The Sexual Revolution</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09600" y="990600"/>
            <a:ext cx="8077200" cy="2123658"/>
          </a:xfrm>
          <a:prstGeom prst="rect">
            <a:avLst/>
          </a:prstGeom>
          <a:noFill/>
        </p:spPr>
        <p:txBody>
          <a:bodyPr wrap="square" rtlCol="0">
            <a:spAutoFit/>
          </a:bodyPr>
          <a:lstStyle/>
          <a:p>
            <a:r>
              <a:rPr lang="en-US" sz="2800" b="1" dirty="0" smtClean="0"/>
              <a:t>The one, biblical ethic of: </a:t>
            </a:r>
          </a:p>
          <a:p>
            <a:r>
              <a:rPr lang="en-US" dirty="0" smtClean="0"/>
              <a:t>	“</a:t>
            </a:r>
            <a:r>
              <a:rPr lang="en-US" sz="2600" dirty="0" smtClean="0"/>
              <a:t>one man and one woman in lifelong marriage in the lifelong contex</a:t>
            </a:r>
            <a:r>
              <a:rPr lang="en-US" sz="2600" dirty="0" smtClean="0"/>
              <a:t>t of marriage of those who have reached the age of consent and who are not close relatives (and Christians may only marry Christians)”</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505</TotalTime>
  <Words>1139</Words>
  <Application>Microsoft Office PowerPoint</Application>
  <PresentationFormat>On-screen Show (4:3)</PresentationFormat>
  <Paragraphs>149</Paragraphs>
  <Slides>33</Slides>
  <Notes>0</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Paper</vt:lpstr>
      <vt:lpstr>LGBTransgender:</vt:lpstr>
      <vt:lpstr>Slide 2</vt:lpstr>
      <vt:lpstr>Introduction</vt:lpstr>
      <vt:lpstr>I. The Sexual Revolution</vt:lpstr>
      <vt:lpstr>I. The Sexual Revolution</vt:lpstr>
      <vt:lpstr>I. The Sexual Revolution</vt:lpstr>
      <vt:lpstr>I. The Sexual Revolution</vt:lpstr>
      <vt:lpstr>I. The Sexual Revolution</vt:lpstr>
      <vt:lpstr>Slide 9</vt:lpstr>
      <vt:lpstr>Slide 10</vt:lpstr>
      <vt:lpstr>I. The Sexual Revolution</vt:lpstr>
      <vt:lpstr>I. The Sexual Revolution</vt:lpstr>
      <vt:lpstr>I. The Sexual Revolution</vt:lpstr>
      <vt:lpstr>I. The Sexual Revolution</vt:lpstr>
      <vt:lpstr>I. The Sexual Revolution</vt:lpstr>
      <vt:lpstr>Slide 16</vt:lpstr>
      <vt:lpstr>II. The Church’s Capitulation</vt:lpstr>
      <vt:lpstr>II. The Church’s Capitulation</vt:lpstr>
      <vt:lpstr>Slide 19</vt:lpstr>
      <vt:lpstr>Slide 20</vt:lpstr>
      <vt:lpstr>Slide 21</vt:lpstr>
      <vt:lpstr>II. The Church’s Capitulation</vt:lpstr>
      <vt:lpstr>Slide 23</vt:lpstr>
      <vt:lpstr>II. The Church’s Capitulation</vt:lpstr>
      <vt:lpstr>II. The Church’s Capitulation</vt:lpstr>
      <vt:lpstr>Slide 26</vt:lpstr>
      <vt:lpstr>Slide 27</vt:lpstr>
      <vt:lpstr>II. The Church’s Capitulation</vt:lpstr>
      <vt:lpstr>II. The Way Forward</vt:lpstr>
      <vt:lpstr>Slide 30</vt:lpstr>
      <vt:lpstr>II. The Way Forward</vt:lpstr>
      <vt:lpstr>Slide 32</vt:lpstr>
      <vt:lpstr>Slide 33</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LGBTransgender:</dc:title>
  <dc:creator>Brian</dc:creator>
  <cp:lastModifiedBy>Brian</cp:lastModifiedBy>
  <cp:revision>27</cp:revision>
  <dcterms:created xsi:type="dcterms:W3CDTF">2016-07-26T18:09:52Z</dcterms:created>
  <dcterms:modified xsi:type="dcterms:W3CDTF">2016-07-27T02:35:24Z</dcterms:modified>
</cp:coreProperties>
</file>