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1"/>
  </p:notesMasterIdLst>
  <p:sldIdLst>
    <p:sldId id="341" r:id="rId2"/>
    <p:sldId id="379" r:id="rId3"/>
    <p:sldId id="256" r:id="rId4"/>
    <p:sldId id="340" r:id="rId5"/>
    <p:sldId id="438" r:id="rId6"/>
    <p:sldId id="258" r:id="rId7"/>
    <p:sldId id="439" r:id="rId8"/>
    <p:sldId id="440" r:id="rId9"/>
    <p:sldId id="441" r:id="rId10"/>
    <p:sldId id="259" r:id="rId11"/>
    <p:sldId id="442" r:id="rId12"/>
    <p:sldId id="443" r:id="rId13"/>
    <p:sldId id="260" r:id="rId14"/>
    <p:sldId id="343" r:id="rId15"/>
    <p:sldId id="261" r:id="rId16"/>
    <p:sldId id="444" r:id="rId17"/>
    <p:sldId id="380" r:id="rId18"/>
    <p:sldId id="262" r:id="rId19"/>
    <p:sldId id="346" r:id="rId20"/>
    <p:sldId id="445" r:id="rId21"/>
    <p:sldId id="446" r:id="rId22"/>
    <p:sldId id="447" r:id="rId23"/>
    <p:sldId id="448" r:id="rId24"/>
    <p:sldId id="263" r:id="rId25"/>
    <p:sldId id="449" r:id="rId26"/>
    <p:sldId id="450" r:id="rId27"/>
    <p:sldId id="264" r:id="rId28"/>
    <p:sldId id="268" r:id="rId29"/>
    <p:sldId id="381" r:id="rId30"/>
    <p:sldId id="451" r:id="rId31"/>
    <p:sldId id="382" r:id="rId32"/>
    <p:sldId id="383" r:id="rId33"/>
    <p:sldId id="452" r:id="rId34"/>
    <p:sldId id="385" r:id="rId35"/>
    <p:sldId id="384" r:id="rId36"/>
    <p:sldId id="453" r:id="rId37"/>
    <p:sldId id="386" r:id="rId38"/>
    <p:sldId id="390" r:id="rId39"/>
    <p:sldId id="454" r:id="rId40"/>
    <p:sldId id="455" r:id="rId41"/>
    <p:sldId id="387" r:id="rId42"/>
    <p:sldId id="456" r:id="rId43"/>
    <p:sldId id="457" r:id="rId44"/>
    <p:sldId id="391" r:id="rId45"/>
    <p:sldId id="388" r:id="rId46"/>
    <p:sldId id="458" r:id="rId47"/>
    <p:sldId id="389" r:id="rId48"/>
    <p:sldId id="392" r:id="rId49"/>
    <p:sldId id="459" r:id="rId50"/>
    <p:sldId id="265" r:id="rId51"/>
    <p:sldId id="269" r:id="rId52"/>
    <p:sldId id="393" r:id="rId53"/>
    <p:sldId id="405" r:id="rId54"/>
    <p:sldId id="406" r:id="rId55"/>
    <p:sldId id="407" r:id="rId56"/>
    <p:sldId id="460" r:id="rId57"/>
    <p:sldId id="461" r:id="rId58"/>
    <p:sldId id="408" r:id="rId59"/>
    <p:sldId id="394" r:id="rId60"/>
    <p:sldId id="410" r:id="rId61"/>
    <p:sldId id="462" r:id="rId62"/>
    <p:sldId id="395" r:id="rId63"/>
    <p:sldId id="411" r:id="rId64"/>
    <p:sldId id="412" r:id="rId65"/>
    <p:sldId id="396" r:id="rId66"/>
    <p:sldId id="413" r:id="rId67"/>
    <p:sldId id="397" r:id="rId68"/>
    <p:sldId id="398" r:id="rId69"/>
    <p:sldId id="414" r:id="rId70"/>
    <p:sldId id="415" r:id="rId71"/>
    <p:sldId id="463" r:id="rId72"/>
    <p:sldId id="399" r:id="rId73"/>
    <p:sldId id="416" r:id="rId74"/>
    <p:sldId id="400" r:id="rId75"/>
    <p:sldId id="401" r:id="rId76"/>
    <p:sldId id="437" r:id="rId77"/>
    <p:sldId id="402" r:id="rId78"/>
    <p:sldId id="422" r:id="rId79"/>
    <p:sldId id="464" r:id="rId80"/>
    <p:sldId id="465" r:id="rId81"/>
    <p:sldId id="417" r:id="rId82"/>
    <p:sldId id="466" r:id="rId83"/>
    <p:sldId id="423" r:id="rId84"/>
    <p:sldId id="469" r:id="rId85"/>
    <p:sldId id="424" r:id="rId86"/>
    <p:sldId id="418" r:id="rId87"/>
    <p:sldId id="425" r:id="rId88"/>
    <p:sldId id="428" r:id="rId89"/>
    <p:sldId id="467" r:id="rId90"/>
    <p:sldId id="468" r:id="rId91"/>
    <p:sldId id="426" r:id="rId92"/>
    <p:sldId id="429" r:id="rId93"/>
    <p:sldId id="430" r:id="rId94"/>
    <p:sldId id="432" r:id="rId95"/>
    <p:sldId id="431" r:id="rId96"/>
    <p:sldId id="433" r:id="rId97"/>
    <p:sldId id="434" r:id="rId98"/>
    <p:sldId id="435" r:id="rId99"/>
    <p:sldId id="436" r:id="rId10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snapToGrid="0">
      <p:cViewPr varScale="1">
        <p:scale>
          <a:sx n="70" d="100"/>
          <a:sy n="70" d="100"/>
        </p:scale>
        <p:origin x="738"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78E746-1E3F-477F-87EE-5E3FD626B723}" type="datetimeFigureOut">
              <a:rPr lang="en-US" smtClean="0"/>
              <a:t>6/23/2020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4F856E-CE0E-4D0B-AA70-9DA9E7DC9C60}" type="slidenum">
              <a:rPr lang="en-US" smtClean="0"/>
              <a:t>‹#›</a:t>
            </a:fld>
            <a:endParaRPr lang="en-US"/>
          </a:p>
        </p:txBody>
      </p:sp>
    </p:spTree>
    <p:extLst>
      <p:ext uri="{BB962C8B-B14F-4D97-AF65-F5344CB8AC3E}">
        <p14:creationId xmlns:p14="http://schemas.microsoft.com/office/powerpoint/2010/main" val="3328493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a:t>
            </a:fld>
            <a:endParaRPr lang="en-US"/>
          </a:p>
        </p:txBody>
      </p:sp>
    </p:spTree>
    <p:extLst>
      <p:ext uri="{BB962C8B-B14F-4D97-AF65-F5344CB8AC3E}">
        <p14:creationId xmlns:p14="http://schemas.microsoft.com/office/powerpoint/2010/main" val="2791504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17</a:t>
            </a:fld>
            <a:endParaRPr lang="en-US"/>
          </a:p>
        </p:txBody>
      </p:sp>
    </p:spTree>
    <p:extLst>
      <p:ext uri="{BB962C8B-B14F-4D97-AF65-F5344CB8AC3E}">
        <p14:creationId xmlns:p14="http://schemas.microsoft.com/office/powerpoint/2010/main" val="3888187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18</a:t>
            </a:fld>
            <a:endParaRPr lang="en-US"/>
          </a:p>
        </p:txBody>
      </p:sp>
    </p:spTree>
    <p:extLst>
      <p:ext uri="{BB962C8B-B14F-4D97-AF65-F5344CB8AC3E}">
        <p14:creationId xmlns:p14="http://schemas.microsoft.com/office/powerpoint/2010/main" val="1051325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19</a:t>
            </a:fld>
            <a:endParaRPr lang="en-US"/>
          </a:p>
        </p:txBody>
      </p:sp>
    </p:spTree>
    <p:extLst>
      <p:ext uri="{BB962C8B-B14F-4D97-AF65-F5344CB8AC3E}">
        <p14:creationId xmlns:p14="http://schemas.microsoft.com/office/powerpoint/2010/main" val="1643050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21</a:t>
            </a:fld>
            <a:endParaRPr lang="en-US"/>
          </a:p>
        </p:txBody>
      </p:sp>
    </p:spTree>
    <p:extLst>
      <p:ext uri="{BB962C8B-B14F-4D97-AF65-F5344CB8AC3E}">
        <p14:creationId xmlns:p14="http://schemas.microsoft.com/office/powerpoint/2010/main" val="1902334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23</a:t>
            </a:fld>
            <a:endParaRPr lang="en-US"/>
          </a:p>
        </p:txBody>
      </p:sp>
    </p:spTree>
    <p:extLst>
      <p:ext uri="{BB962C8B-B14F-4D97-AF65-F5344CB8AC3E}">
        <p14:creationId xmlns:p14="http://schemas.microsoft.com/office/powerpoint/2010/main" val="3859007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24</a:t>
            </a:fld>
            <a:endParaRPr lang="en-US"/>
          </a:p>
        </p:txBody>
      </p:sp>
    </p:spTree>
    <p:extLst>
      <p:ext uri="{BB962C8B-B14F-4D97-AF65-F5344CB8AC3E}">
        <p14:creationId xmlns:p14="http://schemas.microsoft.com/office/powerpoint/2010/main" val="3545369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26</a:t>
            </a:fld>
            <a:endParaRPr lang="en-US"/>
          </a:p>
        </p:txBody>
      </p:sp>
    </p:spTree>
    <p:extLst>
      <p:ext uri="{BB962C8B-B14F-4D97-AF65-F5344CB8AC3E}">
        <p14:creationId xmlns:p14="http://schemas.microsoft.com/office/powerpoint/2010/main" val="135823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27</a:t>
            </a:fld>
            <a:endParaRPr lang="en-US"/>
          </a:p>
        </p:txBody>
      </p:sp>
    </p:spTree>
    <p:extLst>
      <p:ext uri="{BB962C8B-B14F-4D97-AF65-F5344CB8AC3E}">
        <p14:creationId xmlns:p14="http://schemas.microsoft.com/office/powerpoint/2010/main" val="2178852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28</a:t>
            </a:fld>
            <a:endParaRPr lang="en-US"/>
          </a:p>
        </p:txBody>
      </p:sp>
    </p:spTree>
    <p:extLst>
      <p:ext uri="{BB962C8B-B14F-4D97-AF65-F5344CB8AC3E}">
        <p14:creationId xmlns:p14="http://schemas.microsoft.com/office/powerpoint/2010/main" val="2276825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29</a:t>
            </a:fld>
            <a:endParaRPr lang="en-US"/>
          </a:p>
        </p:txBody>
      </p:sp>
    </p:spTree>
    <p:extLst>
      <p:ext uri="{BB962C8B-B14F-4D97-AF65-F5344CB8AC3E}">
        <p14:creationId xmlns:p14="http://schemas.microsoft.com/office/powerpoint/2010/main" val="3918617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4</a:t>
            </a:fld>
            <a:endParaRPr lang="en-US"/>
          </a:p>
        </p:txBody>
      </p:sp>
    </p:spTree>
    <p:extLst>
      <p:ext uri="{BB962C8B-B14F-4D97-AF65-F5344CB8AC3E}">
        <p14:creationId xmlns:p14="http://schemas.microsoft.com/office/powerpoint/2010/main" val="3564398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31</a:t>
            </a:fld>
            <a:endParaRPr lang="en-US"/>
          </a:p>
        </p:txBody>
      </p:sp>
    </p:spTree>
    <p:extLst>
      <p:ext uri="{BB962C8B-B14F-4D97-AF65-F5344CB8AC3E}">
        <p14:creationId xmlns:p14="http://schemas.microsoft.com/office/powerpoint/2010/main" val="2659315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32</a:t>
            </a:fld>
            <a:endParaRPr lang="en-US"/>
          </a:p>
        </p:txBody>
      </p:sp>
    </p:spTree>
    <p:extLst>
      <p:ext uri="{BB962C8B-B14F-4D97-AF65-F5344CB8AC3E}">
        <p14:creationId xmlns:p14="http://schemas.microsoft.com/office/powerpoint/2010/main" val="152397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34</a:t>
            </a:fld>
            <a:endParaRPr lang="en-US"/>
          </a:p>
        </p:txBody>
      </p:sp>
    </p:spTree>
    <p:extLst>
      <p:ext uri="{BB962C8B-B14F-4D97-AF65-F5344CB8AC3E}">
        <p14:creationId xmlns:p14="http://schemas.microsoft.com/office/powerpoint/2010/main" val="5085900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35</a:t>
            </a:fld>
            <a:endParaRPr lang="en-US"/>
          </a:p>
        </p:txBody>
      </p:sp>
    </p:spTree>
    <p:extLst>
      <p:ext uri="{BB962C8B-B14F-4D97-AF65-F5344CB8AC3E}">
        <p14:creationId xmlns:p14="http://schemas.microsoft.com/office/powerpoint/2010/main" val="26261875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37</a:t>
            </a:fld>
            <a:endParaRPr lang="en-US"/>
          </a:p>
        </p:txBody>
      </p:sp>
    </p:spTree>
    <p:extLst>
      <p:ext uri="{BB962C8B-B14F-4D97-AF65-F5344CB8AC3E}">
        <p14:creationId xmlns:p14="http://schemas.microsoft.com/office/powerpoint/2010/main" val="41148935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38</a:t>
            </a:fld>
            <a:endParaRPr lang="en-US"/>
          </a:p>
        </p:txBody>
      </p:sp>
    </p:spTree>
    <p:extLst>
      <p:ext uri="{BB962C8B-B14F-4D97-AF65-F5344CB8AC3E}">
        <p14:creationId xmlns:p14="http://schemas.microsoft.com/office/powerpoint/2010/main" val="6342559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40</a:t>
            </a:fld>
            <a:endParaRPr lang="en-US"/>
          </a:p>
        </p:txBody>
      </p:sp>
    </p:spTree>
    <p:extLst>
      <p:ext uri="{BB962C8B-B14F-4D97-AF65-F5344CB8AC3E}">
        <p14:creationId xmlns:p14="http://schemas.microsoft.com/office/powerpoint/2010/main" val="21373677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41</a:t>
            </a:fld>
            <a:endParaRPr lang="en-US"/>
          </a:p>
        </p:txBody>
      </p:sp>
    </p:spTree>
    <p:extLst>
      <p:ext uri="{BB962C8B-B14F-4D97-AF65-F5344CB8AC3E}">
        <p14:creationId xmlns:p14="http://schemas.microsoft.com/office/powerpoint/2010/main" val="10055423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43</a:t>
            </a:fld>
            <a:endParaRPr lang="en-US"/>
          </a:p>
        </p:txBody>
      </p:sp>
    </p:spTree>
    <p:extLst>
      <p:ext uri="{BB962C8B-B14F-4D97-AF65-F5344CB8AC3E}">
        <p14:creationId xmlns:p14="http://schemas.microsoft.com/office/powerpoint/2010/main" val="33285843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44</a:t>
            </a:fld>
            <a:endParaRPr lang="en-US"/>
          </a:p>
        </p:txBody>
      </p:sp>
    </p:spTree>
    <p:extLst>
      <p:ext uri="{BB962C8B-B14F-4D97-AF65-F5344CB8AC3E}">
        <p14:creationId xmlns:p14="http://schemas.microsoft.com/office/powerpoint/2010/main" val="1862049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6</a:t>
            </a:fld>
            <a:endParaRPr lang="en-US"/>
          </a:p>
        </p:txBody>
      </p:sp>
    </p:spTree>
    <p:extLst>
      <p:ext uri="{BB962C8B-B14F-4D97-AF65-F5344CB8AC3E}">
        <p14:creationId xmlns:p14="http://schemas.microsoft.com/office/powerpoint/2010/main" val="7559174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45</a:t>
            </a:fld>
            <a:endParaRPr lang="en-US"/>
          </a:p>
        </p:txBody>
      </p:sp>
    </p:spTree>
    <p:extLst>
      <p:ext uri="{BB962C8B-B14F-4D97-AF65-F5344CB8AC3E}">
        <p14:creationId xmlns:p14="http://schemas.microsoft.com/office/powerpoint/2010/main" val="15787636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47</a:t>
            </a:fld>
            <a:endParaRPr lang="en-US"/>
          </a:p>
        </p:txBody>
      </p:sp>
    </p:spTree>
    <p:extLst>
      <p:ext uri="{BB962C8B-B14F-4D97-AF65-F5344CB8AC3E}">
        <p14:creationId xmlns:p14="http://schemas.microsoft.com/office/powerpoint/2010/main" val="9133483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48</a:t>
            </a:fld>
            <a:endParaRPr lang="en-US"/>
          </a:p>
        </p:txBody>
      </p:sp>
    </p:spTree>
    <p:extLst>
      <p:ext uri="{BB962C8B-B14F-4D97-AF65-F5344CB8AC3E}">
        <p14:creationId xmlns:p14="http://schemas.microsoft.com/office/powerpoint/2010/main" val="15104566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50</a:t>
            </a:fld>
            <a:endParaRPr lang="en-US"/>
          </a:p>
        </p:txBody>
      </p:sp>
    </p:spTree>
    <p:extLst>
      <p:ext uri="{BB962C8B-B14F-4D97-AF65-F5344CB8AC3E}">
        <p14:creationId xmlns:p14="http://schemas.microsoft.com/office/powerpoint/2010/main" val="34842188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51</a:t>
            </a:fld>
            <a:endParaRPr lang="en-US"/>
          </a:p>
        </p:txBody>
      </p:sp>
    </p:spTree>
    <p:extLst>
      <p:ext uri="{BB962C8B-B14F-4D97-AF65-F5344CB8AC3E}">
        <p14:creationId xmlns:p14="http://schemas.microsoft.com/office/powerpoint/2010/main" val="14665006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52</a:t>
            </a:fld>
            <a:endParaRPr lang="en-US"/>
          </a:p>
        </p:txBody>
      </p:sp>
    </p:spTree>
    <p:extLst>
      <p:ext uri="{BB962C8B-B14F-4D97-AF65-F5344CB8AC3E}">
        <p14:creationId xmlns:p14="http://schemas.microsoft.com/office/powerpoint/2010/main" val="39192663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53</a:t>
            </a:fld>
            <a:endParaRPr lang="en-US"/>
          </a:p>
        </p:txBody>
      </p:sp>
    </p:spTree>
    <p:extLst>
      <p:ext uri="{BB962C8B-B14F-4D97-AF65-F5344CB8AC3E}">
        <p14:creationId xmlns:p14="http://schemas.microsoft.com/office/powerpoint/2010/main" val="15134340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54</a:t>
            </a:fld>
            <a:endParaRPr lang="en-US"/>
          </a:p>
        </p:txBody>
      </p:sp>
    </p:spTree>
    <p:extLst>
      <p:ext uri="{BB962C8B-B14F-4D97-AF65-F5344CB8AC3E}">
        <p14:creationId xmlns:p14="http://schemas.microsoft.com/office/powerpoint/2010/main" val="1982445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55</a:t>
            </a:fld>
            <a:endParaRPr lang="en-US"/>
          </a:p>
        </p:txBody>
      </p:sp>
    </p:spTree>
    <p:extLst>
      <p:ext uri="{BB962C8B-B14F-4D97-AF65-F5344CB8AC3E}">
        <p14:creationId xmlns:p14="http://schemas.microsoft.com/office/powerpoint/2010/main" val="12380712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57</a:t>
            </a:fld>
            <a:endParaRPr lang="en-US"/>
          </a:p>
        </p:txBody>
      </p:sp>
    </p:spTree>
    <p:extLst>
      <p:ext uri="{BB962C8B-B14F-4D97-AF65-F5344CB8AC3E}">
        <p14:creationId xmlns:p14="http://schemas.microsoft.com/office/powerpoint/2010/main" val="3477977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8</a:t>
            </a:fld>
            <a:endParaRPr lang="en-US"/>
          </a:p>
        </p:txBody>
      </p:sp>
    </p:spTree>
    <p:extLst>
      <p:ext uri="{BB962C8B-B14F-4D97-AF65-F5344CB8AC3E}">
        <p14:creationId xmlns:p14="http://schemas.microsoft.com/office/powerpoint/2010/main" val="1761350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58</a:t>
            </a:fld>
            <a:endParaRPr lang="en-US"/>
          </a:p>
        </p:txBody>
      </p:sp>
    </p:spTree>
    <p:extLst>
      <p:ext uri="{BB962C8B-B14F-4D97-AF65-F5344CB8AC3E}">
        <p14:creationId xmlns:p14="http://schemas.microsoft.com/office/powerpoint/2010/main" val="40982061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59</a:t>
            </a:fld>
            <a:endParaRPr lang="en-US"/>
          </a:p>
        </p:txBody>
      </p:sp>
    </p:spTree>
    <p:extLst>
      <p:ext uri="{BB962C8B-B14F-4D97-AF65-F5344CB8AC3E}">
        <p14:creationId xmlns:p14="http://schemas.microsoft.com/office/powerpoint/2010/main" val="10816258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60</a:t>
            </a:fld>
            <a:endParaRPr lang="en-US"/>
          </a:p>
        </p:txBody>
      </p:sp>
    </p:spTree>
    <p:extLst>
      <p:ext uri="{BB962C8B-B14F-4D97-AF65-F5344CB8AC3E}">
        <p14:creationId xmlns:p14="http://schemas.microsoft.com/office/powerpoint/2010/main" val="14693214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62</a:t>
            </a:fld>
            <a:endParaRPr lang="en-US"/>
          </a:p>
        </p:txBody>
      </p:sp>
    </p:spTree>
    <p:extLst>
      <p:ext uri="{BB962C8B-B14F-4D97-AF65-F5344CB8AC3E}">
        <p14:creationId xmlns:p14="http://schemas.microsoft.com/office/powerpoint/2010/main" val="26288725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63</a:t>
            </a:fld>
            <a:endParaRPr lang="en-US"/>
          </a:p>
        </p:txBody>
      </p:sp>
    </p:spTree>
    <p:extLst>
      <p:ext uri="{BB962C8B-B14F-4D97-AF65-F5344CB8AC3E}">
        <p14:creationId xmlns:p14="http://schemas.microsoft.com/office/powerpoint/2010/main" val="21139227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64</a:t>
            </a:fld>
            <a:endParaRPr lang="en-US"/>
          </a:p>
        </p:txBody>
      </p:sp>
    </p:spTree>
    <p:extLst>
      <p:ext uri="{BB962C8B-B14F-4D97-AF65-F5344CB8AC3E}">
        <p14:creationId xmlns:p14="http://schemas.microsoft.com/office/powerpoint/2010/main" val="23669078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65</a:t>
            </a:fld>
            <a:endParaRPr lang="en-US"/>
          </a:p>
        </p:txBody>
      </p:sp>
    </p:spTree>
    <p:extLst>
      <p:ext uri="{BB962C8B-B14F-4D97-AF65-F5344CB8AC3E}">
        <p14:creationId xmlns:p14="http://schemas.microsoft.com/office/powerpoint/2010/main" val="7388776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66</a:t>
            </a:fld>
            <a:endParaRPr lang="en-US"/>
          </a:p>
        </p:txBody>
      </p:sp>
    </p:spTree>
    <p:extLst>
      <p:ext uri="{BB962C8B-B14F-4D97-AF65-F5344CB8AC3E}">
        <p14:creationId xmlns:p14="http://schemas.microsoft.com/office/powerpoint/2010/main" val="6733383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67</a:t>
            </a:fld>
            <a:endParaRPr lang="en-US"/>
          </a:p>
        </p:txBody>
      </p:sp>
    </p:spTree>
    <p:extLst>
      <p:ext uri="{BB962C8B-B14F-4D97-AF65-F5344CB8AC3E}">
        <p14:creationId xmlns:p14="http://schemas.microsoft.com/office/powerpoint/2010/main" val="26854429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68</a:t>
            </a:fld>
            <a:endParaRPr lang="en-US"/>
          </a:p>
        </p:txBody>
      </p:sp>
    </p:spTree>
    <p:extLst>
      <p:ext uri="{BB962C8B-B14F-4D97-AF65-F5344CB8AC3E}">
        <p14:creationId xmlns:p14="http://schemas.microsoft.com/office/powerpoint/2010/main" val="3646455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10</a:t>
            </a:fld>
            <a:endParaRPr lang="en-US"/>
          </a:p>
        </p:txBody>
      </p:sp>
    </p:spTree>
    <p:extLst>
      <p:ext uri="{BB962C8B-B14F-4D97-AF65-F5344CB8AC3E}">
        <p14:creationId xmlns:p14="http://schemas.microsoft.com/office/powerpoint/2010/main" val="28448072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69</a:t>
            </a:fld>
            <a:endParaRPr lang="en-US"/>
          </a:p>
        </p:txBody>
      </p:sp>
    </p:spTree>
    <p:extLst>
      <p:ext uri="{BB962C8B-B14F-4D97-AF65-F5344CB8AC3E}">
        <p14:creationId xmlns:p14="http://schemas.microsoft.com/office/powerpoint/2010/main" val="16504005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70</a:t>
            </a:fld>
            <a:endParaRPr lang="en-US"/>
          </a:p>
        </p:txBody>
      </p:sp>
    </p:spTree>
    <p:extLst>
      <p:ext uri="{BB962C8B-B14F-4D97-AF65-F5344CB8AC3E}">
        <p14:creationId xmlns:p14="http://schemas.microsoft.com/office/powerpoint/2010/main" val="25795821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72</a:t>
            </a:fld>
            <a:endParaRPr lang="en-US"/>
          </a:p>
        </p:txBody>
      </p:sp>
    </p:spTree>
    <p:extLst>
      <p:ext uri="{BB962C8B-B14F-4D97-AF65-F5344CB8AC3E}">
        <p14:creationId xmlns:p14="http://schemas.microsoft.com/office/powerpoint/2010/main" val="30322154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73</a:t>
            </a:fld>
            <a:endParaRPr lang="en-US"/>
          </a:p>
        </p:txBody>
      </p:sp>
    </p:spTree>
    <p:extLst>
      <p:ext uri="{BB962C8B-B14F-4D97-AF65-F5344CB8AC3E}">
        <p14:creationId xmlns:p14="http://schemas.microsoft.com/office/powerpoint/2010/main" val="10758730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74</a:t>
            </a:fld>
            <a:endParaRPr lang="en-US"/>
          </a:p>
        </p:txBody>
      </p:sp>
    </p:spTree>
    <p:extLst>
      <p:ext uri="{BB962C8B-B14F-4D97-AF65-F5344CB8AC3E}">
        <p14:creationId xmlns:p14="http://schemas.microsoft.com/office/powerpoint/2010/main" val="26100334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75</a:t>
            </a:fld>
            <a:endParaRPr lang="en-US"/>
          </a:p>
        </p:txBody>
      </p:sp>
    </p:spTree>
    <p:extLst>
      <p:ext uri="{BB962C8B-B14F-4D97-AF65-F5344CB8AC3E}">
        <p14:creationId xmlns:p14="http://schemas.microsoft.com/office/powerpoint/2010/main" val="20955318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76</a:t>
            </a:fld>
            <a:endParaRPr lang="en-US"/>
          </a:p>
        </p:txBody>
      </p:sp>
    </p:spTree>
    <p:extLst>
      <p:ext uri="{BB962C8B-B14F-4D97-AF65-F5344CB8AC3E}">
        <p14:creationId xmlns:p14="http://schemas.microsoft.com/office/powerpoint/2010/main" val="8292149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77</a:t>
            </a:fld>
            <a:endParaRPr lang="en-US"/>
          </a:p>
        </p:txBody>
      </p:sp>
    </p:spTree>
    <p:extLst>
      <p:ext uri="{BB962C8B-B14F-4D97-AF65-F5344CB8AC3E}">
        <p14:creationId xmlns:p14="http://schemas.microsoft.com/office/powerpoint/2010/main" val="2462631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78</a:t>
            </a:fld>
            <a:endParaRPr lang="en-US"/>
          </a:p>
        </p:txBody>
      </p:sp>
    </p:spTree>
    <p:extLst>
      <p:ext uri="{BB962C8B-B14F-4D97-AF65-F5344CB8AC3E}">
        <p14:creationId xmlns:p14="http://schemas.microsoft.com/office/powerpoint/2010/main" val="27547566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80</a:t>
            </a:fld>
            <a:endParaRPr lang="en-US"/>
          </a:p>
        </p:txBody>
      </p:sp>
    </p:spTree>
    <p:extLst>
      <p:ext uri="{BB962C8B-B14F-4D97-AF65-F5344CB8AC3E}">
        <p14:creationId xmlns:p14="http://schemas.microsoft.com/office/powerpoint/2010/main" val="1628599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12</a:t>
            </a:fld>
            <a:endParaRPr lang="en-US"/>
          </a:p>
        </p:txBody>
      </p:sp>
    </p:spTree>
    <p:extLst>
      <p:ext uri="{BB962C8B-B14F-4D97-AF65-F5344CB8AC3E}">
        <p14:creationId xmlns:p14="http://schemas.microsoft.com/office/powerpoint/2010/main" val="561038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81</a:t>
            </a:fld>
            <a:endParaRPr lang="en-US"/>
          </a:p>
        </p:txBody>
      </p:sp>
    </p:spTree>
    <p:extLst>
      <p:ext uri="{BB962C8B-B14F-4D97-AF65-F5344CB8AC3E}">
        <p14:creationId xmlns:p14="http://schemas.microsoft.com/office/powerpoint/2010/main" val="32476676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83</a:t>
            </a:fld>
            <a:endParaRPr lang="en-US"/>
          </a:p>
        </p:txBody>
      </p:sp>
    </p:spTree>
    <p:extLst>
      <p:ext uri="{BB962C8B-B14F-4D97-AF65-F5344CB8AC3E}">
        <p14:creationId xmlns:p14="http://schemas.microsoft.com/office/powerpoint/2010/main" val="236082832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84</a:t>
            </a:fld>
            <a:endParaRPr lang="en-US"/>
          </a:p>
        </p:txBody>
      </p:sp>
    </p:spTree>
    <p:extLst>
      <p:ext uri="{BB962C8B-B14F-4D97-AF65-F5344CB8AC3E}">
        <p14:creationId xmlns:p14="http://schemas.microsoft.com/office/powerpoint/2010/main" val="13081078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85</a:t>
            </a:fld>
            <a:endParaRPr lang="en-US"/>
          </a:p>
        </p:txBody>
      </p:sp>
    </p:spTree>
    <p:extLst>
      <p:ext uri="{BB962C8B-B14F-4D97-AF65-F5344CB8AC3E}">
        <p14:creationId xmlns:p14="http://schemas.microsoft.com/office/powerpoint/2010/main" val="335897109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86</a:t>
            </a:fld>
            <a:endParaRPr lang="en-US"/>
          </a:p>
        </p:txBody>
      </p:sp>
    </p:spTree>
    <p:extLst>
      <p:ext uri="{BB962C8B-B14F-4D97-AF65-F5344CB8AC3E}">
        <p14:creationId xmlns:p14="http://schemas.microsoft.com/office/powerpoint/2010/main" val="6596194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87</a:t>
            </a:fld>
            <a:endParaRPr lang="en-US"/>
          </a:p>
        </p:txBody>
      </p:sp>
    </p:spTree>
    <p:extLst>
      <p:ext uri="{BB962C8B-B14F-4D97-AF65-F5344CB8AC3E}">
        <p14:creationId xmlns:p14="http://schemas.microsoft.com/office/powerpoint/2010/main" val="421286440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88</a:t>
            </a:fld>
            <a:endParaRPr lang="en-US"/>
          </a:p>
        </p:txBody>
      </p:sp>
    </p:spTree>
    <p:extLst>
      <p:ext uri="{BB962C8B-B14F-4D97-AF65-F5344CB8AC3E}">
        <p14:creationId xmlns:p14="http://schemas.microsoft.com/office/powerpoint/2010/main" val="171430962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90</a:t>
            </a:fld>
            <a:endParaRPr lang="en-US"/>
          </a:p>
        </p:txBody>
      </p:sp>
    </p:spTree>
    <p:extLst>
      <p:ext uri="{BB962C8B-B14F-4D97-AF65-F5344CB8AC3E}">
        <p14:creationId xmlns:p14="http://schemas.microsoft.com/office/powerpoint/2010/main" val="28432607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91</a:t>
            </a:fld>
            <a:endParaRPr lang="en-US"/>
          </a:p>
        </p:txBody>
      </p:sp>
    </p:spTree>
    <p:extLst>
      <p:ext uri="{BB962C8B-B14F-4D97-AF65-F5344CB8AC3E}">
        <p14:creationId xmlns:p14="http://schemas.microsoft.com/office/powerpoint/2010/main" val="383565071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92</a:t>
            </a:fld>
            <a:endParaRPr lang="en-US"/>
          </a:p>
        </p:txBody>
      </p:sp>
    </p:spTree>
    <p:extLst>
      <p:ext uri="{BB962C8B-B14F-4D97-AF65-F5344CB8AC3E}">
        <p14:creationId xmlns:p14="http://schemas.microsoft.com/office/powerpoint/2010/main" val="4071946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13</a:t>
            </a:fld>
            <a:endParaRPr lang="en-US"/>
          </a:p>
        </p:txBody>
      </p:sp>
    </p:spTree>
    <p:extLst>
      <p:ext uri="{BB962C8B-B14F-4D97-AF65-F5344CB8AC3E}">
        <p14:creationId xmlns:p14="http://schemas.microsoft.com/office/powerpoint/2010/main" val="82179977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93</a:t>
            </a:fld>
            <a:endParaRPr lang="en-US"/>
          </a:p>
        </p:txBody>
      </p:sp>
    </p:spTree>
    <p:extLst>
      <p:ext uri="{BB962C8B-B14F-4D97-AF65-F5344CB8AC3E}">
        <p14:creationId xmlns:p14="http://schemas.microsoft.com/office/powerpoint/2010/main" val="312391037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94</a:t>
            </a:fld>
            <a:endParaRPr lang="en-US"/>
          </a:p>
        </p:txBody>
      </p:sp>
    </p:spTree>
    <p:extLst>
      <p:ext uri="{BB962C8B-B14F-4D97-AF65-F5344CB8AC3E}">
        <p14:creationId xmlns:p14="http://schemas.microsoft.com/office/powerpoint/2010/main" val="27736509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95</a:t>
            </a:fld>
            <a:endParaRPr lang="en-US"/>
          </a:p>
        </p:txBody>
      </p:sp>
    </p:spTree>
    <p:extLst>
      <p:ext uri="{BB962C8B-B14F-4D97-AF65-F5344CB8AC3E}">
        <p14:creationId xmlns:p14="http://schemas.microsoft.com/office/powerpoint/2010/main" val="337539234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96</a:t>
            </a:fld>
            <a:endParaRPr lang="en-US"/>
          </a:p>
        </p:txBody>
      </p:sp>
    </p:spTree>
    <p:extLst>
      <p:ext uri="{BB962C8B-B14F-4D97-AF65-F5344CB8AC3E}">
        <p14:creationId xmlns:p14="http://schemas.microsoft.com/office/powerpoint/2010/main" val="311337248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97</a:t>
            </a:fld>
            <a:endParaRPr lang="en-US"/>
          </a:p>
        </p:txBody>
      </p:sp>
    </p:spTree>
    <p:extLst>
      <p:ext uri="{BB962C8B-B14F-4D97-AF65-F5344CB8AC3E}">
        <p14:creationId xmlns:p14="http://schemas.microsoft.com/office/powerpoint/2010/main" val="146725370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98</a:t>
            </a:fld>
            <a:endParaRPr lang="en-US"/>
          </a:p>
        </p:txBody>
      </p:sp>
    </p:spTree>
    <p:extLst>
      <p:ext uri="{BB962C8B-B14F-4D97-AF65-F5344CB8AC3E}">
        <p14:creationId xmlns:p14="http://schemas.microsoft.com/office/powerpoint/2010/main" val="359265753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99</a:t>
            </a:fld>
            <a:endParaRPr lang="en-US"/>
          </a:p>
        </p:txBody>
      </p:sp>
    </p:spTree>
    <p:extLst>
      <p:ext uri="{BB962C8B-B14F-4D97-AF65-F5344CB8AC3E}">
        <p14:creationId xmlns:p14="http://schemas.microsoft.com/office/powerpoint/2010/main" val="719755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14</a:t>
            </a:fld>
            <a:endParaRPr lang="en-US"/>
          </a:p>
        </p:txBody>
      </p:sp>
    </p:spTree>
    <p:extLst>
      <p:ext uri="{BB962C8B-B14F-4D97-AF65-F5344CB8AC3E}">
        <p14:creationId xmlns:p14="http://schemas.microsoft.com/office/powerpoint/2010/main" val="2307168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15</a:t>
            </a:fld>
            <a:endParaRPr lang="en-US"/>
          </a:p>
        </p:txBody>
      </p:sp>
    </p:spTree>
    <p:extLst>
      <p:ext uri="{BB962C8B-B14F-4D97-AF65-F5344CB8AC3E}">
        <p14:creationId xmlns:p14="http://schemas.microsoft.com/office/powerpoint/2010/main" val="34614010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6/23/2020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6/23/2020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6/23/2020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6/23/2020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6/23/2020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6/23/2020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6/23/2020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447645"/>
          </a:xfrm>
          <a:prstGeom prst="rect">
            <a:avLst/>
          </a:prstGeom>
          <a:noFill/>
        </p:spPr>
        <p:txBody>
          <a:bodyPr wrap="square" rtlCol="0">
            <a:spAutoFit/>
          </a:bodyPr>
          <a:lstStyle/>
          <a:p>
            <a:r>
              <a:rPr lang="en-US" sz="3600" dirty="0" smtClean="0"/>
              <a:t>Hospers PCA Summer Seminars 2020 </a:t>
            </a:r>
          </a:p>
          <a:p>
            <a:endParaRPr lang="en-US" sz="3600" dirty="0"/>
          </a:p>
          <a:p>
            <a:pPr algn="ctr"/>
            <a:r>
              <a:rPr lang="en-US" sz="3600" dirty="0" smtClean="0"/>
              <a:t>“The </a:t>
            </a:r>
            <a:r>
              <a:rPr lang="en-US" sz="3600" dirty="0"/>
              <a:t>Roots of the (Moral) </a:t>
            </a:r>
            <a:r>
              <a:rPr lang="en-US" sz="3600" dirty="0" smtClean="0"/>
              <a:t>Revolution”</a:t>
            </a:r>
          </a:p>
          <a:p>
            <a:endParaRPr lang="en-US" sz="2400" dirty="0" smtClean="0"/>
          </a:p>
          <a:p>
            <a:r>
              <a:rPr lang="en-US" sz="2400" dirty="0" smtClean="0"/>
              <a:t>June 9: “Sigmund Freud’s Complicated Oedipus Complex” (Psychology) </a:t>
            </a:r>
          </a:p>
          <a:p>
            <a:endParaRPr lang="en-US" sz="2400" dirty="0"/>
          </a:p>
          <a:p>
            <a:r>
              <a:rPr lang="en-US" sz="2400" dirty="0" smtClean="0"/>
              <a:t>June 23: “</a:t>
            </a:r>
            <a:r>
              <a:rPr lang="en-US" sz="2400" dirty="0"/>
              <a:t>Margaret Mead’s </a:t>
            </a:r>
            <a:r>
              <a:rPr lang="en-US" sz="2400" dirty="0" smtClean="0"/>
              <a:t>Fantasy Island” </a:t>
            </a:r>
            <a:r>
              <a:rPr lang="en-US" sz="2400" dirty="0"/>
              <a:t>(Anthropology</a:t>
            </a:r>
            <a:r>
              <a:rPr lang="en-US" sz="2400" dirty="0" smtClean="0"/>
              <a:t>)</a:t>
            </a:r>
            <a:endParaRPr lang="en-US" sz="2400" dirty="0"/>
          </a:p>
          <a:p>
            <a:endParaRPr lang="en-US" sz="2400" dirty="0" smtClean="0"/>
          </a:p>
          <a:p>
            <a:r>
              <a:rPr lang="en-US" sz="2400" dirty="0" smtClean="0"/>
              <a:t>July 21: “</a:t>
            </a:r>
            <a:r>
              <a:rPr lang="en-US" sz="2400" dirty="0"/>
              <a:t>Alfred Kinsey’s Wild Ride (or Bogus Adventure?)” (Biology</a:t>
            </a:r>
            <a:r>
              <a:rPr lang="en-US" sz="2400" dirty="0" smtClean="0"/>
              <a:t>) </a:t>
            </a:r>
          </a:p>
          <a:p>
            <a:endParaRPr lang="en-US" sz="2400" dirty="0"/>
          </a:p>
          <a:p>
            <a:r>
              <a:rPr lang="en-US" sz="2400" dirty="0" smtClean="0"/>
              <a:t>August 11: “</a:t>
            </a:r>
            <a:r>
              <a:rPr lang="en-US" sz="2400" dirty="0"/>
              <a:t>Karl Barth’s Neo-Unorthodox Arrangement” (</a:t>
            </a:r>
            <a:r>
              <a:rPr lang="en-US" sz="2400" dirty="0" smtClean="0"/>
              <a:t>Theology) </a:t>
            </a:r>
          </a:p>
          <a:p>
            <a:endParaRPr lang="en-US" sz="2400" dirty="0"/>
          </a:p>
          <a:p>
            <a:pPr algn="r"/>
            <a:r>
              <a:rPr lang="en-US" sz="2400" dirty="0" smtClean="0"/>
              <a:t>(All Seminars on Tuesdays at 7:00 p.m.)</a:t>
            </a:r>
            <a:r>
              <a:rPr lang="en-US" sz="2400" dirty="0"/>
              <a:t>	</a:t>
            </a:r>
            <a:endParaRPr lang="en-US" sz="2400" dirty="0" smtClean="0"/>
          </a:p>
        </p:txBody>
      </p:sp>
    </p:spTree>
    <p:extLst>
      <p:ext uri="{BB962C8B-B14F-4D97-AF65-F5344CB8AC3E}">
        <p14:creationId xmlns:p14="http://schemas.microsoft.com/office/powerpoint/2010/main" val="4198401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524315"/>
          </a:xfrm>
          <a:prstGeom prst="rect">
            <a:avLst/>
          </a:prstGeom>
          <a:noFill/>
        </p:spPr>
        <p:txBody>
          <a:bodyPr wrap="square" rtlCol="0">
            <a:spAutoFit/>
          </a:bodyPr>
          <a:lstStyle/>
          <a:p>
            <a:r>
              <a:rPr lang="en-US" sz="2400" dirty="0" smtClean="0"/>
              <a:t>INTRODUCTION</a:t>
            </a:r>
          </a:p>
          <a:p>
            <a:endParaRPr lang="en-US" sz="2400" dirty="0"/>
          </a:p>
          <a:p>
            <a:r>
              <a:rPr lang="en-US" sz="2400" dirty="0"/>
              <a:t>	</a:t>
            </a:r>
            <a:r>
              <a:rPr lang="en-US" sz="2400" dirty="0" smtClean="0"/>
              <a:t> </a:t>
            </a:r>
            <a:r>
              <a:rPr lang="en-US" sz="2400" dirty="0"/>
              <a:t>In fact, this theme of the exploding sexual revolution is literally “ripped from the headlines.” </a:t>
            </a:r>
            <a:endParaRPr lang="en-US" sz="2400" dirty="0" smtClean="0"/>
          </a:p>
          <a:p>
            <a:r>
              <a:rPr lang="en-US" sz="2400" dirty="0"/>
              <a:t>	</a:t>
            </a:r>
            <a:r>
              <a:rPr lang="en-US" sz="2400" dirty="0" smtClean="0"/>
              <a:t>Last </a:t>
            </a:r>
            <a:r>
              <a:rPr lang="en-US" sz="2400" dirty="0"/>
              <a:t>week the US Supreme Court ruled that the 1964 Civil Rights Act against sex discrimination now applies to the entire growing rainbow of capital letters in the LGBTQ+++ universe. </a:t>
            </a:r>
            <a:endParaRPr lang="en-US" sz="2400" dirty="0" smtClean="0"/>
          </a:p>
          <a:p>
            <a:r>
              <a:rPr lang="en-US" sz="2400" dirty="0"/>
              <a:t>	</a:t>
            </a:r>
            <a:r>
              <a:rPr lang="en-US" sz="2400" dirty="0" smtClean="0"/>
              <a:t>So</a:t>
            </a:r>
            <a:r>
              <a:rPr lang="en-US" sz="2400" dirty="0"/>
              <a:t>, if you have someone with the road gear of a man who unknowingly got hired as a woman to teach high school girls PE, and that person hands out towels in the girls’ locker room, you’d better not try to fire them. And the girls better not try to ditch PE, either. And that probably goes for Christian and parochial schools as well. </a:t>
            </a:r>
            <a:endParaRPr lang="en-US" sz="2400" dirty="0" smtClean="0"/>
          </a:p>
        </p:txBody>
      </p:sp>
    </p:spTree>
    <p:extLst>
      <p:ext uri="{BB962C8B-B14F-4D97-AF65-F5344CB8AC3E}">
        <p14:creationId xmlns:p14="http://schemas.microsoft.com/office/powerpoint/2010/main" val="234443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823"/>
            <a:ext cx="12192000" cy="6850355"/>
          </a:xfrm>
          <a:prstGeom prst="rect">
            <a:avLst/>
          </a:prstGeom>
        </p:spPr>
      </p:pic>
    </p:spTree>
    <p:extLst>
      <p:ext uri="{BB962C8B-B14F-4D97-AF65-F5344CB8AC3E}">
        <p14:creationId xmlns:p14="http://schemas.microsoft.com/office/powerpoint/2010/main" val="3239151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632311"/>
          </a:xfrm>
          <a:prstGeom prst="rect">
            <a:avLst/>
          </a:prstGeom>
          <a:noFill/>
        </p:spPr>
        <p:txBody>
          <a:bodyPr wrap="square" rtlCol="0">
            <a:spAutoFit/>
          </a:bodyPr>
          <a:lstStyle/>
          <a:p>
            <a:r>
              <a:rPr lang="en-US" sz="2400" dirty="0" smtClean="0"/>
              <a:t>INTRODUCTION</a:t>
            </a:r>
          </a:p>
          <a:p>
            <a:endParaRPr lang="en-US" sz="2400" dirty="0"/>
          </a:p>
          <a:p>
            <a:r>
              <a:rPr lang="en-US" sz="2400" dirty="0"/>
              <a:t>	</a:t>
            </a:r>
            <a:r>
              <a:rPr lang="en-US" sz="2400" dirty="0" smtClean="0"/>
              <a:t> </a:t>
            </a:r>
            <a:r>
              <a:rPr lang="en-US" sz="2400" dirty="0"/>
              <a:t>In fact, this theme of the exploding sexual revolution is literally “ripped from the headlines.” </a:t>
            </a:r>
            <a:endParaRPr lang="en-US" sz="2400" dirty="0" smtClean="0"/>
          </a:p>
          <a:p>
            <a:r>
              <a:rPr lang="en-US" sz="2400" dirty="0"/>
              <a:t>	</a:t>
            </a:r>
            <a:r>
              <a:rPr lang="en-US" sz="2400" dirty="0" smtClean="0"/>
              <a:t>Last </a:t>
            </a:r>
            <a:r>
              <a:rPr lang="en-US" sz="2400" dirty="0"/>
              <a:t>week the US Supreme Court ruled that the 1964 Civil Rights Act against sex discrimination now applies to the entire growing rainbow of capital letters in the LGBTQ+++ universe. </a:t>
            </a:r>
            <a:endParaRPr lang="en-US" sz="2400" dirty="0" smtClean="0"/>
          </a:p>
          <a:p>
            <a:r>
              <a:rPr lang="en-US" sz="2400" dirty="0"/>
              <a:t>	</a:t>
            </a:r>
            <a:r>
              <a:rPr lang="en-US" sz="2400" dirty="0" smtClean="0"/>
              <a:t>So</a:t>
            </a:r>
            <a:r>
              <a:rPr lang="en-US" sz="2400" dirty="0"/>
              <a:t>, if you have someone with the road gear of a man who unknowingly got hired as a woman to teach high school girls PE, and that person hands out towels in the girls’ locker room, you’d better not try to fire them. And the girls better not try to ditch PE, either. And that probably goes for Christian and parochial schools as well. </a:t>
            </a:r>
            <a:endParaRPr lang="en-US" sz="2400" dirty="0" smtClean="0"/>
          </a:p>
          <a:p>
            <a:r>
              <a:rPr lang="en-US" sz="2400" dirty="0"/>
              <a:t>	</a:t>
            </a:r>
            <a:r>
              <a:rPr lang="en-US" sz="2400" dirty="0" smtClean="0"/>
              <a:t>I’m </a:t>
            </a:r>
            <a:r>
              <a:rPr lang="en-US" sz="2400" dirty="0"/>
              <a:t>not a prophet nor the son of a prophet and I work for a non-profit organization, but there is no way I can envision that error being corrected in my lifetime. </a:t>
            </a:r>
          </a:p>
        </p:txBody>
      </p:sp>
    </p:spTree>
    <p:extLst>
      <p:ext uri="{BB962C8B-B14F-4D97-AF65-F5344CB8AC3E}">
        <p14:creationId xmlns:p14="http://schemas.microsoft.com/office/powerpoint/2010/main" val="282794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046988"/>
          </a:xfrm>
          <a:prstGeom prst="rect">
            <a:avLst/>
          </a:prstGeom>
          <a:noFill/>
        </p:spPr>
        <p:txBody>
          <a:bodyPr wrap="square" rtlCol="0">
            <a:spAutoFit/>
          </a:bodyPr>
          <a:lstStyle/>
          <a:p>
            <a:r>
              <a:rPr lang="en-US" sz="2400" dirty="0" smtClean="0"/>
              <a:t>INTRODUCTION</a:t>
            </a:r>
          </a:p>
          <a:p>
            <a:endParaRPr lang="en-US" sz="2400" dirty="0"/>
          </a:p>
          <a:p>
            <a:r>
              <a:rPr lang="en-US" sz="2400" dirty="0"/>
              <a:t>	But for each of these “scholars” there was also another motive, plainly evident. </a:t>
            </a:r>
            <a:endParaRPr lang="en-US" sz="2400" dirty="0" smtClean="0"/>
          </a:p>
          <a:p>
            <a:r>
              <a:rPr lang="en-US" sz="2400" dirty="0"/>
              <a:t>	</a:t>
            </a:r>
            <a:r>
              <a:rPr lang="en-US" sz="2400" dirty="0" smtClean="0"/>
              <a:t>Each </a:t>
            </a:r>
            <a:r>
              <a:rPr lang="en-US" sz="2400" dirty="0"/>
              <a:t>one was an eager participant, even a pioneer in the sexual revolution themselves, engaging in shameful sexual sin and so motivated by a powerful impulse to pull down the prevailing sexual moral code and to replace it with something matching their preferred practice. </a:t>
            </a:r>
            <a:endParaRPr lang="en-US" sz="2400" dirty="0" smtClean="0"/>
          </a:p>
        </p:txBody>
      </p:sp>
    </p:spTree>
    <p:extLst>
      <p:ext uri="{BB962C8B-B14F-4D97-AF65-F5344CB8AC3E}">
        <p14:creationId xmlns:p14="http://schemas.microsoft.com/office/powerpoint/2010/main" val="3949926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262979"/>
          </a:xfrm>
          <a:prstGeom prst="rect">
            <a:avLst/>
          </a:prstGeom>
          <a:noFill/>
        </p:spPr>
        <p:txBody>
          <a:bodyPr wrap="square" rtlCol="0">
            <a:spAutoFit/>
          </a:bodyPr>
          <a:lstStyle/>
          <a:p>
            <a:r>
              <a:rPr lang="en-US" sz="2400" dirty="0" smtClean="0"/>
              <a:t>INTRODUCTION</a:t>
            </a:r>
          </a:p>
          <a:p>
            <a:endParaRPr lang="en-US" sz="2400" dirty="0"/>
          </a:p>
          <a:p>
            <a:r>
              <a:rPr lang="en-US" sz="2400" dirty="0"/>
              <a:t>	</a:t>
            </a:r>
            <a:r>
              <a:rPr lang="en-US" sz="2400" dirty="0" smtClean="0"/>
              <a:t>So </a:t>
            </a:r>
            <a:r>
              <a:rPr lang="en-US" sz="2400" dirty="0"/>
              <a:t>how did it come to this? </a:t>
            </a:r>
            <a:endParaRPr lang="en-US" sz="2400" dirty="0" smtClean="0"/>
          </a:p>
          <a:p>
            <a:r>
              <a:rPr lang="en-US" sz="2400" dirty="0"/>
              <a:t>	</a:t>
            </a:r>
            <a:r>
              <a:rPr lang="en-US" sz="2400" dirty="0" smtClean="0"/>
              <a:t>One </a:t>
            </a:r>
            <a:r>
              <a:rPr lang="en-US" sz="2400" dirty="0"/>
              <a:t>factor is the subject of this year’s summer seminars. We were assured by the “experts” that free love is healthy and that rules and restrictions are bad and create not only neuroses, mental illness (Sigmund Freud) but virtually every cultural problem humanity has ever faced (Margaret Mead). </a:t>
            </a:r>
          </a:p>
          <a:p>
            <a:r>
              <a:rPr lang="en-US" sz="2400" dirty="0"/>
              <a:t>	As we saw last time, Freud’s odd theories attributing almost all mental illness to frustrated, unresolved sexual desires were eventually dismissed. But in their time, they found their niche. </a:t>
            </a:r>
            <a:endParaRPr lang="en-US" sz="2400" dirty="0" smtClean="0"/>
          </a:p>
          <a:p>
            <a:r>
              <a:rPr lang="en-US" sz="2400" dirty="0"/>
              <a:t>	</a:t>
            </a:r>
            <a:r>
              <a:rPr lang="en-US" sz="2400" dirty="0" smtClean="0"/>
              <a:t>Instead </a:t>
            </a:r>
            <a:r>
              <a:rPr lang="en-US" sz="2400" dirty="0"/>
              <a:t>of considering Freud a sex-obsessed, dirty old man, many welcomed his message, excited about the possibility of a new morality of sexual liberation.</a:t>
            </a:r>
          </a:p>
        </p:txBody>
      </p:sp>
    </p:spTree>
    <p:extLst>
      <p:ext uri="{BB962C8B-B14F-4D97-AF65-F5344CB8AC3E}">
        <p14:creationId xmlns:p14="http://schemas.microsoft.com/office/powerpoint/2010/main" val="313688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charRg st="44" end="34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charRg st="342" end="53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charRg st="535" end="69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524315"/>
          </a:xfrm>
          <a:prstGeom prst="rect">
            <a:avLst/>
          </a:prstGeom>
          <a:noFill/>
        </p:spPr>
        <p:txBody>
          <a:bodyPr wrap="square" rtlCol="0">
            <a:spAutoFit/>
          </a:bodyPr>
          <a:lstStyle/>
          <a:p>
            <a:r>
              <a:rPr lang="en-US" sz="2400" dirty="0" smtClean="0"/>
              <a:t>INTRODUCTION</a:t>
            </a:r>
          </a:p>
          <a:p>
            <a:endParaRPr lang="en-US" sz="2400" dirty="0"/>
          </a:p>
          <a:p>
            <a:r>
              <a:rPr lang="en-US" sz="2400" dirty="0"/>
              <a:t>	And even though the theories have been debunked, the subtle implication has remained and even grown over time: “it is not psychologically healthy to allow your sexual desires to go unfulfilled.” </a:t>
            </a:r>
            <a:endParaRPr lang="en-US" sz="2400" dirty="0" smtClean="0"/>
          </a:p>
          <a:p>
            <a:r>
              <a:rPr lang="en-US" sz="2400" dirty="0"/>
              <a:t>	</a:t>
            </a:r>
            <a:r>
              <a:rPr lang="en-US" sz="2400" dirty="0" smtClean="0"/>
              <a:t>But</a:t>
            </a:r>
            <a:r>
              <a:rPr lang="en-US" sz="2400" dirty="0"/>
              <a:t>, alas, Freud’s strangest and most bizarre theory, that every child wants to commit incest, to kill their same sex parent and have sex with their opposite sex parent, which Freud made famous as his “Oedipus complex,” was most likely a reflection of Freud’s own guilty conscience.  </a:t>
            </a:r>
            <a:endParaRPr lang="en-US" sz="2400" dirty="0" smtClean="0"/>
          </a:p>
          <a:p>
            <a:r>
              <a:rPr lang="en-US" sz="2400" dirty="0" smtClean="0"/>
              <a:t>	Freud </a:t>
            </a:r>
            <a:r>
              <a:rPr lang="en-US" sz="2400" dirty="0"/>
              <a:t>carried on a decades-long, incestuous, adulterous affair with his boring wife’s snappy younger sister and live-in housekeeper/slash/mother figure. </a:t>
            </a:r>
          </a:p>
        </p:txBody>
      </p:sp>
    </p:spTree>
    <p:extLst>
      <p:ext uri="{BB962C8B-B14F-4D97-AF65-F5344CB8AC3E}">
        <p14:creationId xmlns:p14="http://schemas.microsoft.com/office/powerpoint/2010/main" val="7698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charRg st="211" end="49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charRg st="497" end="65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23683"/>
            <a:ext cx="12192000" cy="6410633"/>
          </a:xfrm>
          <a:prstGeom prst="rect">
            <a:avLst/>
          </a:prstGeom>
        </p:spPr>
      </p:pic>
    </p:spTree>
    <p:extLst>
      <p:ext uri="{BB962C8B-B14F-4D97-AF65-F5344CB8AC3E}">
        <p14:creationId xmlns:p14="http://schemas.microsoft.com/office/powerpoint/2010/main" val="35224356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154984"/>
          </a:xfrm>
          <a:prstGeom prst="rect">
            <a:avLst/>
          </a:prstGeom>
          <a:noFill/>
        </p:spPr>
        <p:txBody>
          <a:bodyPr wrap="square" rtlCol="0">
            <a:spAutoFit/>
          </a:bodyPr>
          <a:lstStyle/>
          <a:p>
            <a:r>
              <a:rPr lang="en-US" sz="2400" dirty="0" smtClean="0"/>
              <a:t>INTRODUCTION</a:t>
            </a:r>
          </a:p>
          <a:p>
            <a:endParaRPr lang="en-US" sz="2400" dirty="0"/>
          </a:p>
          <a:p>
            <a:r>
              <a:rPr lang="en-US" sz="2400" dirty="0"/>
              <a:t>	</a:t>
            </a:r>
            <a:r>
              <a:rPr lang="en-US" sz="2400" dirty="0" smtClean="0"/>
              <a:t>Minna </a:t>
            </a:r>
            <a:r>
              <a:rPr lang="en-US" sz="2400" dirty="0" err="1"/>
              <a:t>Bernays</a:t>
            </a:r>
            <a:r>
              <a:rPr lang="en-US" sz="2400" dirty="0"/>
              <a:t> lived in his household for forty-two years. As a psychologist trying to fix patients, this was less of a “blind leading the blind” scenario and more of the “sicko trying to heal the sick” situation. </a:t>
            </a:r>
            <a:endParaRPr lang="en-US" sz="2400" dirty="0" smtClean="0"/>
          </a:p>
          <a:p>
            <a:r>
              <a:rPr lang="en-US" sz="2400" dirty="0"/>
              <a:t>	</a:t>
            </a:r>
            <a:r>
              <a:rPr lang="en-US" sz="2400" dirty="0" smtClean="0"/>
              <a:t>I’m </a:t>
            </a:r>
            <a:r>
              <a:rPr lang="en-US" sz="2400" dirty="0"/>
              <a:t>not sure I want to follow this guy into any kind of moral/sexual revolution. Judging from his own practice, I’m a little troubled as to where he might lead us. </a:t>
            </a:r>
            <a:endParaRPr lang="en-US" sz="2400" dirty="0" smtClean="0"/>
          </a:p>
          <a:p>
            <a:r>
              <a:rPr lang="en-US" sz="2400" dirty="0"/>
              <a:t>	</a:t>
            </a:r>
            <a:r>
              <a:rPr lang="en-US" sz="2400" dirty="0" smtClean="0"/>
              <a:t>But </a:t>
            </a:r>
            <a:r>
              <a:rPr lang="en-US" sz="2400" dirty="0"/>
              <a:t>many have followed him into the revolution, and we are witnessing some pretty terrible things, some of them unimaginable just a few decades ago. </a:t>
            </a:r>
          </a:p>
        </p:txBody>
      </p:sp>
    </p:spTree>
    <p:extLst>
      <p:ext uri="{BB962C8B-B14F-4D97-AF65-F5344CB8AC3E}">
        <p14:creationId xmlns:p14="http://schemas.microsoft.com/office/powerpoint/2010/main" val="416095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046988"/>
          </a:xfrm>
          <a:prstGeom prst="rect">
            <a:avLst/>
          </a:prstGeom>
          <a:noFill/>
        </p:spPr>
        <p:txBody>
          <a:bodyPr wrap="square" rtlCol="0">
            <a:spAutoFit/>
          </a:bodyPr>
          <a:lstStyle/>
          <a:p>
            <a:r>
              <a:rPr lang="en-US" sz="2400" dirty="0" smtClean="0"/>
              <a:t>INTRODUCTION</a:t>
            </a:r>
          </a:p>
          <a:p>
            <a:endParaRPr lang="en-US" sz="2400" dirty="0"/>
          </a:p>
          <a:p>
            <a:r>
              <a:rPr lang="en-US" sz="2400" dirty="0"/>
              <a:t>	</a:t>
            </a:r>
            <a:r>
              <a:rPr lang="en-US" sz="2400" dirty="0" smtClean="0"/>
              <a:t>Again</a:t>
            </a:r>
            <a:r>
              <a:rPr lang="en-US" sz="2400" dirty="0"/>
              <a:t>, this is not a mere </a:t>
            </a:r>
            <a:r>
              <a:rPr lang="en-US" sz="2400" i="1" dirty="0"/>
              <a:t>ad hominem</a:t>
            </a:r>
            <a:r>
              <a:rPr lang="en-US" sz="2400" dirty="0"/>
              <a:t> attack on the man’s character instead of his ideas. </a:t>
            </a:r>
            <a:endParaRPr lang="en-US" sz="2400" dirty="0" smtClean="0"/>
          </a:p>
          <a:p>
            <a:r>
              <a:rPr lang="en-US" sz="2400" dirty="0"/>
              <a:t>	</a:t>
            </a:r>
            <a:r>
              <a:rPr lang="en-US" sz="2400" dirty="0" smtClean="0"/>
              <a:t>The </a:t>
            </a:r>
            <a:r>
              <a:rPr lang="en-US" sz="2400" dirty="0"/>
              <a:t>point is that his ideas came from his morally diseased character, so his life and practice should not simply be taken into account, but they actually reveal the foundation for his, what one Freud scholar and supporter calls, “obscene” theories. </a:t>
            </a:r>
          </a:p>
        </p:txBody>
      </p:sp>
    </p:spTree>
    <p:extLst>
      <p:ext uri="{BB962C8B-B14F-4D97-AF65-F5344CB8AC3E}">
        <p14:creationId xmlns:p14="http://schemas.microsoft.com/office/powerpoint/2010/main" val="53777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1569660"/>
          </a:xfrm>
          <a:prstGeom prst="rect">
            <a:avLst/>
          </a:prstGeom>
          <a:noFill/>
        </p:spPr>
        <p:txBody>
          <a:bodyPr wrap="square" rtlCol="0">
            <a:spAutoFit/>
          </a:bodyPr>
          <a:lstStyle/>
          <a:p>
            <a:r>
              <a:rPr lang="en-US" sz="2400" dirty="0" smtClean="0"/>
              <a:t>INTRODUCTION</a:t>
            </a:r>
          </a:p>
          <a:p>
            <a:endParaRPr lang="en-US" sz="2400" dirty="0"/>
          </a:p>
          <a:p>
            <a:r>
              <a:rPr lang="en-US" sz="2400" dirty="0"/>
              <a:t>	</a:t>
            </a:r>
            <a:r>
              <a:rPr lang="en-US" sz="2400" dirty="0" smtClean="0"/>
              <a:t>And </a:t>
            </a:r>
            <a:r>
              <a:rPr lang="en-US" sz="2400" dirty="0"/>
              <a:t>then there was Margaret Mead. </a:t>
            </a:r>
            <a:endParaRPr lang="en-US" sz="2400" dirty="0" smtClean="0"/>
          </a:p>
          <a:p>
            <a:r>
              <a:rPr lang="en-US" sz="2400" dirty="0"/>
              <a:t>	</a:t>
            </a:r>
            <a:endParaRPr lang="en-US" sz="2400" dirty="0"/>
          </a:p>
        </p:txBody>
      </p:sp>
    </p:spTree>
    <p:extLst>
      <p:ext uri="{BB962C8B-B14F-4D97-AF65-F5344CB8AC3E}">
        <p14:creationId xmlns:p14="http://schemas.microsoft.com/office/powerpoint/2010/main" val="332588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240"/>
            <a:ext cx="12219214" cy="6842760"/>
          </a:xfrm>
          <a:prstGeom prst="rect">
            <a:avLst/>
          </a:prstGeom>
        </p:spPr>
      </p:pic>
      <p:sp>
        <p:nvSpPr>
          <p:cNvPr id="3" name="TextBox 2"/>
          <p:cNvSpPr txBox="1"/>
          <p:nvPr/>
        </p:nvSpPr>
        <p:spPr>
          <a:xfrm>
            <a:off x="6209731" y="586854"/>
            <a:ext cx="5240741" cy="3785652"/>
          </a:xfrm>
          <a:prstGeom prst="rect">
            <a:avLst/>
          </a:prstGeom>
          <a:noFill/>
        </p:spPr>
        <p:txBody>
          <a:bodyPr wrap="square" rtlCol="0">
            <a:spAutoFit/>
          </a:bodyPr>
          <a:lstStyle/>
          <a:p>
            <a:r>
              <a:rPr lang="en-US" sz="6000" b="1" dirty="0" smtClean="0"/>
              <a:t>MARGARET MEAD’S FANTASY ISLAND</a:t>
            </a:r>
            <a:endParaRPr lang="en-US" sz="6000" b="1" dirty="0"/>
          </a:p>
        </p:txBody>
      </p:sp>
    </p:spTree>
    <p:extLst>
      <p:ext uri="{BB962C8B-B14F-4D97-AF65-F5344CB8AC3E}">
        <p14:creationId xmlns:p14="http://schemas.microsoft.com/office/powerpoint/2010/main" val="20857414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6903" y="419455"/>
            <a:ext cx="2143125" cy="2143125"/>
          </a:xfrm>
          <a:prstGeom prst="rect">
            <a:avLst/>
          </a:prstGeom>
        </p:spPr>
      </p:pic>
      <p:pic>
        <p:nvPicPr>
          <p:cNvPr id="3" name="Picture 2"/>
          <p:cNvPicPr>
            <a:picLocks noChangeAspect="1"/>
          </p:cNvPicPr>
          <p:nvPr/>
        </p:nvPicPr>
        <p:blipFill>
          <a:blip r:embed="rId3"/>
          <a:stretch>
            <a:fillRect/>
          </a:stretch>
        </p:blipFill>
        <p:spPr>
          <a:xfrm>
            <a:off x="2699911" y="1218062"/>
            <a:ext cx="1933575" cy="2371725"/>
          </a:xfrm>
          <a:prstGeom prst="rect">
            <a:avLst/>
          </a:prstGeom>
        </p:spPr>
      </p:pic>
      <p:pic>
        <p:nvPicPr>
          <p:cNvPr id="4" name="Picture 3"/>
          <p:cNvPicPr>
            <a:picLocks noChangeAspect="1"/>
          </p:cNvPicPr>
          <p:nvPr/>
        </p:nvPicPr>
        <p:blipFill>
          <a:blip r:embed="rId4"/>
          <a:stretch>
            <a:fillRect/>
          </a:stretch>
        </p:blipFill>
        <p:spPr>
          <a:xfrm>
            <a:off x="4833369" y="2125851"/>
            <a:ext cx="1685925" cy="2714625"/>
          </a:xfrm>
          <a:prstGeom prst="rect">
            <a:avLst/>
          </a:prstGeom>
        </p:spPr>
      </p:pic>
      <p:pic>
        <p:nvPicPr>
          <p:cNvPr id="5" name="Picture 4"/>
          <p:cNvPicPr>
            <a:picLocks noChangeAspect="1"/>
          </p:cNvPicPr>
          <p:nvPr/>
        </p:nvPicPr>
        <p:blipFill>
          <a:blip r:embed="rId5"/>
          <a:stretch>
            <a:fillRect/>
          </a:stretch>
        </p:blipFill>
        <p:spPr>
          <a:xfrm>
            <a:off x="6723655" y="2802695"/>
            <a:ext cx="1933575" cy="2371725"/>
          </a:xfrm>
          <a:prstGeom prst="rect">
            <a:avLst/>
          </a:prstGeom>
        </p:spPr>
      </p:pic>
      <p:pic>
        <p:nvPicPr>
          <p:cNvPr id="6" name="Picture 5"/>
          <p:cNvPicPr>
            <a:picLocks noChangeAspect="1"/>
          </p:cNvPicPr>
          <p:nvPr/>
        </p:nvPicPr>
        <p:blipFill>
          <a:blip r:embed="rId6"/>
          <a:stretch>
            <a:fillRect/>
          </a:stretch>
        </p:blipFill>
        <p:spPr>
          <a:xfrm>
            <a:off x="8893365" y="3661010"/>
            <a:ext cx="1914525" cy="2390775"/>
          </a:xfrm>
          <a:prstGeom prst="rect">
            <a:avLst/>
          </a:prstGeom>
        </p:spPr>
      </p:pic>
    </p:spTree>
    <p:extLst>
      <p:ext uri="{BB962C8B-B14F-4D97-AF65-F5344CB8AC3E}">
        <p14:creationId xmlns:p14="http://schemas.microsoft.com/office/powerpoint/2010/main" val="348164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416320"/>
          </a:xfrm>
          <a:prstGeom prst="rect">
            <a:avLst/>
          </a:prstGeom>
          <a:noFill/>
        </p:spPr>
        <p:txBody>
          <a:bodyPr wrap="square" rtlCol="0">
            <a:spAutoFit/>
          </a:bodyPr>
          <a:lstStyle/>
          <a:p>
            <a:r>
              <a:rPr lang="en-US" sz="2400" dirty="0" smtClean="0"/>
              <a:t>INTRODUCTION</a:t>
            </a:r>
          </a:p>
          <a:p>
            <a:endParaRPr lang="en-US" sz="2400" dirty="0"/>
          </a:p>
          <a:p>
            <a:r>
              <a:rPr lang="en-US" sz="2400" dirty="0"/>
              <a:t>	</a:t>
            </a:r>
            <a:r>
              <a:rPr lang="en-US" sz="2400" dirty="0" smtClean="0"/>
              <a:t>And </a:t>
            </a:r>
            <a:r>
              <a:rPr lang="en-US" sz="2400" dirty="0"/>
              <a:t>then there was Margaret Mead. </a:t>
            </a:r>
            <a:endParaRPr lang="en-US" sz="2400" dirty="0" smtClean="0"/>
          </a:p>
          <a:p>
            <a:r>
              <a:rPr lang="en-US" sz="2400" dirty="0"/>
              <a:t>	</a:t>
            </a:r>
            <a:r>
              <a:rPr lang="en-US" sz="2400" dirty="0" smtClean="0"/>
              <a:t>If </a:t>
            </a:r>
            <a:r>
              <a:rPr lang="en-US" sz="2400" dirty="0"/>
              <a:t>you have heard of any anthropologist ever, you have heard of Margaret Mead, the most celebrated, the most famous, and, it turns out, the most fraudulent of them all. </a:t>
            </a:r>
            <a:endParaRPr lang="en-US" sz="2400" dirty="0" smtClean="0"/>
          </a:p>
          <a:p>
            <a:r>
              <a:rPr lang="en-US" sz="2400" dirty="0"/>
              <a:t>	</a:t>
            </a:r>
            <a:r>
              <a:rPr lang="en-US" sz="2400" dirty="0" smtClean="0"/>
              <a:t>As </a:t>
            </a:r>
            <a:r>
              <a:rPr lang="en-US" sz="2400" dirty="0"/>
              <a:t>of 1993 her 1928 book </a:t>
            </a:r>
            <a:r>
              <a:rPr lang="en-US" sz="2400" i="1" dirty="0"/>
              <a:t>Coming of Age in Samoa</a:t>
            </a:r>
            <a:r>
              <a:rPr lang="en-US" sz="2400" dirty="0"/>
              <a:t> had sold millions upon millions of copies in sixteen languages including Urdu and Serbo-Croatian. </a:t>
            </a:r>
            <a:endParaRPr lang="en-US" sz="2400" dirty="0" smtClean="0"/>
          </a:p>
        </p:txBody>
      </p:sp>
    </p:spTree>
    <p:extLst>
      <p:ext uri="{BB962C8B-B14F-4D97-AF65-F5344CB8AC3E}">
        <p14:creationId xmlns:p14="http://schemas.microsoft.com/office/powerpoint/2010/main" val="111882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9278" y="323849"/>
            <a:ext cx="3711338" cy="5290631"/>
          </a:xfrm>
          <a:prstGeom prst="rect">
            <a:avLst/>
          </a:prstGeom>
        </p:spPr>
      </p:pic>
      <p:pic>
        <p:nvPicPr>
          <p:cNvPr id="3" name="Picture 2"/>
          <p:cNvPicPr>
            <a:picLocks noChangeAspect="1"/>
          </p:cNvPicPr>
          <p:nvPr/>
        </p:nvPicPr>
        <p:blipFill>
          <a:blip r:embed="rId3"/>
          <a:stretch>
            <a:fillRect/>
          </a:stretch>
        </p:blipFill>
        <p:spPr>
          <a:xfrm>
            <a:off x="6222666" y="633270"/>
            <a:ext cx="3426299" cy="5690807"/>
          </a:xfrm>
          <a:prstGeom prst="rect">
            <a:avLst/>
          </a:prstGeom>
        </p:spPr>
      </p:pic>
    </p:spTree>
    <p:extLst>
      <p:ext uri="{BB962C8B-B14F-4D97-AF65-F5344CB8AC3E}">
        <p14:creationId xmlns:p14="http://schemas.microsoft.com/office/powerpoint/2010/main" val="252060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632311"/>
          </a:xfrm>
          <a:prstGeom prst="rect">
            <a:avLst/>
          </a:prstGeom>
          <a:noFill/>
        </p:spPr>
        <p:txBody>
          <a:bodyPr wrap="square" rtlCol="0">
            <a:spAutoFit/>
          </a:bodyPr>
          <a:lstStyle/>
          <a:p>
            <a:r>
              <a:rPr lang="en-US" sz="2400" dirty="0" smtClean="0"/>
              <a:t>INTRODUCTION</a:t>
            </a:r>
          </a:p>
          <a:p>
            <a:endParaRPr lang="en-US" sz="2400" dirty="0"/>
          </a:p>
          <a:p>
            <a:r>
              <a:rPr lang="en-US" sz="2400" dirty="0"/>
              <a:t>	</a:t>
            </a:r>
            <a:r>
              <a:rPr lang="en-US" sz="2400" dirty="0" smtClean="0"/>
              <a:t>And </a:t>
            </a:r>
            <a:r>
              <a:rPr lang="en-US" sz="2400" dirty="0"/>
              <a:t>then there was Margaret Mead. </a:t>
            </a:r>
            <a:endParaRPr lang="en-US" sz="2400" dirty="0" smtClean="0"/>
          </a:p>
          <a:p>
            <a:r>
              <a:rPr lang="en-US" sz="2400" dirty="0"/>
              <a:t>	</a:t>
            </a:r>
            <a:r>
              <a:rPr lang="en-US" sz="2400" dirty="0" smtClean="0"/>
              <a:t>If </a:t>
            </a:r>
            <a:r>
              <a:rPr lang="en-US" sz="2400" dirty="0"/>
              <a:t>you have heard of any anthropologist ever, you have heard of Margaret Mead, the most celebrated, the most famous, and, it turns out, the most fraudulent of them all. </a:t>
            </a:r>
            <a:endParaRPr lang="en-US" sz="2400" dirty="0" smtClean="0"/>
          </a:p>
          <a:p>
            <a:r>
              <a:rPr lang="en-US" sz="2400" dirty="0"/>
              <a:t>	</a:t>
            </a:r>
            <a:r>
              <a:rPr lang="en-US" sz="2400" dirty="0" smtClean="0"/>
              <a:t>As </a:t>
            </a:r>
            <a:r>
              <a:rPr lang="en-US" sz="2400" dirty="0"/>
              <a:t>of 1993 her 1928 book </a:t>
            </a:r>
            <a:r>
              <a:rPr lang="en-US" sz="2400" i="1" dirty="0"/>
              <a:t>Coming of Age in Samoa</a:t>
            </a:r>
            <a:r>
              <a:rPr lang="en-US" sz="2400" dirty="0"/>
              <a:t> had sold millions upon millions of copies in sixteen languages including Urdu and Serbo-Croatian. </a:t>
            </a:r>
            <a:endParaRPr lang="en-US" sz="2400" dirty="0" smtClean="0"/>
          </a:p>
          <a:p>
            <a:r>
              <a:rPr lang="en-US" sz="2400" dirty="0"/>
              <a:t>	</a:t>
            </a:r>
            <a:r>
              <a:rPr lang="en-US" sz="2400" dirty="0" smtClean="0"/>
              <a:t>It </a:t>
            </a:r>
            <a:r>
              <a:rPr lang="en-US" sz="2400" dirty="0"/>
              <a:t>had the effect of, as E. Michael Jones writes, shaping the field of anthropology into “a discipline that studied cultures far away in order to have an impact on how we did things close to home.” (20) As the past president of the American Anthropological Association Sherwood L. Washburn put it, </a:t>
            </a:r>
            <a:r>
              <a:rPr lang="en-US" sz="2400" i="1" dirty="0"/>
              <a:t>Coming of Age in Samoa</a:t>
            </a:r>
            <a:r>
              <a:rPr lang="en-US" sz="2400" dirty="0"/>
              <a:t> “influenced the way people were brought up in this country.” </a:t>
            </a:r>
          </a:p>
        </p:txBody>
      </p:sp>
    </p:spTree>
    <p:extLst>
      <p:ext uri="{BB962C8B-B14F-4D97-AF65-F5344CB8AC3E}">
        <p14:creationId xmlns:p14="http://schemas.microsoft.com/office/powerpoint/2010/main" val="13455350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677656"/>
          </a:xfrm>
          <a:prstGeom prst="rect">
            <a:avLst/>
          </a:prstGeom>
          <a:noFill/>
        </p:spPr>
        <p:txBody>
          <a:bodyPr wrap="square" rtlCol="0">
            <a:spAutoFit/>
          </a:bodyPr>
          <a:lstStyle/>
          <a:p>
            <a:r>
              <a:rPr lang="en-US" sz="2400" dirty="0" smtClean="0"/>
              <a:t>INTRODUCTION</a:t>
            </a:r>
          </a:p>
          <a:p>
            <a:endParaRPr lang="en-US" sz="2400" dirty="0"/>
          </a:p>
          <a:p>
            <a:r>
              <a:rPr lang="en-US" sz="2400" dirty="0"/>
              <a:t>	And yet the legend and the myth that was so influential for the millions who read her book and the millions more who were taught her conclusions was seriously threatened in 1983 by an Australian anthropologist, Derek Freeman, who actually spent years in Samoa, unlike Mead’s brief nine months. </a:t>
            </a:r>
            <a:endParaRPr lang="en-US" sz="2400" dirty="0" smtClean="0"/>
          </a:p>
        </p:txBody>
      </p:sp>
    </p:spTree>
    <p:extLst>
      <p:ext uri="{BB962C8B-B14F-4D97-AF65-F5344CB8AC3E}">
        <p14:creationId xmlns:p14="http://schemas.microsoft.com/office/powerpoint/2010/main" val="6677607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25643" y="842536"/>
            <a:ext cx="3702168" cy="3702168"/>
          </a:xfrm>
          <a:prstGeom prst="rect">
            <a:avLst/>
          </a:prstGeom>
        </p:spPr>
      </p:pic>
      <p:pic>
        <p:nvPicPr>
          <p:cNvPr id="3" name="Picture 2"/>
          <p:cNvPicPr>
            <a:picLocks noChangeAspect="1"/>
          </p:cNvPicPr>
          <p:nvPr/>
        </p:nvPicPr>
        <p:blipFill>
          <a:blip r:embed="rId3"/>
          <a:stretch>
            <a:fillRect/>
          </a:stretch>
        </p:blipFill>
        <p:spPr>
          <a:xfrm>
            <a:off x="5192403" y="1578164"/>
            <a:ext cx="2423047" cy="3608233"/>
          </a:xfrm>
          <a:prstGeom prst="rect">
            <a:avLst/>
          </a:prstGeom>
        </p:spPr>
      </p:pic>
      <p:pic>
        <p:nvPicPr>
          <p:cNvPr id="4" name="Picture 3"/>
          <p:cNvPicPr>
            <a:picLocks noChangeAspect="1"/>
          </p:cNvPicPr>
          <p:nvPr/>
        </p:nvPicPr>
        <p:blipFill>
          <a:blip r:embed="rId4"/>
          <a:stretch>
            <a:fillRect/>
          </a:stretch>
        </p:blipFill>
        <p:spPr>
          <a:xfrm>
            <a:off x="8379584" y="2195797"/>
            <a:ext cx="2388500" cy="3681721"/>
          </a:xfrm>
          <a:prstGeom prst="rect">
            <a:avLst/>
          </a:prstGeom>
        </p:spPr>
      </p:pic>
    </p:spTree>
    <p:extLst>
      <p:ext uri="{BB962C8B-B14F-4D97-AF65-F5344CB8AC3E}">
        <p14:creationId xmlns:p14="http://schemas.microsoft.com/office/powerpoint/2010/main" val="130256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154984"/>
          </a:xfrm>
          <a:prstGeom prst="rect">
            <a:avLst/>
          </a:prstGeom>
          <a:noFill/>
        </p:spPr>
        <p:txBody>
          <a:bodyPr wrap="square" rtlCol="0">
            <a:spAutoFit/>
          </a:bodyPr>
          <a:lstStyle/>
          <a:p>
            <a:r>
              <a:rPr lang="en-US" sz="2400" dirty="0" smtClean="0"/>
              <a:t>INTRODUCTION</a:t>
            </a:r>
          </a:p>
          <a:p>
            <a:endParaRPr lang="en-US" sz="2400" dirty="0"/>
          </a:p>
          <a:p>
            <a:r>
              <a:rPr lang="en-US" sz="2400" dirty="0"/>
              <a:t>	And yet the legend and the myth that was so influential for the millions who read her book and the millions more who were taught her conclusions was seriously threatened in 1983 by an Australian anthropologist, Derek Freeman, who actually spent years in Samoa, unlike Mead’s brief nine months. </a:t>
            </a:r>
            <a:endParaRPr lang="en-US" sz="2400" dirty="0" smtClean="0"/>
          </a:p>
          <a:p>
            <a:r>
              <a:rPr lang="en-US" sz="2400" dirty="0"/>
              <a:t>	</a:t>
            </a:r>
            <a:r>
              <a:rPr lang="en-US" sz="2400" dirty="0" smtClean="0"/>
              <a:t>Freeman </a:t>
            </a:r>
            <a:r>
              <a:rPr lang="en-US" sz="2400" dirty="0"/>
              <a:t>became an expert in Samoan language and culture. </a:t>
            </a:r>
            <a:endParaRPr lang="en-US" sz="2400" dirty="0" smtClean="0"/>
          </a:p>
          <a:p>
            <a:r>
              <a:rPr lang="en-US" sz="2400" dirty="0"/>
              <a:t>	</a:t>
            </a:r>
            <a:r>
              <a:rPr lang="en-US" sz="2400" dirty="0" smtClean="0"/>
              <a:t>He </a:t>
            </a:r>
            <a:r>
              <a:rPr lang="en-US" sz="2400" dirty="0"/>
              <a:t>examined her research and her conclusions and discovered that on virtually every major subject she addressed, she had seriously missed the mark, often proclaiming the precise opposite of the truth. </a:t>
            </a:r>
          </a:p>
        </p:txBody>
      </p:sp>
    </p:spTree>
    <p:extLst>
      <p:ext uri="{BB962C8B-B14F-4D97-AF65-F5344CB8AC3E}">
        <p14:creationId xmlns:p14="http://schemas.microsoft.com/office/powerpoint/2010/main" val="277627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677656"/>
          </a:xfrm>
          <a:prstGeom prst="rect">
            <a:avLst/>
          </a:prstGeom>
          <a:noFill/>
        </p:spPr>
        <p:txBody>
          <a:bodyPr wrap="square" rtlCol="0">
            <a:spAutoFit/>
          </a:bodyPr>
          <a:lstStyle/>
          <a:p>
            <a:r>
              <a:rPr lang="en-US" sz="2400" dirty="0" smtClean="0"/>
              <a:t>INTRODUCTION</a:t>
            </a:r>
          </a:p>
          <a:p>
            <a:endParaRPr lang="en-US" sz="2400" dirty="0"/>
          </a:p>
          <a:p>
            <a:r>
              <a:rPr lang="en-US" sz="2400" dirty="0"/>
              <a:t>	What we should bear in mind is that one who finally blew the whistle on her was not an evangelical Christian. </a:t>
            </a:r>
            <a:endParaRPr lang="en-US" sz="2400" dirty="0" smtClean="0"/>
          </a:p>
          <a:p>
            <a:r>
              <a:rPr lang="en-US" sz="2400" dirty="0"/>
              <a:t>	</a:t>
            </a:r>
            <a:r>
              <a:rPr lang="en-US" sz="2400" dirty="0" smtClean="0"/>
              <a:t>Derek </a:t>
            </a:r>
            <a:r>
              <a:rPr lang="en-US" sz="2400" dirty="0"/>
              <a:t>Freeman was certainly a Darwinian evolutionist and probably an atheist. In other words, he was carrying no water for biblical morality. His agenda was something far different. </a:t>
            </a:r>
          </a:p>
        </p:txBody>
      </p:sp>
    </p:spTree>
    <p:extLst>
      <p:ext uri="{BB962C8B-B14F-4D97-AF65-F5344CB8AC3E}">
        <p14:creationId xmlns:p14="http://schemas.microsoft.com/office/powerpoint/2010/main" val="366184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charRg st="126" end="3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262979"/>
          </a:xfrm>
          <a:prstGeom prst="rect">
            <a:avLst/>
          </a:prstGeom>
          <a:noFill/>
        </p:spPr>
        <p:txBody>
          <a:bodyPr wrap="square" rtlCol="0">
            <a:spAutoFit/>
          </a:bodyPr>
          <a:lstStyle/>
          <a:p>
            <a:r>
              <a:rPr lang="en-US" sz="2400" b="1" dirty="0"/>
              <a:t>I. THE DEBATE.</a:t>
            </a:r>
            <a:endParaRPr lang="en-US" sz="2400" dirty="0"/>
          </a:p>
          <a:p>
            <a:r>
              <a:rPr lang="en-US" sz="2400" dirty="0"/>
              <a:t> </a:t>
            </a:r>
          </a:p>
          <a:p>
            <a:r>
              <a:rPr lang="en-US" sz="2400" dirty="0"/>
              <a:t>	In the late 1800s and early 1900s there was a furious debate raging in the academic world between the strict, atheistic evolutionists and the philosophical idealists. </a:t>
            </a:r>
            <a:endParaRPr lang="en-US" sz="2400" dirty="0" smtClean="0"/>
          </a:p>
          <a:p>
            <a:r>
              <a:rPr lang="en-US" sz="2400" dirty="0"/>
              <a:t>	</a:t>
            </a:r>
            <a:r>
              <a:rPr lang="en-US" sz="2400" dirty="0" smtClean="0"/>
              <a:t>The </a:t>
            </a:r>
            <a:r>
              <a:rPr lang="en-US" sz="2400" dirty="0"/>
              <a:t>evolutionists insisted that human behavior was completely controlled by biology, that humans were mere machines, and that all behavior was predetermined by the chemical processes in their brains and bodies. </a:t>
            </a:r>
            <a:endParaRPr lang="en-US" sz="2400" dirty="0" smtClean="0"/>
          </a:p>
          <a:p>
            <a:r>
              <a:rPr lang="en-US" sz="2400" dirty="0"/>
              <a:t>	</a:t>
            </a:r>
            <a:r>
              <a:rPr lang="en-US" sz="2400" dirty="0" smtClean="0"/>
              <a:t>The </a:t>
            </a:r>
            <a:r>
              <a:rPr lang="en-US" sz="2400" dirty="0"/>
              <a:t>philosophical idealists disagreed. They believed that outside factors beyond biology were the keys to behavior: societal, cultural forces. </a:t>
            </a:r>
            <a:endParaRPr lang="en-US" sz="2400" dirty="0" smtClean="0"/>
          </a:p>
          <a:p>
            <a:r>
              <a:rPr lang="en-US" sz="2400" dirty="0"/>
              <a:t>	</a:t>
            </a:r>
            <a:r>
              <a:rPr lang="en-US" sz="2400" dirty="0" smtClean="0"/>
              <a:t>This </a:t>
            </a:r>
            <a:r>
              <a:rPr lang="en-US" sz="2400" dirty="0"/>
              <a:t>was the classic “nature or nurture” debate. Which determined behavior: chemicals or culture? </a:t>
            </a:r>
            <a:endParaRPr lang="en-US" sz="2400" dirty="0"/>
          </a:p>
        </p:txBody>
      </p:sp>
    </p:spTree>
    <p:extLst>
      <p:ext uri="{BB962C8B-B14F-4D97-AF65-F5344CB8AC3E}">
        <p14:creationId xmlns:p14="http://schemas.microsoft.com/office/powerpoint/2010/main" val="292178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046988"/>
          </a:xfrm>
          <a:prstGeom prst="rect">
            <a:avLst/>
          </a:prstGeom>
          <a:noFill/>
        </p:spPr>
        <p:txBody>
          <a:bodyPr wrap="square" rtlCol="0">
            <a:spAutoFit/>
          </a:bodyPr>
          <a:lstStyle/>
          <a:p>
            <a:r>
              <a:rPr lang="en-US" sz="2400" b="1" dirty="0"/>
              <a:t>I. THE DEBATE.</a:t>
            </a:r>
            <a:endParaRPr lang="en-US" sz="2400" dirty="0"/>
          </a:p>
          <a:p>
            <a:r>
              <a:rPr lang="en-US" sz="2400" dirty="0"/>
              <a:t> </a:t>
            </a:r>
          </a:p>
          <a:p>
            <a:r>
              <a:rPr lang="en-US" sz="2400" dirty="0" smtClean="0"/>
              <a:t>	One </a:t>
            </a:r>
            <a:r>
              <a:rPr lang="en-US" sz="2400" dirty="0"/>
              <a:t>of the chief proponents on the anti-evolution, philosophical idealism, nurture or cultural forces debate was the famed anthropologist Franz Boas, a German scholar who was teaching at Columbia University in New York. </a:t>
            </a:r>
            <a:endParaRPr lang="en-US" sz="2400" dirty="0" smtClean="0"/>
          </a:p>
          <a:p>
            <a:r>
              <a:rPr lang="en-US" sz="2400" dirty="0"/>
              <a:t>	</a:t>
            </a:r>
            <a:r>
              <a:rPr lang="en-US" sz="2400" dirty="0" smtClean="0"/>
              <a:t>He </a:t>
            </a:r>
            <a:r>
              <a:rPr lang="en-US" sz="2400" dirty="0"/>
              <a:t>also happened to become Margaret Mead’s mentor and sponsoring professor for her doctoral program in anthropology. </a:t>
            </a:r>
            <a:endParaRPr lang="en-US" sz="2400" dirty="0"/>
          </a:p>
        </p:txBody>
      </p:sp>
    </p:spTree>
    <p:extLst>
      <p:ext uri="{BB962C8B-B14F-4D97-AF65-F5344CB8AC3E}">
        <p14:creationId xmlns:p14="http://schemas.microsoft.com/office/powerpoint/2010/main" val="392136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Margaret mead’s fantasy island</a:t>
            </a:r>
            <a:endParaRPr lang="en-US" dirty="0"/>
          </a:p>
        </p:txBody>
      </p:sp>
      <p:sp>
        <p:nvSpPr>
          <p:cNvPr id="3" name="Subtitle 2"/>
          <p:cNvSpPr>
            <a:spLocks noGrp="1"/>
          </p:cNvSpPr>
          <p:nvPr>
            <p:ph type="subTitle" idx="1"/>
          </p:nvPr>
        </p:nvSpPr>
        <p:spPr/>
        <p:txBody>
          <a:bodyPr/>
          <a:lstStyle/>
          <a:p>
            <a:r>
              <a:rPr lang="en-US" sz="3600" dirty="0" smtClean="0"/>
              <a:t>The Roots of the (Moral) Revolution, Part </a:t>
            </a:r>
            <a:r>
              <a:rPr lang="en-US" sz="3600" dirty="0" smtClean="0"/>
              <a:t>2</a:t>
            </a:r>
            <a:endParaRPr lang="en-US" sz="3600" dirty="0"/>
          </a:p>
        </p:txBody>
      </p:sp>
    </p:spTree>
    <p:extLst>
      <p:ext uri="{BB962C8B-B14F-4D97-AF65-F5344CB8AC3E}">
        <p14:creationId xmlns:p14="http://schemas.microsoft.com/office/powerpoint/2010/main" val="36760297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240"/>
            <a:ext cx="12192000" cy="6827520"/>
          </a:xfrm>
          <a:prstGeom prst="rect">
            <a:avLst/>
          </a:prstGeom>
        </p:spPr>
      </p:pic>
    </p:spTree>
    <p:extLst>
      <p:ext uri="{BB962C8B-B14F-4D97-AF65-F5344CB8AC3E}">
        <p14:creationId xmlns:p14="http://schemas.microsoft.com/office/powerpoint/2010/main" val="2234520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632311"/>
          </a:xfrm>
          <a:prstGeom prst="rect">
            <a:avLst/>
          </a:prstGeom>
          <a:noFill/>
        </p:spPr>
        <p:txBody>
          <a:bodyPr wrap="square" rtlCol="0">
            <a:spAutoFit/>
          </a:bodyPr>
          <a:lstStyle/>
          <a:p>
            <a:r>
              <a:rPr lang="en-US" sz="2400" b="1" dirty="0"/>
              <a:t>I. THE DEBATE.</a:t>
            </a:r>
            <a:endParaRPr lang="en-US" sz="2400" dirty="0"/>
          </a:p>
          <a:p>
            <a:r>
              <a:rPr lang="en-US" sz="2400" dirty="0"/>
              <a:t> </a:t>
            </a:r>
          </a:p>
          <a:p>
            <a:r>
              <a:rPr lang="en-US" sz="2400" dirty="0"/>
              <a:t>	</a:t>
            </a:r>
            <a:r>
              <a:rPr lang="en-US" sz="2400" dirty="0" smtClean="0"/>
              <a:t>But </a:t>
            </a:r>
            <a:r>
              <a:rPr lang="en-US" sz="2400" dirty="0"/>
              <a:t>if Boas could find a society where for some cultural reason adolescence was free from the seemingly universal turmoil, a “negative instance,” then he would have great evidence on his side: culture determined behavior, not evolutionary biology. </a:t>
            </a:r>
            <a:endParaRPr lang="en-US" sz="2400" dirty="0" smtClean="0"/>
          </a:p>
          <a:p>
            <a:r>
              <a:rPr lang="en-US" sz="2400" dirty="0"/>
              <a:t>	</a:t>
            </a:r>
            <a:r>
              <a:rPr lang="en-US" sz="2400" dirty="0" smtClean="0"/>
              <a:t>Margaret </a:t>
            </a:r>
            <a:r>
              <a:rPr lang="en-US" sz="2400" dirty="0"/>
              <a:t>Mead had longed to travel to some exotic place; her mentor devised the experiment, and with a research grant in her pocket, she was off to the romantic, South Seas paradise land of Samoa. </a:t>
            </a:r>
          </a:p>
          <a:p>
            <a:r>
              <a:rPr lang="en-US" sz="2400" dirty="0"/>
              <a:t>	So, just to recap: the debate was not for or against biblical Christianity or Christian morality. Both sides of the nature or nurture debate would have been neutral or even hostile toward Christianity. </a:t>
            </a:r>
            <a:endParaRPr lang="en-US" sz="2400" dirty="0" smtClean="0"/>
          </a:p>
          <a:p>
            <a:r>
              <a:rPr lang="en-US" sz="2400" dirty="0"/>
              <a:t>	</a:t>
            </a:r>
            <a:r>
              <a:rPr lang="en-US" sz="2400" dirty="0" smtClean="0"/>
              <a:t>Mead </a:t>
            </a:r>
            <a:r>
              <a:rPr lang="en-US" sz="2400" dirty="0"/>
              <a:t>was off to try to prove her professor’s point: to find a land where the problems of adolescence did not exist, and to find the reason exclusively among the cultural practices of that people</a:t>
            </a:r>
            <a:r>
              <a:rPr lang="en-US" sz="2400" dirty="0" smtClean="0"/>
              <a:t>.</a:t>
            </a:r>
            <a:endParaRPr lang="en-US" sz="2400" dirty="0"/>
          </a:p>
        </p:txBody>
      </p:sp>
    </p:spTree>
    <p:extLst>
      <p:ext uri="{BB962C8B-B14F-4D97-AF65-F5344CB8AC3E}">
        <p14:creationId xmlns:p14="http://schemas.microsoft.com/office/powerpoint/2010/main" val="230082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524315"/>
          </a:xfrm>
          <a:prstGeom prst="rect">
            <a:avLst/>
          </a:prstGeom>
          <a:noFill/>
        </p:spPr>
        <p:txBody>
          <a:bodyPr wrap="square" rtlCol="0">
            <a:spAutoFit/>
          </a:bodyPr>
          <a:lstStyle/>
          <a:p>
            <a:r>
              <a:rPr lang="en-US" sz="2400" b="1" dirty="0"/>
              <a:t>II. MARGARET MEAD</a:t>
            </a:r>
            <a:endParaRPr lang="en-US" sz="2400" dirty="0"/>
          </a:p>
          <a:p>
            <a:r>
              <a:rPr lang="en-US" sz="2400" dirty="0"/>
              <a:t> </a:t>
            </a:r>
          </a:p>
          <a:p>
            <a:r>
              <a:rPr lang="en-US" sz="2400" dirty="0"/>
              <a:t>	</a:t>
            </a:r>
            <a:r>
              <a:rPr lang="en-US" sz="2400" dirty="0" smtClean="0"/>
              <a:t>Margaret </a:t>
            </a:r>
            <a:r>
              <a:rPr lang="en-US" sz="2400" dirty="0"/>
              <a:t>Mead (1901-1978) was born in Philadelphia. </a:t>
            </a:r>
            <a:endParaRPr lang="en-US" sz="2400" dirty="0" smtClean="0"/>
          </a:p>
          <a:p>
            <a:r>
              <a:rPr lang="en-US" sz="2400" dirty="0"/>
              <a:t>	</a:t>
            </a:r>
            <a:r>
              <a:rPr lang="en-US" sz="2400" dirty="0" smtClean="0"/>
              <a:t>Though </a:t>
            </a:r>
            <a:r>
              <a:rPr lang="en-US" sz="2400" dirty="0"/>
              <a:t>her mother denied the existence of a personal God, on her own initiative, ten-year-old Margaret was baptized into the Episcopal Church. </a:t>
            </a:r>
            <a:endParaRPr lang="en-US" sz="2400" dirty="0" smtClean="0"/>
          </a:p>
          <a:p>
            <a:r>
              <a:rPr lang="en-US" sz="2400" dirty="0"/>
              <a:t>	</a:t>
            </a:r>
            <a:r>
              <a:rPr lang="en-US" sz="2400" dirty="0" smtClean="0"/>
              <a:t>Her </a:t>
            </a:r>
            <a:r>
              <a:rPr lang="en-US" sz="2400" dirty="0"/>
              <a:t>goal from a young age was “human betterment,” and one of her early aspirations was “to be known for having made a difference in the world.” </a:t>
            </a:r>
            <a:endParaRPr lang="en-US" sz="2400" dirty="0" smtClean="0"/>
          </a:p>
          <a:p>
            <a:r>
              <a:rPr lang="en-US" sz="2400" dirty="0"/>
              <a:t>	</a:t>
            </a:r>
            <a:r>
              <a:rPr lang="en-US" sz="2400" dirty="0" smtClean="0"/>
              <a:t>When </a:t>
            </a:r>
            <a:r>
              <a:rPr lang="en-US" sz="2400" dirty="0"/>
              <a:t>she turned sixteen, she became secretly engaged to a student at the General Theological Seminary in New York, Luther </a:t>
            </a:r>
            <a:r>
              <a:rPr lang="en-US" sz="2400" dirty="0" err="1"/>
              <a:t>Cressman</a:t>
            </a:r>
            <a:r>
              <a:rPr lang="en-US" sz="2400" dirty="0"/>
              <a:t>, who would eventually become the first of three husbands. </a:t>
            </a:r>
            <a:endParaRPr lang="en-US" sz="2400" dirty="0"/>
          </a:p>
        </p:txBody>
      </p:sp>
    </p:spTree>
    <p:extLst>
      <p:ext uri="{BB962C8B-B14F-4D97-AF65-F5344CB8AC3E}">
        <p14:creationId xmlns:p14="http://schemas.microsoft.com/office/powerpoint/2010/main" val="355651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51127" y="70520"/>
            <a:ext cx="9589375" cy="6787479"/>
          </a:xfrm>
          <a:prstGeom prst="rect">
            <a:avLst/>
          </a:prstGeom>
        </p:spPr>
      </p:pic>
    </p:spTree>
    <p:extLst>
      <p:ext uri="{BB962C8B-B14F-4D97-AF65-F5344CB8AC3E}">
        <p14:creationId xmlns:p14="http://schemas.microsoft.com/office/powerpoint/2010/main" val="36215855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785652"/>
          </a:xfrm>
          <a:prstGeom prst="rect">
            <a:avLst/>
          </a:prstGeom>
          <a:noFill/>
        </p:spPr>
        <p:txBody>
          <a:bodyPr wrap="square" rtlCol="0">
            <a:spAutoFit/>
          </a:bodyPr>
          <a:lstStyle/>
          <a:p>
            <a:r>
              <a:rPr lang="en-US" sz="2400" b="1" dirty="0"/>
              <a:t>II. MARGARET MEAD</a:t>
            </a:r>
            <a:endParaRPr lang="en-US" sz="2400" dirty="0"/>
          </a:p>
          <a:p>
            <a:r>
              <a:rPr lang="en-US" sz="2400" dirty="0"/>
              <a:t> </a:t>
            </a:r>
          </a:p>
          <a:p>
            <a:r>
              <a:rPr lang="en-US" sz="2400" dirty="0"/>
              <a:t>	</a:t>
            </a:r>
            <a:r>
              <a:rPr lang="en-US" sz="2400" dirty="0" smtClean="0"/>
              <a:t>At </a:t>
            </a:r>
            <a:r>
              <a:rPr lang="en-US" sz="2400" dirty="0"/>
              <a:t>the age of seventeen she went to De </a:t>
            </a:r>
            <a:r>
              <a:rPr lang="en-US" sz="2400" dirty="0" err="1"/>
              <a:t>Pauw</a:t>
            </a:r>
            <a:r>
              <a:rPr lang="en-US" sz="2400" dirty="0"/>
              <a:t> University in Greencastle, Indiana. Intending to become a writer, she took courses in English composition and literature. </a:t>
            </a:r>
            <a:endParaRPr lang="en-US" sz="2400" dirty="0" smtClean="0"/>
          </a:p>
          <a:p>
            <a:r>
              <a:rPr lang="en-US" sz="2400" dirty="0"/>
              <a:t>	</a:t>
            </a:r>
            <a:r>
              <a:rPr lang="en-US" sz="2400" dirty="0" smtClean="0"/>
              <a:t>While </a:t>
            </a:r>
            <a:r>
              <a:rPr lang="en-US" sz="2400" dirty="0"/>
              <a:t>there she received awards for her dramatic writing. </a:t>
            </a:r>
            <a:endParaRPr lang="en-US" sz="2400" dirty="0" smtClean="0"/>
          </a:p>
          <a:p>
            <a:r>
              <a:rPr lang="en-US" sz="2400" dirty="0"/>
              <a:t>	</a:t>
            </a:r>
            <a:r>
              <a:rPr lang="en-US" sz="2400" dirty="0" smtClean="0"/>
              <a:t>But </a:t>
            </a:r>
            <a:r>
              <a:rPr lang="en-US" sz="2400" dirty="0"/>
              <a:t>she really longed to be in New York studying with the trendsetters and to be with her fiancé. </a:t>
            </a:r>
            <a:endParaRPr lang="en-US" sz="2400" dirty="0" smtClean="0"/>
          </a:p>
          <a:p>
            <a:r>
              <a:rPr lang="en-US" sz="2400" dirty="0"/>
              <a:t>	</a:t>
            </a:r>
            <a:r>
              <a:rPr lang="en-US" sz="2400" dirty="0" smtClean="0"/>
              <a:t>In </a:t>
            </a:r>
            <a:r>
              <a:rPr lang="en-US" sz="2400" dirty="0"/>
              <a:t>1920, she convinced her father, and enrolled in the Barnard College of Columbia University in New York City. </a:t>
            </a:r>
            <a:endParaRPr lang="en-US" sz="2400" dirty="0"/>
          </a:p>
        </p:txBody>
      </p:sp>
    </p:spTree>
    <p:extLst>
      <p:ext uri="{BB962C8B-B14F-4D97-AF65-F5344CB8AC3E}">
        <p14:creationId xmlns:p14="http://schemas.microsoft.com/office/powerpoint/2010/main" val="273486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632311"/>
          </a:xfrm>
          <a:prstGeom prst="rect">
            <a:avLst/>
          </a:prstGeom>
          <a:noFill/>
        </p:spPr>
        <p:txBody>
          <a:bodyPr wrap="square" rtlCol="0">
            <a:spAutoFit/>
          </a:bodyPr>
          <a:lstStyle/>
          <a:p>
            <a:r>
              <a:rPr lang="en-US" sz="2400" b="1" dirty="0" smtClean="0"/>
              <a:t>II. MARGARET MEAD</a:t>
            </a:r>
            <a:endParaRPr lang="en-US" sz="2400" dirty="0"/>
          </a:p>
          <a:p>
            <a:r>
              <a:rPr lang="en-US" sz="2400" dirty="0"/>
              <a:t> </a:t>
            </a:r>
          </a:p>
          <a:p>
            <a:r>
              <a:rPr lang="en-US" sz="2400" dirty="0"/>
              <a:t>	</a:t>
            </a:r>
            <a:r>
              <a:rPr lang="en-US" sz="2400" dirty="0" smtClean="0"/>
              <a:t>Mead switched </a:t>
            </a:r>
            <a:r>
              <a:rPr lang="en-US" sz="2400" dirty="0"/>
              <a:t>her major to psychology and apparently accepted the theories of Freud (she later quotes him uncritically, including his most controversial theory of the Oedipus complex), but in her senior year was attracted to anthropology, the study of human cultures. </a:t>
            </a:r>
            <a:endParaRPr lang="en-US" sz="2400" dirty="0" smtClean="0"/>
          </a:p>
          <a:p>
            <a:r>
              <a:rPr lang="en-US" sz="2400" dirty="0"/>
              <a:t>	</a:t>
            </a:r>
            <a:r>
              <a:rPr lang="en-US" sz="2400" dirty="0" smtClean="0"/>
              <a:t>She </a:t>
            </a:r>
            <a:r>
              <a:rPr lang="en-US" sz="2400" dirty="0"/>
              <a:t>also took a course in zoology where her professor had studied in the romantic land of Tahiti. </a:t>
            </a:r>
            <a:endParaRPr lang="en-US" sz="2400" dirty="0" smtClean="0"/>
          </a:p>
          <a:p>
            <a:r>
              <a:rPr lang="en-US" sz="2400" dirty="0"/>
              <a:t>	</a:t>
            </a:r>
            <a:r>
              <a:rPr lang="en-US" sz="2400" dirty="0" smtClean="0"/>
              <a:t>While </a:t>
            </a:r>
            <a:r>
              <a:rPr lang="en-US" sz="2400" dirty="0"/>
              <a:t>she was also in her undergraduate training at Barnard, she became a student of Franz Boas and of his teaching assistant Ruth Benedict. </a:t>
            </a:r>
            <a:endParaRPr lang="en-US" sz="2400" dirty="0" smtClean="0"/>
          </a:p>
          <a:p>
            <a:r>
              <a:rPr lang="en-US" sz="2400" dirty="0"/>
              <a:t>	</a:t>
            </a:r>
            <a:r>
              <a:rPr lang="en-US" sz="2400" dirty="0" smtClean="0"/>
              <a:t>She </a:t>
            </a:r>
            <a:r>
              <a:rPr lang="en-US" sz="2400" dirty="0"/>
              <a:t>was powerfully impressed by Boas and called him “the greatest mind she had ever encountered.” She was naturally eager to please him, and upon her graduation Boas accepted her as a doctoral student in anthropology. </a:t>
            </a:r>
          </a:p>
        </p:txBody>
      </p:sp>
    </p:spTree>
    <p:extLst>
      <p:ext uri="{BB962C8B-B14F-4D97-AF65-F5344CB8AC3E}">
        <p14:creationId xmlns:p14="http://schemas.microsoft.com/office/powerpoint/2010/main" val="169270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55464" y="516198"/>
            <a:ext cx="3735151" cy="5070516"/>
          </a:xfrm>
          <a:prstGeom prst="rect">
            <a:avLst/>
          </a:prstGeom>
        </p:spPr>
      </p:pic>
      <p:pic>
        <p:nvPicPr>
          <p:cNvPr id="3" name="Picture 2"/>
          <p:cNvPicPr>
            <a:picLocks noChangeAspect="1"/>
          </p:cNvPicPr>
          <p:nvPr/>
        </p:nvPicPr>
        <p:blipFill>
          <a:blip r:embed="rId3"/>
          <a:stretch>
            <a:fillRect/>
          </a:stretch>
        </p:blipFill>
        <p:spPr>
          <a:xfrm>
            <a:off x="6907970" y="516198"/>
            <a:ext cx="3356682" cy="5070516"/>
          </a:xfrm>
          <a:prstGeom prst="rect">
            <a:avLst/>
          </a:prstGeom>
        </p:spPr>
      </p:pic>
    </p:spTree>
    <p:extLst>
      <p:ext uri="{BB962C8B-B14F-4D97-AF65-F5344CB8AC3E}">
        <p14:creationId xmlns:p14="http://schemas.microsoft.com/office/powerpoint/2010/main" val="280434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046988"/>
          </a:xfrm>
          <a:prstGeom prst="rect">
            <a:avLst/>
          </a:prstGeom>
          <a:noFill/>
        </p:spPr>
        <p:txBody>
          <a:bodyPr wrap="square" rtlCol="0">
            <a:spAutoFit/>
          </a:bodyPr>
          <a:lstStyle/>
          <a:p>
            <a:r>
              <a:rPr lang="en-US" sz="2400" b="1" dirty="0" smtClean="0"/>
              <a:t>II. MARGARET MEAD</a:t>
            </a:r>
            <a:endParaRPr lang="en-US" sz="2400" dirty="0"/>
          </a:p>
          <a:p>
            <a:r>
              <a:rPr lang="en-US" sz="2400" dirty="0"/>
              <a:t> </a:t>
            </a:r>
          </a:p>
          <a:p>
            <a:r>
              <a:rPr lang="en-US" sz="2400" dirty="0"/>
              <a:t>	</a:t>
            </a:r>
            <a:r>
              <a:rPr lang="en-US" sz="2400" dirty="0" smtClean="0"/>
              <a:t>It </a:t>
            </a:r>
            <a:r>
              <a:rPr lang="en-US" sz="2400" dirty="0"/>
              <a:t>was in her final year as his student that </a:t>
            </a:r>
            <a:r>
              <a:rPr lang="en-US" sz="2400" dirty="0" smtClean="0"/>
              <a:t>Boas </a:t>
            </a:r>
            <a:r>
              <a:rPr lang="en-US" sz="2400" dirty="0"/>
              <a:t>tasked her with the assignment of finding a “negative instance,” a culture where the seemingly universal problems of adolescence did not exist. </a:t>
            </a:r>
            <a:endParaRPr lang="en-US" sz="2400" dirty="0" smtClean="0"/>
          </a:p>
          <a:p>
            <a:r>
              <a:rPr lang="en-US" sz="2400" dirty="0"/>
              <a:t>	</a:t>
            </a:r>
            <a:r>
              <a:rPr lang="en-US" sz="2400" dirty="0" smtClean="0"/>
              <a:t>She </a:t>
            </a:r>
            <a:r>
              <a:rPr lang="en-US" sz="2400" dirty="0"/>
              <a:t>negotiated a testing ground for this in the romantic, South Seas area of Samoa. With a research grant in her pocket, she was off to prove her mentor’s point. </a:t>
            </a:r>
            <a:r>
              <a:rPr lang="en-US" sz="2400" dirty="0" smtClean="0"/>
              <a:t> </a:t>
            </a:r>
            <a:endParaRPr lang="en-US" sz="2400" dirty="0"/>
          </a:p>
        </p:txBody>
      </p:sp>
    </p:spTree>
    <p:extLst>
      <p:ext uri="{BB962C8B-B14F-4D97-AF65-F5344CB8AC3E}">
        <p14:creationId xmlns:p14="http://schemas.microsoft.com/office/powerpoint/2010/main" val="88601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1569660"/>
          </a:xfrm>
          <a:prstGeom prst="rect">
            <a:avLst/>
          </a:prstGeom>
          <a:noFill/>
        </p:spPr>
        <p:txBody>
          <a:bodyPr wrap="square" rtlCol="0">
            <a:spAutoFit/>
          </a:bodyPr>
          <a:lstStyle/>
          <a:p>
            <a:r>
              <a:rPr lang="en-US" sz="2400" b="1" dirty="0" smtClean="0"/>
              <a:t>II. MARGARET MEAD</a:t>
            </a:r>
            <a:endParaRPr lang="en-US" sz="2400" dirty="0"/>
          </a:p>
          <a:p>
            <a:r>
              <a:rPr lang="en-US" sz="2400" dirty="0"/>
              <a:t> </a:t>
            </a:r>
          </a:p>
          <a:p>
            <a:r>
              <a:rPr lang="en-US" sz="2400" dirty="0"/>
              <a:t>	</a:t>
            </a:r>
            <a:r>
              <a:rPr lang="en-US" sz="2400" dirty="0" smtClean="0"/>
              <a:t>On </a:t>
            </a:r>
            <a:r>
              <a:rPr lang="en-US" sz="2400" dirty="0"/>
              <a:t>her way to Samoa she spent several weeks studying in the Bishop Museum in Hawaii. </a:t>
            </a:r>
            <a:endParaRPr lang="en-US" sz="2400" dirty="0" smtClean="0"/>
          </a:p>
        </p:txBody>
      </p:sp>
    </p:spTree>
    <p:extLst>
      <p:ext uri="{BB962C8B-B14F-4D97-AF65-F5344CB8AC3E}">
        <p14:creationId xmlns:p14="http://schemas.microsoft.com/office/powerpoint/2010/main" val="11237773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42109" y="1370107"/>
            <a:ext cx="4914133" cy="3270132"/>
          </a:xfrm>
          <a:prstGeom prst="rect">
            <a:avLst/>
          </a:prstGeom>
        </p:spPr>
      </p:pic>
      <p:pic>
        <p:nvPicPr>
          <p:cNvPr id="3" name="Picture 2"/>
          <p:cNvPicPr>
            <a:picLocks noChangeAspect="1"/>
          </p:cNvPicPr>
          <p:nvPr/>
        </p:nvPicPr>
        <p:blipFill>
          <a:blip r:embed="rId3"/>
          <a:stretch>
            <a:fillRect/>
          </a:stretch>
        </p:blipFill>
        <p:spPr>
          <a:xfrm>
            <a:off x="6230364" y="2538482"/>
            <a:ext cx="4769731" cy="2887923"/>
          </a:xfrm>
          <a:prstGeom prst="rect">
            <a:avLst/>
          </a:prstGeom>
        </p:spPr>
      </p:pic>
    </p:spTree>
    <p:extLst>
      <p:ext uri="{BB962C8B-B14F-4D97-AF65-F5344CB8AC3E}">
        <p14:creationId xmlns:p14="http://schemas.microsoft.com/office/powerpoint/2010/main" val="58196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154984"/>
          </a:xfrm>
          <a:prstGeom prst="rect">
            <a:avLst/>
          </a:prstGeom>
          <a:noFill/>
        </p:spPr>
        <p:txBody>
          <a:bodyPr wrap="square" rtlCol="0">
            <a:spAutoFit/>
          </a:bodyPr>
          <a:lstStyle/>
          <a:p>
            <a:r>
              <a:rPr lang="en-US" sz="2400" b="1" dirty="0"/>
              <a:t>INTRODUCTION</a:t>
            </a:r>
            <a:endParaRPr lang="en-US" sz="2400" dirty="0"/>
          </a:p>
          <a:p>
            <a:r>
              <a:rPr lang="en-US" sz="2400" dirty="0"/>
              <a:t>	This year’s theme for all four summer seminars is </a:t>
            </a:r>
            <a:r>
              <a:rPr lang="en-US" sz="2400" dirty="0" smtClean="0"/>
              <a:t>:</a:t>
            </a:r>
          </a:p>
          <a:p>
            <a:r>
              <a:rPr lang="en-US" sz="2400" dirty="0"/>
              <a:t>	</a:t>
            </a:r>
            <a:r>
              <a:rPr lang="en-US" sz="2400" dirty="0" smtClean="0"/>
              <a:t>“</a:t>
            </a:r>
            <a:r>
              <a:rPr lang="en-US" sz="2400" dirty="0"/>
              <a:t>The Roots of the (Moral) Revolution.” </a:t>
            </a:r>
            <a:endParaRPr lang="en-US" sz="2400" dirty="0" smtClean="0"/>
          </a:p>
          <a:p>
            <a:r>
              <a:rPr lang="en-US" sz="2400" dirty="0"/>
              <a:t>	</a:t>
            </a:r>
            <a:r>
              <a:rPr lang="en-US" sz="2400" dirty="0" smtClean="0"/>
              <a:t>We </a:t>
            </a:r>
            <a:r>
              <a:rPr lang="en-US" sz="2400" dirty="0"/>
              <a:t>are examining the supposed intellectual giants who loaned seemingly scientific credence to the sexual revolution: </a:t>
            </a:r>
            <a:endParaRPr lang="en-US" sz="2400" dirty="0" smtClean="0"/>
          </a:p>
          <a:p>
            <a:r>
              <a:rPr lang="en-US" sz="2400" dirty="0"/>
              <a:t>	</a:t>
            </a:r>
            <a:r>
              <a:rPr lang="en-US" sz="2400" dirty="0" smtClean="0"/>
              <a:t>Sigmund </a:t>
            </a:r>
            <a:r>
              <a:rPr lang="en-US" sz="2400" dirty="0"/>
              <a:t>Freud in psychology, </a:t>
            </a:r>
            <a:endParaRPr lang="en-US" sz="2400" dirty="0" smtClean="0"/>
          </a:p>
          <a:p>
            <a:r>
              <a:rPr lang="en-US" sz="2400" dirty="0"/>
              <a:t>	</a:t>
            </a:r>
            <a:r>
              <a:rPr lang="en-US" sz="2400" dirty="0" smtClean="0"/>
              <a:t>Margaret </a:t>
            </a:r>
            <a:r>
              <a:rPr lang="en-US" sz="2400" dirty="0"/>
              <a:t>Mead in anthropology, </a:t>
            </a:r>
            <a:endParaRPr lang="en-US" sz="2400" dirty="0" smtClean="0"/>
          </a:p>
          <a:p>
            <a:r>
              <a:rPr lang="en-US" sz="2400" dirty="0"/>
              <a:t>	</a:t>
            </a:r>
            <a:r>
              <a:rPr lang="en-US" sz="2400" dirty="0" smtClean="0"/>
              <a:t>the </a:t>
            </a:r>
            <a:r>
              <a:rPr lang="en-US" sz="2400" dirty="0"/>
              <a:t>unindicted sexual predator Alfred Kinsey in biology or sexology, </a:t>
            </a:r>
            <a:endParaRPr lang="en-US" sz="2400" dirty="0" smtClean="0"/>
          </a:p>
          <a:p>
            <a:r>
              <a:rPr lang="en-US" sz="2400" dirty="0" smtClean="0"/>
              <a:t>	and </a:t>
            </a:r>
            <a:r>
              <a:rPr lang="en-US" sz="2400" dirty="0"/>
              <a:t>finally the outlier, Karl Barth in theology. </a:t>
            </a:r>
          </a:p>
          <a:p>
            <a:endParaRPr lang="en-US" sz="2400" dirty="0" smtClean="0"/>
          </a:p>
          <a:p>
            <a:r>
              <a:rPr lang="en-US" sz="2400" dirty="0"/>
              <a:t>	</a:t>
            </a:r>
            <a:endParaRPr lang="en-US" sz="2400" dirty="0" smtClean="0"/>
          </a:p>
        </p:txBody>
      </p:sp>
    </p:spTree>
    <p:extLst>
      <p:ext uri="{BB962C8B-B14F-4D97-AF65-F5344CB8AC3E}">
        <p14:creationId xmlns:p14="http://schemas.microsoft.com/office/powerpoint/2010/main" val="206973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893647"/>
          </a:xfrm>
          <a:prstGeom prst="rect">
            <a:avLst/>
          </a:prstGeom>
          <a:noFill/>
        </p:spPr>
        <p:txBody>
          <a:bodyPr wrap="square" rtlCol="0">
            <a:spAutoFit/>
          </a:bodyPr>
          <a:lstStyle/>
          <a:p>
            <a:r>
              <a:rPr lang="en-US" sz="2400" b="1" dirty="0" smtClean="0"/>
              <a:t>II. MARGARET MEAD</a:t>
            </a:r>
            <a:endParaRPr lang="en-US" sz="2400" dirty="0"/>
          </a:p>
          <a:p>
            <a:r>
              <a:rPr lang="en-US" sz="2400" dirty="0"/>
              <a:t> </a:t>
            </a:r>
          </a:p>
          <a:p>
            <a:r>
              <a:rPr lang="en-US" sz="2400" dirty="0"/>
              <a:t>	</a:t>
            </a:r>
            <a:r>
              <a:rPr lang="en-US" sz="2400" dirty="0" smtClean="0"/>
              <a:t>On </a:t>
            </a:r>
            <a:r>
              <a:rPr lang="en-US" sz="2400" dirty="0"/>
              <a:t>her way to Samoa she spent several weeks studying in the Bishop Museum in Hawaii. </a:t>
            </a:r>
            <a:endParaRPr lang="en-US" sz="2400" dirty="0" smtClean="0"/>
          </a:p>
          <a:p>
            <a:r>
              <a:rPr lang="en-US" sz="2400" dirty="0"/>
              <a:t>	</a:t>
            </a:r>
            <a:r>
              <a:rPr lang="en-US" sz="2400" dirty="0" smtClean="0"/>
              <a:t>The </a:t>
            </a:r>
            <a:r>
              <a:rPr lang="en-US" sz="2400" dirty="0"/>
              <a:t>staff there was eager for research on Samoa as well. So, along with the assignment from Boas, she agreed to do additional study for the Museum, and all in the space of only nine months, which would include learning the language, something she had never attempted before. </a:t>
            </a:r>
            <a:endParaRPr lang="en-US" sz="2400" dirty="0" smtClean="0"/>
          </a:p>
          <a:p>
            <a:r>
              <a:rPr lang="en-US" sz="2400" dirty="0"/>
              <a:t>	</a:t>
            </a:r>
            <a:r>
              <a:rPr lang="en-US" sz="2400" dirty="0" smtClean="0"/>
              <a:t>Part </a:t>
            </a:r>
            <a:r>
              <a:rPr lang="en-US" sz="2400" dirty="0"/>
              <a:t>of her time was interrupted by a major hurricane and the lengthy clean up that followed. </a:t>
            </a:r>
            <a:endParaRPr lang="en-US" sz="2400" dirty="0" smtClean="0"/>
          </a:p>
          <a:p>
            <a:r>
              <a:rPr lang="en-US" sz="2400" dirty="0"/>
              <a:t>	</a:t>
            </a:r>
            <a:r>
              <a:rPr lang="en-US" sz="2400" dirty="0" smtClean="0"/>
              <a:t>On </a:t>
            </a:r>
            <a:r>
              <a:rPr lang="en-US" sz="2400" dirty="0"/>
              <a:t>the island of her major research she did not live in a village, but with an American military family, and only made forays into the villages, mostly during daylight hours. </a:t>
            </a:r>
          </a:p>
        </p:txBody>
      </p:sp>
    </p:spTree>
    <p:extLst>
      <p:ext uri="{BB962C8B-B14F-4D97-AF65-F5344CB8AC3E}">
        <p14:creationId xmlns:p14="http://schemas.microsoft.com/office/powerpoint/2010/main" val="283408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677656"/>
          </a:xfrm>
          <a:prstGeom prst="rect">
            <a:avLst/>
          </a:prstGeom>
          <a:noFill/>
        </p:spPr>
        <p:txBody>
          <a:bodyPr wrap="square" rtlCol="0">
            <a:spAutoFit/>
          </a:bodyPr>
          <a:lstStyle/>
          <a:p>
            <a:r>
              <a:rPr lang="en-US" sz="2400" b="1" dirty="0" smtClean="0"/>
              <a:t>II. MARGARET MEAD</a:t>
            </a:r>
            <a:endParaRPr lang="en-US" sz="2400" dirty="0"/>
          </a:p>
          <a:p>
            <a:r>
              <a:rPr lang="en-US" sz="2400" dirty="0"/>
              <a:t> </a:t>
            </a:r>
          </a:p>
          <a:p>
            <a:r>
              <a:rPr lang="en-US" sz="2400" dirty="0"/>
              <a:t>	</a:t>
            </a:r>
            <a:r>
              <a:rPr lang="en-US" sz="2400" dirty="0" smtClean="0"/>
              <a:t>In </a:t>
            </a:r>
            <a:r>
              <a:rPr lang="en-US" sz="2400" dirty="0"/>
              <a:t>the end, this person who was skilled in “creative writing,” who from a young age was dedicated to “human betterment” and wanted “to be known for having made a difference in the world” wrote up her findings for the professor she sought to please (he was enthusiastically pleased) which soon was published as </a:t>
            </a:r>
            <a:r>
              <a:rPr lang="en-US" sz="2400" i="1" dirty="0"/>
              <a:t>Coming of Age in Samoa.</a:t>
            </a:r>
            <a:r>
              <a:rPr lang="en-US" sz="2400" dirty="0"/>
              <a:t> </a:t>
            </a:r>
            <a:endParaRPr lang="en-US" sz="2400" dirty="0" smtClean="0"/>
          </a:p>
        </p:txBody>
      </p:sp>
    </p:spTree>
    <p:extLst>
      <p:ext uri="{BB962C8B-B14F-4D97-AF65-F5344CB8AC3E}">
        <p14:creationId xmlns:p14="http://schemas.microsoft.com/office/powerpoint/2010/main" val="21443674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9278" y="323849"/>
            <a:ext cx="3711338" cy="5290631"/>
          </a:xfrm>
          <a:prstGeom prst="rect">
            <a:avLst/>
          </a:prstGeom>
        </p:spPr>
      </p:pic>
      <p:pic>
        <p:nvPicPr>
          <p:cNvPr id="3" name="Picture 2"/>
          <p:cNvPicPr>
            <a:picLocks noChangeAspect="1"/>
          </p:cNvPicPr>
          <p:nvPr/>
        </p:nvPicPr>
        <p:blipFill>
          <a:blip r:embed="rId3"/>
          <a:stretch>
            <a:fillRect/>
          </a:stretch>
        </p:blipFill>
        <p:spPr>
          <a:xfrm>
            <a:off x="6222666" y="633270"/>
            <a:ext cx="3426299" cy="5690807"/>
          </a:xfrm>
          <a:prstGeom prst="rect">
            <a:avLst/>
          </a:prstGeom>
        </p:spPr>
      </p:pic>
    </p:spTree>
    <p:extLst>
      <p:ext uri="{BB962C8B-B14F-4D97-AF65-F5344CB8AC3E}">
        <p14:creationId xmlns:p14="http://schemas.microsoft.com/office/powerpoint/2010/main" val="351845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6001643"/>
          </a:xfrm>
          <a:prstGeom prst="rect">
            <a:avLst/>
          </a:prstGeom>
          <a:noFill/>
        </p:spPr>
        <p:txBody>
          <a:bodyPr wrap="square" rtlCol="0">
            <a:spAutoFit/>
          </a:bodyPr>
          <a:lstStyle/>
          <a:p>
            <a:r>
              <a:rPr lang="en-US" sz="2400" b="1" dirty="0" smtClean="0"/>
              <a:t>II. MARGARET MEAD</a:t>
            </a:r>
            <a:endParaRPr lang="en-US" sz="2400" dirty="0"/>
          </a:p>
          <a:p>
            <a:r>
              <a:rPr lang="en-US" sz="2400" dirty="0"/>
              <a:t> </a:t>
            </a:r>
          </a:p>
          <a:p>
            <a:r>
              <a:rPr lang="en-US" sz="2400" dirty="0"/>
              <a:t>	</a:t>
            </a:r>
            <a:r>
              <a:rPr lang="en-US" sz="2400" dirty="0" smtClean="0"/>
              <a:t>In </a:t>
            </a:r>
            <a:r>
              <a:rPr lang="en-US" sz="2400" dirty="0"/>
              <a:t>the end, this person who was skilled in “creative writing,” who from a young age was dedicated to “human betterment” and wanted “to be known for having made a difference in the world” wrote up her findings for the professor she sought to please (he was enthusiastically pleased) which soon was published as </a:t>
            </a:r>
            <a:r>
              <a:rPr lang="en-US" sz="2400" i="1" dirty="0"/>
              <a:t>Coming of Age in Samoa.</a:t>
            </a:r>
            <a:r>
              <a:rPr lang="en-US" sz="2400" dirty="0"/>
              <a:t> </a:t>
            </a:r>
            <a:endParaRPr lang="en-US" sz="2400" dirty="0" smtClean="0"/>
          </a:p>
          <a:p>
            <a:r>
              <a:rPr lang="en-US" sz="2400" dirty="0"/>
              <a:t>	</a:t>
            </a:r>
            <a:r>
              <a:rPr lang="en-US" sz="2400" dirty="0" smtClean="0"/>
              <a:t>Apart </a:t>
            </a:r>
            <a:r>
              <a:rPr lang="en-US" sz="2400" dirty="0"/>
              <a:t>from a few pages in the back titled “Materials Upon which the Analysis is Based,” the book contains not a single footnote and no bibliography, curious from a doctoral dissertation research project. </a:t>
            </a:r>
            <a:endParaRPr lang="en-US" sz="2400" dirty="0" smtClean="0"/>
          </a:p>
          <a:p>
            <a:r>
              <a:rPr lang="en-US" sz="2400" dirty="0"/>
              <a:t>	</a:t>
            </a:r>
            <a:r>
              <a:rPr lang="en-US" sz="2400" dirty="0" smtClean="0"/>
              <a:t>E</a:t>
            </a:r>
            <a:r>
              <a:rPr lang="en-US" sz="2400" dirty="0"/>
              <a:t>. Michael Jones describes it as “novelistic”: “It is an account composed of equal parts poetic description and anthropological moralizing.” (23) He notes: “Mead left Samoa nine months after she arrived, claiming she had enough material to allow her to generalize not only about life of Samoan adolescents but about Samoan </a:t>
            </a:r>
            <a:r>
              <a:rPr lang="en-US" sz="2400" dirty="0" smtClean="0"/>
              <a:t>culture </a:t>
            </a:r>
            <a:r>
              <a:rPr lang="en-US" sz="2400" dirty="0"/>
              <a:t>in general and beyond that about ‘our humanity’ as well.” </a:t>
            </a:r>
            <a:r>
              <a:rPr lang="en-US" sz="2400" dirty="0" smtClean="0"/>
              <a:t>(21)</a:t>
            </a:r>
            <a:endParaRPr lang="en-US" sz="2400" dirty="0"/>
          </a:p>
        </p:txBody>
      </p:sp>
    </p:spTree>
    <p:extLst>
      <p:ext uri="{BB962C8B-B14F-4D97-AF65-F5344CB8AC3E}">
        <p14:creationId xmlns:p14="http://schemas.microsoft.com/office/powerpoint/2010/main" val="256469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893647"/>
          </a:xfrm>
          <a:prstGeom prst="rect">
            <a:avLst/>
          </a:prstGeom>
          <a:noFill/>
        </p:spPr>
        <p:txBody>
          <a:bodyPr wrap="square" rtlCol="0">
            <a:spAutoFit/>
          </a:bodyPr>
          <a:lstStyle/>
          <a:p>
            <a:r>
              <a:rPr lang="en-US" sz="2400" b="1" dirty="0" smtClean="0"/>
              <a:t>II. MARGARET MEAD</a:t>
            </a:r>
            <a:endParaRPr lang="en-US" sz="2400" dirty="0"/>
          </a:p>
          <a:p>
            <a:r>
              <a:rPr lang="en-US" sz="2400" dirty="0"/>
              <a:t> </a:t>
            </a:r>
          </a:p>
          <a:p>
            <a:r>
              <a:rPr lang="en-US" sz="2400" dirty="0" smtClean="0"/>
              <a:t>	Oh</a:t>
            </a:r>
            <a:r>
              <a:rPr lang="en-US" sz="2400" dirty="0"/>
              <a:t>, and one other fact we should note: every finding of her research was reported by one witness alone: herself. </a:t>
            </a:r>
            <a:endParaRPr lang="en-US" sz="2400" dirty="0" smtClean="0"/>
          </a:p>
          <a:p>
            <a:r>
              <a:rPr lang="en-US" sz="2400" dirty="0"/>
              <a:t>	</a:t>
            </a:r>
            <a:r>
              <a:rPr lang="en-US" sz="2400" dirty="0" smtClean="0"/>
              <a:t>There </a:t>
            </a:r>
            <a:r>
              <a:rPr lang="en-US" sz="2400" dirty="0"/>
              <a:t>was no independent corroboration of any of her claims. She even changed the names of her interviewees, so no follow-up research could be possible. </a:t>
            </a:r>
            <a:endParaRPr lang="en-US" sz="2400" dirty="0" smtClean="0"/>
          </a:p>
          <a:p>
            <a:r>
              <a:rPr lang="en-US" sz="2400" dirty="0"/>
              <a:t>	</a:t>
            </a:r>
            <a:r>
              <a:rPr lang="en-US" sz="2400" dirty="0" smtClean="0"/>
              <a:t>Let </a:t>
            </a:r>
            <a:r>
              <a:rPr lang="en-US" sz="2400" dirty="0"/>
              <a:t>me just ask at this point, “Is that ‘scientific’?” </a:t>
            </a:r>
            <a:endParaRPr lang="en-US" sz="2400" dirty="0" smtClean="0"/>
          </a:p>
          <a:p>
            <a:r>
              <a:rPr lang="en-US" sz="2400" dirty="0"/>
              <a:t>	</a:t>
            </a:r>
            <a:r>
              <a:rPr lang="en-US" sz="2400" dirty="0" smtClean="0"/>
              <a:t>Are </a:t>
            </a:r>
            <a:r>
              <a:rPr lang="en-US" sz="2400" dirty="0"/>
              <a:t>we required to believe her solitary testimony with zero corroborating evidence, to necessarily accept her sweeping theories and conclusions and radically change all of society, family structure, and sexual morality on her word alone? </a:t>
            </a:r>
            <a:endParaRPr lang="en-US" sz="2400" dirty="0" smtClean="0"/>
          </a:p>
          <a:p>
            <a:r>
              <a:rPr lang="en-US" sz="2400" dirty="0"/>
              <a:t>	</a:t>
            </a:r>
            <a:r>
              <a:rPr lang="en-US" sz="2400" dirty="0" smtClean="0"/>
              <a:t>Actually</a:t>
            </a:r>
            <a:r>
              <a:rPr lang="en-US" sz="2400" dirty="0"/>
              <a:t>, that’s precisely what happened. </a:t>
            </a:r>
          </a:p>
        </p:txBody>
      </p:sp>
    </p:spTree>
    <p:extLst>
      <p:ext uri="{BB962C8B-B14F-4D97-AF65-F5344CB8AC3E}">
        <p14:creationId xmlns:p14="http://schemas.microsoft.com/office/powerpoint/2010/main" val="106197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524315"/>
          </a:xfrm>
          <a:prstGeom prst="rect">
            <a:avLst/>
          </a:prstGeom>
          <a:noFill/>
        </p:spPr>
        <p:txBody>
          <a:bodyPr wrap="square" rtlCol="0">
            <a:spAutoFit/>
          </a:bodyPr>
          <a:lstStyle/>
          <a:p>
            <a:r>
              <a:rPr lang="en-US" sz="2400" b="1" dirty="0" smtClean="0"/>
              <a:t>II. MARGARET MEAD</a:t>
            </a:r>
            <a:endParaRPr lang="en-US" sz="2400" dirty="0"/>
          </a:p>
          <a:p>
            <a:r>
              <a:rPr lang="en-US" sz="2400" dirty="0"/>
              <a:t> </a:t>
            </a:r>
          </a:p>
          <a:p>
            <a:r>
              <a:rPr lang="en-US" sz="2400" dirty="0"/>
              <a:t>	The book became a “runaway bestseller” as soon as it was published in 1928 in both the US and in Europe. The message was that “our troubles were caused by restrictive cultural conditions” and this “resonated with the progressive trendsetters of the late [nineteen] twenties.” (22)</a:t>
            </a:r>
          </a:p>
          <a:p>
            <a:r>
              <a:rPr lang="en-US" sz="2400" dirty="0"/>
              <a:t>	But Mead touched a nerve and found a ready audience, longing for the easy, breezy, warm and sensuous, sexual liaisons on a moonlit beach. </a:t>
            </a:r>
            <a:endParaRPr lang="en-US" sz="2400" dirty="0" smtClean="0"/>
          </a:p>
          <a:p>
            <a:r>
              <a:rPr lang="en-US" sz="2400" dirty="0"/>
              <a:t>	</a:t>
            </a:r>
            <a:r>
              <a:rPr lang="en-US" sz="2400" dirty="0" smtClean="0"/>
              <a:t>In </a:t>
            </a:r>
            <a:r>
              <a:rPr lang="en-US" sz="2400" dirty="0"/>
              <a:t>some ways this longing tapped into the myth of “noble savage,” perpetrated by the romantic philosopher Rousseau. </a:t>
            </a:r>
            <a:r>
              <a:rPr lang="en-US" sz="2400" dirty="0" smtClean="0"/>
              <a:t>	</a:t>
            </a:r>
          </a:p>
          <a:p>
            <a:r>
              <a:rPr lang="en-US" sz="2400" dirty="0"/>
              <a:t>	</a:t>
            </a:r>
            <a:r>
              <a:rPr lang="en-US" sz="2400" dirty="0" smtClean="0"/>
              <a:t>“Civilization </a:t>
            </a:r>
            <a:r>
              <a:rPr lang="en-US" sz="2400" dirty="0"/>
              <a:t>has ruined us. The unspoiled primitive in his hut can teach us all the </a:t>
            </a:r>
            <a:r>
              <a:rPr lang="en-US" sz="2400" dirty="0" smtClean="0"/>
              <a:t>right way.” </a:t>
            </a:r>
            <a:endParaRPr lang="en-US" sz="2400" dirty="0"/>
          </a:p>
        </p:txBody>
      </p:sp>
    </p:spTree>
    <p:extLst>
      <p:ext uri="{BB962C8B-B14F-4D97-AF65-F5344CB8AC3E}">
        <p14:creationId xmlns:p14="http://schemas.microsoft.com/office/powerpoint/2010/main" val="168609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8781" y="228173"/>
            <a:ext cx="5991936" cy="4493952"/>
          </a:xfrm>
          <a:prstGeom prst="rect">
            <a:avLst/>
          </a:prstGeom>
        </p:spPr>
      </p:pic>
      <p:pic>
        <p:nvPicPr>
          <p:cNvPr id="3" name="Picture 2"/>
          <p:cNvPicPr>
            <a:picLocks noChangeAspect="1"/>
          </p:cNvPicPr>
          <p:nvPr/>
        </p:nvPicPr>
        <p:blipFill>
          <a:blip r:embed="rId3"/>
          <a:stretch>
            <a:fillRect/>
          </a:stretch>
        </p:blipFill>
        <p:spPr>
          <a:xfrm>
            <a:off x="6905482" y="2930855"/>
            <a:ext cx="4709699" cy="2637431"/>
          </a:xfrm>
          <a:prstGeom prst="rect">
            <a:avLst/>
          </a:prstGeom>
        </p:spPr>
      </p:pic>
    </p:spTree>
    <p:extLst>
      <p:ext uri="{BB962C8B-B14F-4D97-AF65-F5344CB8AC3E}">
        <p14:creationId xmlns:p14="http://schemas.microsoft.com/office/powerpoint/2010/main" val="208268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677656"/>
          </a:xfrm>
          <a:prstGeom prst="rect">
            <a:avLst/>
          </a:prstGeom>
          <a:noFill/>
        </p:spPr>
        <p:txBody>
          <a:bodyPr wrap="square" rtlCol="0">
            <a:spAutoFit/>
          </a:bodyPr>
          <a:lstStyle/>
          <a:p>
            <a:r>
              <a:rPr lang="en-US" sz="2400" b="1" dirty="0" smtClean="0"/>
              <a:t>II. MARGARET MEAD</a:t>
            </a:r>
            <a:endParaRPr lang="en-US" sz="2400" dirty="0"/>
          </a:p>
          <a:p>
            <a:r>
              <a:rPr lang="en-US" sz="2400" dirty="0"/>
              <a:t> </a:t>
            </a:r>
          </a:p>
          <a:p>
            <a:r>
              <a:rPr lang="en-US" sz="2400" dirty="0"/>
              <a:t>	“Writing in </a:t>
            </a:r>
            <a:r>
              <a:rPr lang="en-US" sz="2400" i="1" dirty="0"/>
              <a:t>The Nation</a:t>
            </a:r>
            <a:r>
              <a:rPr lang="en-US" sz="2400" dirty="0"/>
              <a:t>, Frieda </a:t>
            </a:r>
            <a:r>
              <a:rPr lang="en-US" sz="2400" dirty="0" err="1"/>
              <a:t>Kirchwey</a:t>
            </a:r>
            <a:r>
              <a:rPr lang="en-US" sz="2400" dirty="0"/>
              <a:t> claimed that ‘somewhere in each of us, hidden among our more obscure desires and our impulses of escape, is a </a:t>
            </a:r>
            <a:r>
              <a:rPr lang="en-US" sz="2400" dirty="0" err="1"/>
              <a:t>palmfringed</a:t>
            </a:r>
            <a:r>
              <a:rPr lang="en-US" sz="2400" dirty="0"/>
              <a:t>, South Sea island…, a languorous atmosphere promising freedom and irresponsibility….Thither we run...to find love which is free, easy and </a:t>
            </a:r>
            <a:r>
              <a:rPr lang="en-US" sz="2400" dirty="0" smtClean="0"/>
              <a:t>satisfying</a:t>
            </a:r>
            <a:endParaRPr lang="en-US" sz="2400" dirty="0"/>
          </a:p>
        </p:txBody>
      </p:sp>
      <p:pic>
        <p:nvPicPr>
          <p:cNvPr id="3" name="Picture 2"/>
          <p:cNvPicPr>
            <a:picLocks noChangeAspect="1"/>
          </p:cNvPicPr>
          <p:nvPr/>
        </p:nvPicPr>
        <p:blipFill>
          <a:blip r:embed="rId3"/>
          <a:stretch>
            <a:fillRect/>
          </a:stretch>
        </p:blipFill>
        <p:spPr>
          <a:xfrm>
            <a:off x="5541844" y="3083436"/>
            <a:ext cx="2455744" cy="3500741"/>
          </a:xfrm>
          <a:prstGeom prst="rect">
            <a:avLst/>
          </a:prstGeom>
        </p:spPr>
      </p:pic>
    </p:spTree>
    <p:extLst>
      <p:ext uri="{BB962C8B-B14F-4D97-AF65-F5344CB8AC3E}">
        <p14:creationId xmlns:p14="http://schemas.microsoft.com/office/powerpoint/2010/main" val="151658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893647"/>
          </a:xfrm>
          <a:prstGeom prst="rect">
            <a:avLst/>
          </a:prstGeom>
          <a:noFill/>
        </p:spPr>
        <p:txBody>
          <a:bodyPr wrap="square" rtlCol="0">
            <a:spAutoFit/>
          </a:bodyPr>
          <a:lstStyle/>
          <a:p>
            <a:r>
              <a:rPr lang="en-US" sz="2400" b="1" dirty="0" smtClean="0"/>
              <a:t>II. MARGARET MEAD</a:t>
            </a:r>
            <a:endParaRPr lang="en-US" sz="2400" dirty="0"/>
          </a:p>
          <a:p>
            <a:r>
              <a:rPr lang="en-US" sz="2400" dirty="0"/>
              <a:t> </a:t>
            </a:r>
          </a:p>
          <a:p>
            <a:r>
              <a:rPr lang="en-US" sz="2400" dirty="0"/>
              <a:t>	</a:t>
            </a:r>
            <a:r>
              <a:rPr lang="en-US" sz="2400" dirty="0" smtClean="0"/>
              <a:t>“Samuel </a:t>
            </a:r>
            <a:r>
              <a:rPr lang="en-US" sz="2400" dirty="0"/>
              <a:t>D. </a:t>
            </a:r>
            <a:r>
              <a:rPr lang="en-US" sz="2400" dirty="0" err="1"/>
              <a:t>Schmalhausen</a:t>
            </a:r>
            <a:r>
              <a:rPr lang="en-US" sz="2400" dirty="0"/>
              <a:t> effused over ‘the innocent strangely impersonal naively mechanistic-</a:t>
            </a:r>
            <a:r>
              <a:rPr lang="en-US" sz="2400" dirty="0" err="1"/>
              <a:t>behavoristic</a:t>
            </a:r>
            <a:r>
              <a:rPr lang="en-US" sz="2400" dirty="0"/>
              <a:t> sexing of the light-hearted youths and maidens of </a:t>
            </a:r>
            <a:r>
              <a:rPr lang="en-US" sz="2400" dirty="0" err="1"/>
              <a:t>faroff</a:t>
            </a:r>
            <a:r>
              <a:rPr lang="en-US" sz="2400" dirty="0"/>
              <a:t> Samoa’ and felt that there were but two roads of heart fulfillment: ‘Samoa or Calvary: happy-go-lucky felicity or tragic intensity.’ </a:t>
            </a:r>
            <a:endParaRPr lang="en-US" sz="2400" dirty="0" smtClean="0"/>
          </a:p>
          <a:p>
            <a:r>
              <a:rPr lang="en-US" sz="2400" dirty="0"/>
              <a:t>	</a:t>
            </a:r>
            <a:r>
              <a:rPr lang="en-US" sz="2400" dirty="0" smtClean="0"/>
              <a:t>In </a:t>
            </a:r>
            <a:r>
              <a:rPr lang="en-US" sz="2400" dirty="0"/>
              <a:t>his book, </a:t>
            </a:r>
            <a:r>
              <a:rPr lang="en-US" sz="2400" i="1" dirty="0"/>
              <a:t>Our Changing Culture, </a:t>
            </a:r>
            <a:r>
              <a:rPr lang="en-US" sz="2400" dirty="0"/>
              <a:t>published one year after </a:t>
            </a:r>
            <a:r>
              <a:rPr lang="en-US" sz="2400" i="1" dirty="0"/>
              <a:t>Coming of Age, </a:t>
            </a:r>
            <a:r>
              <a:rPr lang="en-US" sz="2400" dirty="0" err="1"/>
              <a:t>Schmalhausen</a:t>
            </a:r>
            <a:r>
              <a:rPr lang="en-US" sz="2400" dirty="0"/>
              <a:t> concluded, ‘Back to the South Sea Isles!’ back to ‘naturalness and simplicity and sexual joy’. </a:t>
            </a:r>
            <a:endParaRPr lang="en-US" sz="2400" dirty="0" smtClean="0"/>
          </a:p>
          <a:p>
            <a:r>
              <a:rPr lang="en-US" sz="2400" dirty="0"/>
              <a:t>	</a:t>
            </a:r>
            <a:r>
              <a:rPr lang="en-US" sz="2400" dirty="0" smtClean="0"/>
              <a:t>It </a:t>
            </a:r>
            <a:r>
              <a:rPr lang="en-US" sz="2400" dirty="0"/>
              <a:t>was a cry echoed by…Havelock Ellis, the sexologist, paramour [or lover], and associate of Margaret Sanger” (23) the founder of Planned Parenthood. </a:t>
            </a:r>
          </a:p>
        </p:txBody>
      </p:sp>
    </p:spTree>
    <p:extLst>
      <p:ext uri="{BB962C8B-B14F-4D97-AF65-F5344CB8AC3E}">
        <p14:creationId xmlns:p14="http://schemas.microsoft.com/office/powerpoint/2010/main" val="385697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35272" y="190999"/>
            <a:ext cx="3916907" cy="6468492"/>
          </a:xfrm>
          <a:prstGeom prst="rect">
            <a:avLst/>
          </a:prstGeom>
        </p:spPr>
      </p:pic>
    </p:spTree>
    <p:extLst>
      <p:ext uri="{BB962C8B-B14F-4D97-AF65-F5344CB8AC3E}">
        <p14:creationId xmlns:p14="http://schemas.microsoft.com/office/powerpoint/2010/main" val="32395023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9349" y="175004"/>
            <a:ext cx="1828800" cy="2495550"/>
          </a:xfrm>
          <a:prstGeom prst="rect">
            <a:avLst/>
          </a:prstGeom>
        </p:spPr>
      </p:pic>
      <p:pic>
        <p:nvPicPr>
          <p:cNvPr id="3" name="Picture 2"/>
          <p:cNvPicPr>
            <a:picLocks noChangeAspect="1"/>
          </p:cNvPicPr>
          <p:nvPr/>
        </p:nvPicPr>
        <p:blipFill>
          <a:blip r:embed="rId3"/>
          <a:stretch>
            <a:fillRect/>
          </a:stretch>
        </p:blipFill>
        <p:spPr>
          <a:xfrm>
            <a:off x="3209641" y="289304"/>
            <a:ext cx="1924050" cy="2381250"/>
          </a:xfrm>
          <a:prstGeom prst="rect">
            <a:avLst/>
          </a:prstGeom>
        </p:spPr>
      </p:pic>
      <p:pic>
        <p:nvPicPr>
          <p:cNvPr id="4" name="Picture 3"/>
          <p:cNvPicPr>
            <a:picLocks noChangeAspect="1"/>
          </p:cNvPicPr>
          <p:nvPr/>
        </p:nvPicPr>
        <p:blipFill>
          <a:blip r:embed="rId4"/>
          <a:stretch>
            <a:fillRect/>
          </a:stretch>
        </p:blipFill>
        <p:spPr>
          <a:xfrm>
            <a:off x="6330856" y="175004"/>
            <a:ext cx="1905000" cy="2400300"/>
          </a:xfrm>
          <a:prstGeom prst="rect">
            <a:avLst/>
          </a:prstGeom>
        </p:spPr>
      </p:pic>
      <p:pic>
        <p:nvPicPr>
          <p:cNvPr id="5" name="Picture 4"/>
          <p:cNvPicPr>
            <a:picLocks noChangeAspect="1"/>
          </p:cNvPicPr>
          <p:nvPr/>
        </p:nvPicPr>
        <p:blipFill>
          <a:blip r:embed="rId5"/>
          <a:stretch>
            <a:fillRect/>
          </a:stretch>
        </p:blipFill>
        <p:spPr>
          <a:xfrm>
            <a:off x="9433021" y="208341"/>
            <a:ext cx="1800225" cy="2543175"/>
          </a:xfrm>
          <a:prstGeom prst="rect">
            <a:avLst/>
          </a:prstGeom>
        </p:spPr>
      </p:pic>
      <p:pic>
        <p:nvPicPr>
          <p:cNvPr id="6" name="Picture 5"/>
          <p:cNvPicPr>
            <a:picLocks noChangeAspect="1"/>
          </p:cNvPicPr>
          <p:nvPr/>
        </p:nvPicPr>
        <p:blipFill>
          <a:blip r:embed="rId6"/>
          <a:stretch>
            <a:fillRect/>
          </a:stretch>
        </p:blipFill>
        <p:spPr>
          <a:xfrm>
            <a:off x="355908" y="3531642"/>
            <a:ext cx="1866900" cy="2457450"/>
          </a:xfrm>
          <a:prstGeom prst="rect">
            <a:avLst/>
          </a:prstGeom>
        </p:spPr>
      </p:pic>
      <p:pic>
        <p:nvPicPr>
          <p:cNvPr id="7" name="Picture 6"/>
          <p:cNvPicPr>
            <a:picLocks noChangeAspect="1"/>
          </p:cNvPicPr>
          <p:nvPr/>
        </p:nvPicPr>
        <p:blipFill>
          <a:blip r:embed="rId7"/>
          <a:stretch>
            <a:fillRect/>
          </a:stretch>
        </p:blipFill>
        <p:spPr>
          <a:xfrm>
            <a:off x="3295366" y="3531642"/>
            <a:ext cx="1752600" cy="2619375"/>
          </a:xfrm>
          <a:prstGeom prst="rect">
            <a:avLst/>
          </a:prstGeom>
        </p:spPr>
      </p:pic>
      <p:pic>
        <p:nvPicPr>
          <p:cNvPr id="8" name="Picture 7"/>
          <p:cNvPicPr>
            <a:picLocks noChangeAspect="1"/>
          </p:cNvPicPr>
          <p:nvPr/>
        </p:nvPicPr>
        <p:blipFill>
          <a:blip r:embed="rId8"/>
          <a:stretch>
            <a:fillRect/>
          </a:stretch>
        </p:blipFill>
        <p:spPr>
          <a:xfrm>
            <a:off x="6330857" y="3483590"/>
            <a:ext cx="2024614" cy="2667428"/>
          </a:xfrm>
          <a:prstGeom prst="rect">
            <a:avLst/>
          </a:prstGeom>
        </p:spPr>
      </p:pic>
      <p:pic>
        <p:nvPicPr>
          <p:cNvPr id="9" name="Picture 8"/>
          <p:cNvPicPr>
            <a:picLocks noChangeAspect="1"/>
          </p:cNvPicPr>
          <p:nvPr/>
        </p:nvPicPr>
        <p:blipFill>
          <a:blip r:embed="rId9"/>
          <a:stretch>
            <a:fillRect/>
          </a:stretch>
        </p:blipFill>
        <p:spPr>
          <a:xfrm>
            <a:off x="9296614" y="3483589"/>
            <a:ext cx="2026418" cy="2667428"/>
          </a:xfrm>
          <a:prstGeom prst="rect">
            <a:avLst/>
          </a:prstGeom>
        </p:spPr>
      </p:pic>
    </p:spTree>
    <p:extLst>
      <p:ext uri="{BB962C8B-B14F-4D97-AF65-F5344CB8AC3E}">
        <p14:creationId xmlns:p14="http://schemas.microsoft.com/office/powerpoint/2010/main" val="23994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677656"/>
          </a:xfrm>
          <a:prstGeom prst="rect">
            <a:avLst/>
          </a:prstGeom>
          <a:noFill/>
        </p:spPr>
        <p:txBody>
          <a:bodyPr wrap="square" rtlCol="0">
            <a:spAutoFit/>
          </a:bodyPr>
          <a:lstStyle/>
          <a:p>
            <a:r>
              <a:rPr lang="en-US" sz="2400" b="1" dirty="0" smtClean="0"/>
              <a:t>II. MARGARET MEAD</a:t>
            </a:r>
            <a:endParaRPr lang="en-US" sz="2400" b="1" dirty="0" smtClean="0"/>
          </a:p>
          <a:p>
            <a:endParaRPr lang="en-US" sz="2400" dirty="0"/>
          </a:p>
          <a:p>
            <a:r>
              <a:rPr lang="en-US" sz="2400" dirty="0"/>
              <a:t>	</a:t>
            </a:r>
            <a:r>
              <a:rPr lang="en-US" sz="2400" dirty="0"/>
              <a:t>	So at the turn of the century, Sigmund Freud declared that unfulfilled sexual desires were to the root of most mental problems. </a:t>
            </a:r>
            <a:endParaRPr lang="en-US" sz="2400" dirty="0" smtClean="0"/>
          </a:p>
          <a:p>
            <a:r>
              <a:rPr lang="en-US" sz="2400" dirty="0"/>
              <a:t>	</a:t>
            </a:r>
            <a:r>
              <a:rPr lang="en-US" sz="2400" dirty="0" smtClean="0"/>
              <a:t>And </a:t>
            </a:r>
            <a:r>
              <a:rPr lang="en-US" sz="2400" dirty="0"/>
              <a:t>a quarter of a century later, Margaret Mead declared that sexual restrictions were the cause of most cultural, societal problems as well. </a:t>
            </a:r>
            <a:endParaRPr lang="en-US" sz="2400" dirty="0" smtClean="0"/>
          </a:p>
          <a:p>
            <a:r>
              <a:rPr lang="en-US" sz="2400" dirty="0"/>
              <a:t>	</a:t>
            </a:r>
            <a:r>
              <a:rPr lang="en-US" sz="2400" dirty="0" smtClean="0"/>
              <a:t>And </a:t>
            </a:r>
            <a:r>
              <a:rPr lang="en-US" sz="2400" dirty="0"/>
              <a:t>all of this was accepted uncritically, because it was “scientific.” </a:t>
            </a:r>
          </a:p>
        </p:txBody>
      </p:sp>
    </p:spTree>
    <p:extLst>
      <p:ext uri="{BB962C8B-B14F-4D97-AF65-F5344CB8AC3E}">
        <p14:creationId xmlns:p14="http://schemas.microsoft.com/office/powerpoint/2010/main" val="142145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893647"/>
          </a:xfrm>
          <a:prstGeom prst="rect">
            <a:avLst/>
          </a:prstGeom>
          <a:noFill/>
        </p:spPr>
        <p:txBody>
          <a:bodyPr wrap="square" rtlCol="0">
            <a:spAutoFit/>
          </a:bodyPr>
          <a:lstStyle/>
          <a:p>
            <a:r>
              <a:rPr lang="en-US" sz="2400" b="1" dirty="0"/>
              <a:t>III. FACTORS LEADING TO THE HOAXING</a:t>
            </a:r>
            <a:endParaRPr lang="en-US" sz="2400" dirty="0"/>
          </a:p>
          <a:p>
            <a:r>
              <a:rPr lang="en-US" sz="2400" dirty="0"/>
              <a:t> </a:t>
            </a:r>
          </a:p>
          <a:p>
            <a:r>
              <a:rPr lang="en-US" sz="2400" dirty="0"/>
              <a:t>	</a:t>
            </a:r>
            <a:r>
              <a:rPr lang="en-US" sz="2400" dirty="0" smtClean="0"/>
              <a:t>The </a:t>
            </a:r>
            <a:r>
              <a:rPr lang="en-US" sz="2400" dirty="0"/>
              <a:t>warm, pink, cozy, satisfying fantasy islands of Samoa dominated the anthropological world…until someone bothered to visit Samoa and poke around a little bit. </a:t>
            </a:r>
            <a:endParaRPr lang="en-US" sz="2400" dirty="0" smtClean="0"/>
          </a:p>
          <a:p>
            <a:r>
              <a:rPr lang="en-US" sz="2400" dirty="0"/>
              <a:t>	</a:t>
            </a:r>
            <a:r>
              <a:rPr lang="en-US" sz="2400" dirty="0" smtClean="0"/>
              <a:t>Margaret </a:t>
            </a:r>
            <a:r>
              <a:rPr lang="en-US" sz="2400" dirty="0"/>
              <a:t>Mead had spent nine months there, including a couple of months learning the language and another month of down time in the aftermath of the hurricane when everyone was too busy cleaning up to talk to her, by her own reports. </a:t>
            </a:r>
            <a:endParaRPr lang="en-US" sz="2400" dirty="0" smtClean="0"/>
          </a:p>
          <a:p>
            <a:r>
              <a:rPr lang="en-US" sz="2400" dirty="0"/>
              <a:t>	</a:t>
            </a:r>
            <a:r>
              <a:rPr lang="en-US" sz="2400" dirty="0" smtClean="0"/>
              <a:t>So </a:t>
            </a:r>
            <a:r>
              <a:rPr lang="en-US" sz="2400" dirty="0"/>
              <a:t>she devoted half a year to her “research” and became an expert even though she never actually lived with the people there, but always in the comfort of an American naval compound.</a:t>
            </a:r>
          </a:p>
          <a:p>
            <a:endParaRPr lang="en-US" sz="2400" dirty="0"/>
          </a:p>
        </p:txBody>
      </p:sp>
    </p:spTree>
    <p:extLst>
      <p:ext uri="{BB962C8B-B14F-4D97-AF65-F5344CB8AC3E}">
        <p14:creationId xmlns:p14="http://schemas.microsoft.com/office/powerpoint/2010/main" val="417320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262979"/>
          </a:xfrm>
          <a:prstGeom prst="rect">
            <a:avLst/>
          </a:prstGeom>
          <a:noFill/>
        </p:spPr>
        <p:txBody>
          <a:bodyPr wrap="square" rtlCol="0">
            <a:spAutoFit/>
          </a:bodyPr>
          <a:lstStyle/>
          <a:p>
            <a:r>
              <a:rPr lang="en-US" sz="2400" b="1" dirty="0"/>
              <a:t>III. FACTORS LEADING TO THE HOAXING</a:t>
            </a:r>
            <a:endParaRPr lang="en-US" sz="2400" dirty="0"/>
          </a:p>
          <a:p>
            <a:r>
              <a:rPr lang="en-US" sz="2400" dirty="0"/>
              <a:t> </a:t>
            </a:r>
          </a:p>
          <a:p>
            <a:r>
              <a:rPr lang="en-US" sz="2400" dirty="0"/>
              <a:t>		Derek Freeman, Professor of Anthropology at the Australian National University, lived in Samoa over three years, learned the language fluently, was accepted as a member of a Samoan family, and was given a chiefly title. </a:t>
            </a:r>
            <a:endParaRPr lang="en-US" sz="2400" dirty="0" smtClean="0"/>
          </a:p>
          <a:p>
            <a:r>
              <a:rPr lang="en-US" sz="2400" dirty="0"/>
              <a:t>	</a:t>
            </a:r>
            <a:r>
              <a:rPr lang="en-US" sz="2400" dirty="0" smtClean="0"/>
              <a:t>In </a:t>
            </a:r>
            <a:r>
              <a:rPr lang="en-US" sz="2400" dirty="0"/>
              <a:t>his first book, which hit like a bombshell, Freeman refuted virtually all of Mead’s claims. </a:t>
            </a:r>
            <a:endParaRPr lang="en-US" sz="2400" dirty="0" smtClean="0"/>
          </a:p>
          <a:p>
            <a:r>
              <a:rPr lang="en-US" sz="2400" dirty="0"/>
              <a:t>	</a:t>
            </a:r>
            <a:r>
              <a:rPr lang="en-US" sz="2400" dirty="0" smtClean="0"/>
              <a:t>Unlike </a:t>
            </a:r>
            <a:r>
              <a:rPr lang="en-US" sz="2400" dirty="0"/>
              <a:t>Mead’s book which contains no footnotes or supporting documentation beyond her statistical reports of her own private interviews, Freeman’s first book contains sixty pages of detailed footnotes</a:t>
            </a:r>
            <a:r>
              <a:rPr lang="en-US" sz="2400" dirty="0" smtClean="0"/>
              <a:t>. (His second book has over three hundred detailed footnotes.) </a:t>
            </a:r>
          </a:p>
          <a:p>
            <a:r>
              <a:rPr lang="en-US" sz="2400" dirty="0" smtClean="0"/>
              <a:t>	Any </a:t>
            </a:r>
            <a:r>
              <a:rPr lang="en-US" sz="2400" dirty="0"/>
              <a:t>reader can easily check his facts. No reader could check Mead’s facts. </a:t>
            </a:r>
          </a:p>
        </p:txBody>
      </p:sp>
    </p:spTree>
    <p:extLst>
      <p:ext uri="{BB962C8B-B14F-4D97-AF65-F5344CB8AC3E}">
        <p14:creationId xmlns:p14="http://schemas.microsoft.com/office/powerpoint/2010/main" val="246810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524315"/>
          </a:xfrm>
          <a:prstGeom prst="rect">
            <a:avLst/>
          </a:prstGeom>
          <a:noFill/>
        </p:spPr>
        <p:txBody>
          <a:bodyPr wrap="square" rtlCol="0">
            <a:spAutoFit/>
          </a:bodyPr>
          <a:lstStyle/>
          <a:p>
            <a:r>
              <a:rPr lang="en-US" sz="2400" b="1" dirty="0"/>
              <a:t>III. FACTORS LEADING TO THE HOAXING</a:t>
            </a:r>
            <a:endParaRPr lang="en-US" sz="2400" dirty="0"/>
          </a:p>
          <a:p>
            <a:r>
              <a:rPr lang="en-US" sz="2400" dirty="0"/>
              <a:t> </a:t>
            </a:r>
          </a:p>
          <a:p>
            <a:r>
              <a:rPr lang="en-US" sz="2400" dirty="0"/>
              <a:t>	For example, Mead declared that Samoans were “one of the most amiable, least contentious, and most peaceful people in the world</a:t>
            </a:r>
            <a:r>
              <a:rPr lang="en-US" sz="2400" dirty="0" smtClean="0"/>
              <a:t>.”</a:t>
            </a:r>
          </a:p>
          <a:p>
            <a:r>
              <a:rPr lang="en-US" sz="2400" dirty="0"/>
              <a:t>	</a:t>
            </a:r>
            <a:r>
              <a:rPr lang="en-US" sz="2400" dirty="0" smtClean="0"/>
              <a:t>Freeman </a:t>
            </a:r>
            <a:r>
              <a:rPr lang="en-US" sz="2400" dirty="0"/>
              <a:t>documents the many conflicts, uprisings, and inter-tribe wars, not to mention statistics on violent crime. </a:t>
            </a:r>
            <a:endParaRPr lang="en-US" sz="2400" dirty="0" smtClean="0"/>
          </a:p>
          <a:p>
            <a:r>
              <a:rPr lang="en-US" sz="2400" dirty="0"/>
              <a:t>	</a:t>
            </a:r>
            <a:r>
              <a:rPr lang="en-US" sz="2400" dirty="0" smtClean="0"/>
              <a:t>Mead </a:t>
            </a:r>
            <a:r>
              <a:rPr lang="en-US" sz="2400" dirty="0"/>
              <a:t>depicts them as giving but “the slightest attention to religion” with “no temples” and “no religious festivals.” </a:t>
            </a:r>
            <a:endParaRPr lang="en-US" sz="2400" dirty="0" smtClean="0"/>
          </a:p>
          <a:p>
            <a:r>
              <a:rPr lang="en-US" sz="2400" dirty="0"/>
              <a:t>	</a:t>
            </a:r>
            <a:r>
              <a:rPr lang="en-US" sz="2400" dirty="0" smtClean="0"/>
              <a:t>Freeman </a:t>
            </a:r>
            <a:r>
              <a:rPr lang="en-US" sz="2400" dirty="0"/>
              <a:t>documents the reports of early missionaries to their very complex religious views and practices, not to mention the thriving Christian church that had been planted by missionaries there in the late 1800s. </a:t>
            </a:r>
            <a:endParaRPr lang="en-US" sz="2400" dirty="0"/>
          </a:p>
        </p:txBody>
      </p:sp>
    </p:spTree>
    <p:extLst>
      <p:ext uri="{BB962C8B-B14F-4D97-AF65-F5344CB8AC3E}">
        <p14:creationId xmlns:p14="http://schemas.microsoft.com/office/powerpoint/2010/main" val="7534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046988"/>
          </a:xfrm>
          <a:prstGeom prst="rect">
            <a:avLst/>
          </a:prstGeom>
          <a:noFill/>
        </p:spPr>
        <p:txBody>
          <a:bodyPr wrap="square" rtlCol="0">
            <a:spAutoFit/>
          </a:bodyPr>
          <a:lstStyle/>
          <a:p>
            <a:r>
              <a:rPr lang="en-US" sz="2400" b="1" dirty="0"/>
              <a:t>III. FACTORS LEADING TO THE HOAXING</a:t>
            </a:r>
            <a:endParaRPr lang="en-US" sz="2400" dirty="0"/>
          </a:p>
          <a:p>
            <a:r>
              <a:rPr lang="en-US" sz="2400" dirty="0"/>
              <a:t> </a:t>
            </a:r>
          </a:p>
          <a:p>
            <a:r>
              <a:rPr lang="en-US" sz="2400" dirty="0" smtClean="0"/>
              <a:t>	Mead </a:t>
            </a:r>
            <a:r>
              <a:rPr lang="en-US" sz="2400" dirty="0"/>
              <a:t>noted the lack of strict punishment in Samoa and called it a land that “is kind to all and does not make sufficient demands upon any.” </a:t>
            </a:r>
            <a:endParaRPr lang="en-US" sz="2400" dirty="0" smtClean="0"/>
          </a:p>
          <a:p>
            <a:r>
              <a:rPr lang="en-US" sz="2400" dirty="0" smtClean="0"/>
              <a:t>	Freeman </a:t>
            </a:r>
            <a:r>
              <a:rPr lang="en-US" sz="2400" dirty="0"/>
              <a:t>cites many examples of the most severe punishments meted out to offenders, including the death penalty, and points out that absolute obedience to the chiefs’ commands was the invariable rule. </a:t>
            </a:r>
          </a:p>
          <a:p>
            <a:endParaRPr lang="en-US" sz="2400" dirty="0"/>
          </a:p>
        </p:txBody>
      </p:sp>
    </p:spTree>
    <p:extLst>
      <p:ext uri="{BB962C8B-B14F-4D97-AF65-F5344CB8AC3E}">
        <p14:creationId xmlns:p14="http://schemas.microsoft.com/office/powerpoint/2010/main" val="84579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524315"/>
          </a:xfrm>
          <a:prstGeom prst="rect">
            <a:avLst/>
          </a:prstGeom>
          <a:noFill/>
        </p:spPr>
        <p:txBody>
          <a:bodyPr wrap="square" rtlCol="0">
            <a:spAutoFit/>
          </a:bodyPr>
          <a:lstStyle/>
          <a:p>
            <a:r>
              <a:rPr lang="en-US" sz="2400" b="1" dirty="0"/>
              <a:t>III. FACTORS LEADING TO THE HOAXING</a:t>
            </a:r>
            <a:endParaRPr lang="en-US" sz="2400" dirty="0"/>
          </a:p>
          <a:p>
            <a:r>
              <a:rPr lang="en-US" sz="2400" dirty="0"/>
              <a:t> </a:t>
            </a:r>
          </a:p>
          <a:p>
            <a:r>
              <a:rPr lang="en-US" sz="2400" dirty="0"/>
              <a:t>	Mead claimed that the wonderful “ease in sex relations” enjoyed by the Samoans was “made possible by the whole system of child rearing.” She declared that Samoan children never learn “the meaning of a strong attachment to one person.” There is no sense of children belonging to one father or mother, that they form no special attachment to any certain adults, and this somehow prevents “violent feelings.” </a:t>
            </a:r>
            <a:endParaRPr lang="en-US" sz="2400" dirty="0" smtClean="0"/>
          </a:p>
          <a:p>
            <a:r>
              <a:rPr lang="en-US" sz="2400" dirty="0"/>
              <a:t>	</a:t>
            </a:r>
            <a:r>
              <a:rPr lang="en-US" sz="2400" dirty="0" smtClean="0"/>
              <a:t>Freeman’s </a:t>
            </a:r>
            <a:r>
              <a:rPr lang="en-US" sz="2400" dirty="0"/>
              <a:t>research demonstrated that this was clearly not true. He devised an experiment where a several women surrounded a young child and walked away one at a time. The child did not react at all until his own mother left the circle. </a:t>
            </a:r>
          </a:p>
        </p:txBody>
      </p:sp>
    </p:spTree>
    <p:extLst>
      <p:ext uri="{BB962C8B-B14F-4D97-AF65-F5344CB8AC3E}">
        <p14:creationId xmlns:p14="http://schemas.microsoft.com/office/powerpoint/2010/main" val="112082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92322"/>
            <a:ext cx="12192000" cy="3421811"/>
          </a:xfrm>
          <a:prstGeom prst="rect">
            <a:avLst/>
          </a:prstGeom>
        </p:spPr>
      </p:pic>
    </p:spTree>
    <p:extLst>
      <p:ext uri="{BB962C8B-B14F-4D97-AF65-F5344CB8AC3E}">
        <p14:creationId xmlns:p14="http://schemas.microsoft.com/office/powerpoint/2010/main" val="25446756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677656"/>
          </a:xfrm>
          <a:prstGeom prst="rect">
            <a:avLst/>
          </a:prstGeom>
          <a:noFill/>
        </p:spPr>
        <p:txBody>
          <a:bodyPr wrap="square" rtlCol="0">
            <a:spAutoFit/>
          </a:bodyPr>
          <a:lstStyle/>
          <a:p>
            <a:r>
              <a:rPr lang="en-US" sz="2400" b="1" dirty="0"/>
              <a:t>III. FACTORS LEADING TO THE HOAXING</a:t>
            </a:r>
            <a:endParaRPr lang="en-US" sz="2400" dirty="0"/>
          </a:p>
          <a:p>
            <a:r>
              <a:rPr lang="en-US" sz="2400" dirty="0"/>
              <a:t> </a:t>
            </a:r>
          </a:p>
          <a:p>
            <a:r>
              <a:rPr lang="en-US" sz="2400" dirty="0"/>
              <a:t>	</a:t>
            </a:r>
            <a:r>
              <a:rPr lang="en-US" sz="2400" b="1" dirty="0" smtClean="0"/>
              <a:t>Freeman </a:t>
            </a:r>
            <a:r>
              <a:rPr lang="en-US" sz="2400" b="1" dirty="0"/>
              <a:t>notes that Mead’s description of childrearing in Samoa actually mirrors the theory and recommended practice of behaviorist psychologist J.B. Watson whose views were popular at the time Mead was in college majoring in</a:t>
            </a:r>
            <a:r>
              <a:rPr lang="en-US" sz="2400" b="1" dirty="0" smtClean="0"/>
              <a:t>…</a:t>
            </a:r>
          </a:p>
          <a:p>
            <a:r>
              <a:rPr lang="en-US" sz="2400" b="1" dirty="0"/>
              <a:t>	</a:t>
            </a:r>
            <a:r>
              <a:rPr lang="en-US" sz="2400" b="1" dirty="0" smtClean="0"/>
              <a:t>							psychology</a:t>
            </a:r>
            <a:r>
              <a:rPr lang="en-US" sz="2400" b="1" dirty="0"/>
              <a:t>. </a:t>
            </a:r>
          </a:p>
        </p:txBody>
      </p:sp>
    </p:spTree>
    <p:extLst>
      <p:ext uri="{BB962C8B-B14F-4D97-AF65-F5344CB8AC3E}">
        <p14:creationId xmlns:p14="http://schemas.microsoft.com/office/powerpoint/2010/main" val="427508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785652"/>
          </a:xfrm>
          <a:prstGeom prst="rect">
            <a:avLst/>
          </a:prstGeom>
          <a:noFill/>
        </p:spPr>
        <p:txBody>
          <a:bodyPr wrap="square" rtlCol="0">
            <a:spAutoFit/>
          </a:bodyPr>
          <a:lstStyle/>
          <a:p>
            <a:r>
              <a:rPr lang="en-US" sz="2400" b="1" dirty="0"/>
              <a:t>III. FACTORS LEADING TO THE HOAXING</a:t>
            </a:r>
            <a:endParaRPr lang="en-US" sz="2400" dirty="0"/>
          </a:p>
          <a:p>
            <a:r>
              <a:rPr lang="en-US" sz="2400" dirty="0"/>
              <a:t> </a:t>
            </a:r>
          </a:p>
          <a:p>
            <a:r>
              <a:rPr lang="en-US" sz="2400" dirty="0"/>
              <a:t>	</a:t>
            </a:r>
            <a:r>
              <a:rPr lang="en-US" sz="2400" dirty="0" smtClean="0"/>
              <a:t>So</a:t>
            </a:r>
            <a:r>
              <a:rPr lang="en-US" sz="2400" dirty="0"/>
              <a:t>, was Mead describing Samoa as it was, or culture as she imagined it should be, as she learned in college, in America? </a:t>
            </a:r>
          </a:p>
          <a:p>
            <a:r>
              <a:rPr lang="en-US" sz="2400" dirty="0"/>
              <a:t>	Freeman’s critique is devastating. </a:t>
            </a:r>
            <a:endParaRPr lang="en-US" sz="2400" dirty="0" smtClean="0"/>
          </a:p>
          <a:p>
            <a:r>
              <a:rPr lang="en-US" sz="2400" dirty="0"/>
              <a:t>	</a:t>
            </a:r>
            <a:r>
              <a:rPr lang="en-US" sz="2400" dirty="0" smtClean="0"/>
              <a:t>The </a:t>
            </a:r>
            <a:r>
              <a:rPr lang="en-US" sz="2400" dirty="0"/>
              <a:t>importance of rank in society? Mead was wrong. </a:t>
            </a:r>
            <a:endParaRPr lang="en-US" sz="2400" dirty="0" smtClean="0"/>
          </a:p>
          <a:p>
            <a:r>
              <a:rPr lang="en-US" sz="2400" dirty="0"/>
              <a:t>	</a:t>
            </a:r>
            <a:r>
              <a:rPr lang="en-US" sz="2400" dirty="0" smtClean="0"/>
              <a:t>Cooperation </a:t>
            </a:r>
            <a:r>
              <a:rPr lang="en-US" sz="2400" dirty="0"/>
              <a:t>and competition? Wrong again. </a:t>
            </a:r>
            <a:endParaRPr lang="en-US" sz="2400" dirty="0" smtClean="0"/>
          </a:p>
          <a:p>
            <a:r>
              <a:rPr lang="en-US" sz="2400" dirty="0"/>
              <a:t>	</a:t>
            </a:r>
            <a:r>
              <a:rPr lang="en-US" sz="2400" dirty="0" smtClean="0"/>
              <a:t>Religion</a:t>
            </a:r>
            <a:r>
              <a:rPr lang="en-US" sz="2400" dirty="0"/>
              <a:t>? Wrong. </a:t>
            </a:r>
            <a:endParaRPr lang="en-US" sz="2400" dirty="0" smtClean="0"/>
          </a:p>
          <a:p>
            <a:r>
              <a:rPr lang="en-US" sz="2400" dirty="0"/>
              <a:t>	</a:t>
            </a:r>
            <a:r>
              <a:rPr lang="en-US" sz="2400" dirty="0" smtClean="0"/>
              <a:t>Punishment</a:t>
            </a:r>
            <a:r>
              <a:rPr lang="en-US" sz="2400" dirty="0"/>
              <a:t>? </a:t>
            </a:r>
            <a:r>
              <a:rPr lang="en-US" sz="2400" dirty="0" smtClean="0"/>
              <a:t>Wrong.</a:t>
            </a:r>
          </a:p>
          <a:p>
            <a:r>
              <a:rPr lang="en-US" sz="2400" dirty="0"/>
              <a:t>	</a:t>
            </a:r>
            <a:r>
              <a:rPr lang="en-US" sz="2400" dirty="0" smtClean="0"/>
              <a:t>Sex? Wrong!</a:t>
            </a:r>
            <a:endParaRPr lang="en-US" sz="2400" dirty="0"/>
          </a:p>
        </p:txBody>
      </p:sp>
      <p:pic>
        <p:nvPicPr>
          <p:cNvPr id="3" name="Picture 2"/>
          <p:cNvPicPr>
            <a:picLocks noChangeAspect="1"/>
          </p:cNvPicPr>
          <p:nvPr/>
        </p:nvPicPr>
        <p:blipFill>
          <a:blip r:embed="rId3"/>
          <a:stretch>
            <a:fillRect/>
          </a:stretch>
        </p:blipFill>
        <p:spPr>
          <a:xfrm>
            <a:off x="7112118" y="4163295"/>
            <a:ext cx="4188228" cy="2489909"/>
          </a:xfrm>
          <a:prstGeom prst="rect">
            <a:avLst/>
          </a:prstGeom>
        </p:spPr>
      </p:pic>
    </p:spTree>
    <p:extLst>
      <p:ext uri="{BB962C8B-B14F-4D97-AF65-F5344CB8AC3E}">
        <p14:creationId xmlns:p14="http://schemas.microsoft.com/office/powerpoint/2010/main" val="322704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416320"/>
          </a:xfrm>
          <a:prstGeom prst="rect">
            <a:avLst/>
          </a:prstGeom>
          <a:noFill/>
        </p:spPr>
        <p:txBody>
          <a:bodyPr wrap="square" rtlCol="0">
            <a:spAutoFit/>
          </a:bodyPr>
          <a:lstStyle/>
          <a:p>
            <a:r>
              <a:rPr lang="en-US" sz="2400" b="1" dirty="0"/>
              <a:t>III. FACTORS LEADING TO THE HOAXING</a:t>
            </a:r>
            <a:endParaRPr lang="en-US" sz="2400" dirty="0"/>
          </a:p>
          <a:p>
            <a:r>
              <a:rPr lang="en-US" sz="2400" dirty="0"/>
              <a:t> </a:t>
            </a:r>
          </a:p>
          <a:p>
            <a:r>
              <a:rPr lang="en-US" sz="2400" dirty="0"/>
              <a:t>	But it was on sexual customs and practices that she was most wrong. </a:t>
            </a:r>
            <a:endParaRPr lang="en-US" sz="2400" dirty="0" smtClean="0"/>
          </a:p>
          <a:p>
            <a:r>
              <a:rPr lang="en-US" sz="2400" dirty="0" smtClean="0"/>
              <a:t>	Mead </a:t>
            </a:r>
            <a:r>
              <a:rPr lang="en-US" sz="2400" dirty="0"/>
              <a:t>claimed that “in Samoa, in the romantic South Seas, there was a people with one of the smoothest sex adjustments in the world, among whom, before marriage, love-making—which was their ‘pastime </a:t>
            </a:r>
            <a:r>
              <a:rPr lang="en-US" sz="2400" i="1" dirty="0"/>
              <a:t>par </a:t>
            </a:r>
            <a:r>
              <a:rPr lang="en-US" sz="2400" i="1" dirty="0" err="1"/>
              <a:t>excellance</a:t>
            </a:r>
            <a:r>
              <a:rPr lang="en-US" sz="2400" dirty="0"/>
              <a:t>”—was free, and girls deferred marriage ‘through as many years of casual love-making as possible.’” </a:t>
            </a:r>
            <a:endParaRPr lang="en-US" sz="2400" dirty="0" smtClean="0"/>
          </a:p>
          <a:p>
            <a:endParaRPr lang="en-US" sz="2400" dirty="0"/>
          </a:p>
        </p:txBody>
      </p:sp>
    </p:spTree>
    <p:extLst>
      <p:ext uri="{BB962C8B-B14F-4D97-AF65-F5344CB8AC3E}">
        <p14:creationId xmlns:p14="http://schemas.microsoft.com/office/powerpoint/2010/main" val="429429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308324"/>
          </a:xfrm>
          <a:prstGeom prst="rect">
            <a:avLst/>
          </a:prstGeom>
          <a:noFill/>
        </p:spPr>
        <p:txBody>
          <a:bodyPr wrap="square" rtlCol="0">
            <a:spAutoFit/>
          </a:bodyPr>
          <a:lstStyle/>
          <a:p>
            <a:r>
              <a:rPr lang="en-US" sz="2400" dirty="0" smtClean="0"/>
              <a:t>INTRODUCTION</a:t>
            </a:r>
          </a:p>
          <a:p>
            <a:endParaRPr lang="en-US" sz="2400" dirty="0"/>
          </a:p>
          <a:p>
            <a:r>
              <a:rPr lang="en-US" sz="2400" dirty="0"/>
              <a:t>	Through their shoddy, so-called “research” and unsubstantiated theories, each one gave the green light to the sexual revolution and stomped on the gas pedal, unleashing a runaway locomotive which by now has become an obvious train wreck of sexual licentiousness. </a:t>
            </a:r>
            <a:endParaRPr lang="en-US" sz="2400" dirty="0" smtClean="0"/>
          </a:p>
        </p:txBody>
      </p:sp>
    </p:spTree>
    <p:extLst>
      <p:ext uri="{BB962C8B-B14F-4D97-AF65-F5344CB8AC3E}">
        <p14:creationId xmlns:p14="http://schemas.microsoft.com/office/powerpoint/2010/main" val="284721560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893647"/>
          </a:xfrm>
          <a:prstGeom prst="rect">
            <a:avLst/>
          </a:prstGeom>
          <a:noFill/>
        </p:spPr>
        <p:txBody>
          <a:bodyPr wrap="square" rtlCol="0">
            <a:spAutoFit/>
          </a:bodyPr>
          <a:lstStyle/>
          <a:p>
            <a:r>
              <a:rPr lang="en-US" sz="2400" b="1" dirty="0"/>
              <a:t>III. FACTORS LEADING TO THE HOAXING</a:t>
            </a:r>
            <a:endParaRPr lang="en-US" sz="2400" dirty="0"/>
          </a:p>
          <a:p>
            <a:r>
              <a:rPr lang="en-US" sz="2400" dirty="0"/>
              <a:t> </a:t>
            </a:r>
          </a:p>
          <a:p>
            <a:r>
              <a:rPr lang="en-US" sz="2400" dirty="0"/>
              <a:t>	</a:t>
            </a:r>
            <a:r>
              <a:rPr lang="en-US" sz="2400" dirty="0" smtClean="0"/>
              <a:t>Freeman </a:t>
            </a:r>
            <a:r>
              <a:rPr lang="en-US" sz="2400" dirty="0"/>
              <a:t>notes “so widely was this view disseminated that many came to believe that Samoan culture included… ‘institutionalized premarital sexuality.’” </a:t>
            </a:r>
            <a:endParaRPr lang="en-US" sz="2400" dirty="0" smtClean="0"/>
          </a:p>
          <a:p>
            <a:r>
              <a:rPr lang="en-US" sz="2400" dirty="0"/>
              <a:t>	</a:t>
            </a:r>
            <a:r>
              <a:rPr lang="en-US" sz="2400" dirty="0" smtClean="0"/>
              <a:t>In </a:t>
            </a:r>
            <a:r>
              <a:rPr lang="en-US" sz="2400" dirty="0"/>
              <a:t>truth, nothing could be more inaccurate. Samoan’s prized virginity even in their pre-Christian days and much more after they had embraced the faith. </a:t>
            </a:r>
            <a:endParaRPr lang="en-US" sz="2400" dirty="0" smtClean="0"/>
          </a:p>
          <a:p>
            <a:r>
              <a:rPr lang="en-US" sz="2400" dirty="0"/>
              <a:t>	</a:t>
            </a:r>
            <a:r>
              <a:rPr lang="en-US" sz="2400" dirty="0" smtClean="0"/>
              <a:t>Wedding </a:t>
            </a:r>
            <a:r>
              <a:rPr lang="en-US" sz="2400" dirty="0"/>
              <a:t>ceremonies regularly included an almost public virginity test, and the girls who failed the test were rejected. </a:t>
            </a:r>
            <a:endParaRPr lang="en-US" sz="2400" dirty="0" smtClean="0"/>
          </a:p>
          <a:p>
            <a:r>
              <a:rPr lang="en-US" sz="2400" dirty="0"/>
              <a:t>	</a:t>
            </a:r>
            <a:r>
              <a:rPr lang="en-US" sz="2400" dirty="0" smtClean="0"/>
              <a:t>The </a:t>
            </a:r>
            <a:r>
              <a:rPr lang="en-US" sz="2400" dirty="0"/>
              <a:t>most highly prized status of a girl in a chiefly family was the “</a:t>
            </a:r>
            <a:r>
              <a:rPr lang="en-US" sz="2400" dirty="0" err="1"/>
              <a:t>taupou</a:t>
            </a:r>
            <a:r>
              <a:rPr lang="en-US" sz="2400" dirty="0"/>
              <a:t>” or ceremonial virgin whose virginity was zealously guarded. </a:t>
            </a:r>
          </a:p>
          <a:p>
            <a:endParaRPr lang="en-US" sz="2400" dirty="0"/>
          </a:p>
        </p:txBody>
      </p:sp>
    </p:spTree>
    <p:extLst>
      <p:ext uri="{BB962C8B-B14F-4D97-AF65-F5344CB8AC3E}">
        <p14:creationId xmlns:p14="http://schemas.microsoft.com/office/powerpoint/2010/main" val="112724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21901" y="826827"/>
            <a:ext cx="2749597" cy="5568804"/>
          </a:xfrm>
          <a:prstGeom prst="rect">
            <a:avLst/>
          </a:prstGeom>
        </p:spPr>
      </p:pic>
      <p:pic>
        <p:nvPicPr>
          <p:cNvPr id="3" name="Picture 2"/>
          <p:cNvPicPr>
            <a:picLocks noChangeAspect="1"/>
          </p:cNvPicPr>
          <p:nvPr/>
        </p:nvPicPr>
        <p:blipFill>
          <a:blip r:embed="rId3"/>
          <a:stretch>
            <a:fillRect/>
          </a:stretch>
        </p:blipFill>
        <p:spPr>
          <a:xfrm>
            <a:off x="5793830" y="848667"/>
            <a:ext cx="4441991" cy="5546964"/>
          </a:xfrm>
          <a:prstGeom prst="rect">
            <a:avLst/>
          </a:prstGeom>
        </p:spPr>
      </p:pic>
    </p:spTree>
    <p:extLst>
      <p:ext uri="{BB962C8B-B14F-4D97-AF65-F5344CB8AC3E}">
        <p14:creationId xmlns:p14="http://schemas.microsoft.com/office/powerpoint/2010/main" val="304146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154984"/>
          </a:xfrm>
          <a:prstGeom prst="rect">
            <a:avLst/>
          </a:prstGeom>
          <a:noFill/>
        </p:spPr>
        <p:txBody>
          <a:bodyPr wrap="square" rtlCol="0">
            <a:spAutoFit/>
          </a:bodyPr>
          <a:lstStyle/>
          <a:p>
            <a:r>
              <a:rPr lang="en-US" sz="2400" b="1" dirty="0"/>
              <a:t>III. FACTORS LEADING TO THE HOAXING</a:t>
            </a:r>
            <a:endParaRPr lang="en-US" sz="2400" dirty="0"/>
          </a:p>
          <a:p>
            <a:r>
              <a:rPr lang="en-US" sz="2400" dirty="0"/>
              <a:t> </a:t>
            </a:r>
          </a:p>
          <a:p>
            <a:r>
              <a:rPr lang="en-US" sz="2400" dirty="0"/>
              <a:t>	But here is Mead in her own words: </a:t>
            </a:r>
          </a:p>
          <a:p>
            <a:r>
              <a:rPr lang="en-US" sz="2400" dirty="0"/>
              <a:t>	“The Samoan girl who shrugs her shoulders over the excellent technique of some young Lothario is nearer to the recognition of sex as an impersonal force without any intrinsic validity than the sheltered American girl who falls in love with the first man who kisses her. From their familiarity with the reverberations which accompany sex excitement comes the recognition of the essence of impersonal sex attraction….” (Jones, 25) </a:t>
            </a:r>
            <a:endParaRPr lang="en-US" sz="2400" dirty="0" smtClean="0"/>
          </a:p>
          <a:p>
            <a:r>
              <a:rPr lang="en-US" sz="2400" dirty="0"/>
              <a:t>	</a:t>
            </a:r>
            <a:r>
              <a:rPr lang="en-US" sz="2400" dirty="0" smtClean="0"/>
              <a:t>Today </a:t>
            </a:r>
            <a:r>
              <a:rPr lang="en-US" sz="2400" dirty="0"/>
              <a:t>this is called “recreational sex.” </a:t>
            </a:r>
            <a:r>
              <a:rPr lang="en-US" sz="2400" dirty="0" smtClean="0"/>
              <a:t>(“Friends with benefits?”)</a:t>
            </a:r>
            <a:endParaRPr lang="en-US" sz="2400" dirty="0"/>
          </a:p>
        </p:txBody>
      </p:sp>
    </p:spTree>
    <p:extLst>
      <p:ext uri="{BB962C8B-B14F-4D97-AF65-F5344CB8AC3E}">
        <p14:creationId xmlns:p14="http://schemas.microsoft.com/office/powerpoint/2010/main" val="166551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262979"/>
          </a:xfrm>
          <a:prstGeom prst="rect">
            <a:avLst/>
          </a:prstGeom>
          <a:noFill/>
        </p:spPr>
        <p:txBody>
          <a:bodyPr wrap="square" rtlCol="0">
            <a:spAutoFit/>
          </a:bodyPr>
          <a:lstStyle/>
          <a:p>
            <a:r>
              <a:rPr lang="en-US" sz="2400" b="1" dirty="0"/>
              <a:t>III. FACTORS LEADING TO THE HOAXING</a:t>
            </a:r>
            <a:endParaRPr lang="en-US" sz="2400" dirty="0"/>
          </a:p>
          <a:p>
            <a:r>
              <a:rPr lang="en-US" sz="2400" dirty="0"/>
              <a:t> </a:t>
            </a:r>
          </a:p>
          <a:p>
            <a:r>
              <a:rPr lang="en-US" sz="2400" dirty="0"/>
              <a:t>	“By discounting the category of perversion, as applied to a practice, and reserving it for the occasional psychic pervert [Samoans] legislate a whole field of neurotic possibility out of existence [echoes of Freud]. </a:t>
            </a:r>
            <a:r>
              <a:rPr lang="en-US" sz="2400" dirty="0" err="1"/>
              <a:t>Onanism</a:t>
            </a:r>
            <a:r>
              <a:rPr lang="en-US" sz="2400" dirty="0"/>
              <a:t>, homosexuality, statistically unusual forms of heterosexual activity, are neither banned nor institutionalized. The wider range which these practices give prevents the development of obsessions of guilt which are so frequent a cause of maladjustment among us….This acceptance of a wider range as ‘normal’ provides a cultural atmosphere in which frigidity and psychic impotence do not occur and in which a satisfactory sex adjustment in marriage can always be established.” (Jones, 25) </a:t>
            </a:r>
          </a:p>
          <a:p>
            <a:endParaRPr lang="en-US" sz="2400" dirty="0"/>
          </a:p>
        </p:txBody>
      </p:sp>
    </p:spTree>
    <p:extLst>
      <p:ext uri="{BB962C8B-B14F-4D97-AF65-F5344CB8AC3E}">
        <p14:creationId xmlns:p14="http://schemas.microsoft.com/office/powerpoint/2010/main" val="252703690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6370975"/>
          </a:xfrm>
          <a:prstGeom prst="rect">
            <a:avLst/>
          </a:prstGeom>
          <a:noFill/>
        </p:spPr>
        <p:txBody>
          <a:bodyPr wrap="square" rtlCol="0">
            <a:spAutoFit/>
          </a:bodyPr>
          <a:lstStyle/>
          <a:p>
            <a:r>
              <a:rPr lang="en-US" sz="2400" b="1" dirty="0"/>
              <a:t>III. FACTORS LEADING TO THE HOAXING</a:t>
            </a:r>
            <a:endParaRPr lang="en-US" sz="2400" dirty="0"/>
          </a:p>
          <a:p>
            <a:r>
              <a:rPr lang="en-US" sz="2400" dirty="0"/>
              <a:t> </a:t>
            </a:r>
          </a:p>
          <a:p>
            <a:r>
              <a:rPr lang="en-US" sz="2400" dirty="0"/>
              <a:t>	E. Michael Jones comments: “To the </a:t>
            </a:r>
            <a:r>
              <a:rPr lang="en-US" sz="2400" dirty="0" err="1"/>
              <a:t>polymorphously</a:t>
            </a:r>
            <a:r>
              <a:rPr lang="en-US" sz="2400" dirty="0"/>
              <a:t> perverse, to the sexually liberated, to those who felt unduly bound by the Judeo-Christian prohibition against adultery, to those who felt that raising their children was an intolerable restriction on their freedom, all of what Mead was saying must have seemed too good to be true. Fifty-five years later [with the advent of Freeman’s book], it turns out that it was.” </a:t>
            </a:r>
          </a:p>
          <a:p>
            <a:r>
              <a:rPr lang="en-US" sz="2400" dirty="0"/>
              <a:t>	Mead also claimed that in Samoa “adultery was not regarded as very serious.” </a:t>
            </a:r>
            <a:endParaRPr lang="en-US" sz="2400" dirty="0" smtClean="0"/>
          </a:p>
          <a:p>
            <a:r>
              <a:rPr lang="en-US" sz="2400" dirty="0"/>
              <a:t>	</a:t>
            </a:r>
            <a:r>
              <a:rPr lang="en-US" sz="2400" dirty="0" smtClean="0"/>
              <a:t>Freeman </a:t>
            </a:r>
            <a:r>
              <a:rPr lang="en-US" sz="2400" dirty="0"/>
              <a:t>notes that in pre-Christian Samoa, </a:t>
            </a:r>
            <a:r>
              <a:rPr lang="en-US" sz="2400" dirty="0" smtClean="0"/>
              <a:t>adultery </a:t>
            </a:r>
            <a:r>
              <a:rPr lang="en-US" sz="2400" dirty="0"/>
              <a:t>was in fact a crime punishable by death. Later, by cutting off a nose or ear. </a:t>
            </a:r>
            <a:endParaRPr lang="en-US" sz="2400" dirty="0" smtClean="0"/>
          </a:p>
          <a:p>
            <a:r>
              <a:rPr lang="en-US" sz="2400" dirty="0"/>
              <a:t>	</a:t>
            </a:r>
            <a:r>
              <a:rPr lang="en-US" sz="2400" dirty="0" smtClean="0"/>
              <a:t>And </a:t>
            </a:r>
            <a:r>
              <a:rPr lang="en-US" sz="2400" dirty="0"/>
              <a:t>even after Christianity had done away with these severe practices, adultery was </a:t>
            </a:r>
            <a:r>
              <a:rPr lang="en-US" sz="2400" dirty="0" smtClean="0"/>
              <a:t>still considered </a:t>
            </a:r>
            <a:r>
              <a:rPr lang="en-US" sz="2400" dirty="0"/>
              <a:t>a serious offense. At the same time that Mead was in Samoa doing her research adultery was illegal, a crime that carried a heavy fine. </a:t>
            </a:r>
          </a:p>
          <a:p>
            <a:endParaRPr lang="en-US" sz="2400" dirty="0"/>
          </a:p>
        </p:txBody>
      </p:sp>
    </p:spTree>
    <p:extLst>
      <p:ext uri="{BB962C8B-B14F-4D97-AF65-F5344CB8AC3E}">
        <p14:creationId xmlns:p14="http://schemas.microsoft.com/office/powerpoint/2010/main" val="421017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785652"/>
          </a:xfrm>
          <a:prstGeom prst="rect">
            <a:avLst/>
          </a:prstGeom>
          <a:noFill/>
        </p:spPr>
        <p:txBody>
          <a:bodyPr wrap="square" rtlCol="0">
            <a:spAutoFit/>
          </a:bodyPr>
          <a:lstStyle/>
          <a:p>
            <a:r>
              <a:rPr lang="en-US" sz="2400" b="1" dirty="0"/>
              <a:t>III. FACTORS LEADING TO THE HOAXING</a:t>
            </a:r>
            <a:endParaRPr lang="en-US" sz="2400" dirty="0"/>
          </a:p>
          <a:p>
            <a:r>
              <a:rPr lang="en-US" sz="2400" dirty="0"/>
              <a:t> </a:t>
            </a:r>
          </a:p>
          <a:p>
            <a:r>
              <a:rPr lang="en-US" sz="2400" dirty="0"/>
              <a:t>	Mead was caught in two obvious lies. </a:t>
            </a:r>
            <a:endParaRPr lang="en-US" sz="2400" dirty="0" smtClean="0"/>
          </a:p>
          <a:p>
            <a:r>
              <a:rPr lang="en-US" sz="2400" dirty="0"/>
              <a:t>	</a:t>
            </a:r>
            <a:r>
              <a:rPr lang="en-US" sz="2400" dirty="0" smtClean="0"/>
              <a:t>When </a:t>
            </a:r>
            <a:r>
              <a:rPr lang="en-US" sz="2400" dirty="0"/>
              <a:t>she wrote up her findings for Professor Boas, she reported that in Samoa “sexual life begins with puberty </a:t>
            </a:r>
            <a:r>
              <a:rPr lang="en-US" sz="2400" u="sng" dirty="0"/>
              <a:t>in most cases</a:t>
            </a:r>
            <a:r>
              <a:rPr lang="en-US" sz="2400" dirty="0"/>
              <a:t>.” </a:t>
            </a:r>
            <a:endParaRPr lang="en-US" sz="2400" dirty="0" smtClean="0"/>
          </a:p>
          <a:p>
            <a:r>
              <a:rPr lang="en-US" sz="2400" dirty="0"/>
              <a:t>	</a:t>
            </a:r>
            <a:r>
              <a:rPr lang="en-US" sz="2400" dirty="0" smtClean="0"/>
              <a:t>Yet </a:t>
            </a:r>
            <a:r>
              <a:rPr lang="en-US" sz="2400" dirty="0"/>
              <a:t>in the statistical data she provided, she listed twenty-five girls, all of whom reached puberty, and yet fourteen of the twenty-five (56%) are listed as having “no heterosexual activity.” </a:t>
            </a:r>
            <a:endParaRPr lang="en-US" sz="2400" dirty="0" smtClean="0"/>
          </a:p>
          <a:p>
            <a:r>
              <a:rPr lang="en-US" sz="2400" dirty="0"/>
              <a:t>	</a:t>
            </a:r>
            <a:r>
              <a:rPr lang="en-US" sz="2400" dirty="0" smtClean="0"/>
              <a:t>Where </a:t>
            </a:r>
            <a:r>
              <a:rPr lang="en-US" sz="2400" dirty="0"/>
              <a:t>did she get this idea that for most girls, sexual activity begins at puberty, the one contradicted by her own findings</a:t>
            </a:r>
            <a:r>
              <a:rPr lang="en-US" sz="2400" dirty="0" smtClean="0"/>
              <a:t>?</a:t>
            </a:r>
            <a:endParaRPr lang="en-US" sz="2400" dirty="0"/>
          </a:p>
        </p:txBody>
      </p:sp>
    </p:spTree>
    <p:extLst>
      <p:ext uri="{BB962C8B-B14F-4D97-AF65-F5344CB8AC3E}">
        <p14:creationId xmlns:p14="http://schemas.microsoft.com/office/powerpoint/2010/main" val="114916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632311"/>
          </a:xfrm>
          <a:prstGeom prst="rect">
            <a:avLst/>
          </a:prstGeom>
          <a:noFill/>
        </p:spPr>
        <p:txBody>
          <a:bodyPr wrap="square" rtlCol="0">
            <a:spAutoFit/>
          </a:bodyPr>
          <a:lstStyle/>
          <a:p>
            <a:r>
              <a:rPr lang="en-US" sz="2400" b="1" dirty="0"/>
              <a:t>III. FACTORS LEADING TO THE HOAXING</a:t>
            </a:r>
            <a:endParaRPr lang="en-US" sz="2400" dirty="0"/>
          </a:p>
          <a:p>
            <a:r>
              <a:rPr lang="en-US" sz="2400" dirty="0"/>
              <a:t> </a:t>
            </a:r>
          </a:p>
          <a:p>
            <a:r>
              <a:rPr lang="en-US" sz="2400" dirty="0"/>
              <a:t>	The other lie was the nearly complete lack of any babies being conceived and born before marriage. </a:t>
            </a:r>
            <a:endParaRPr lang="en-US" sz="2400" dirty="0" smtClean="0"/>
          </a:p>
          <a:p>
            <a:r>
              <a:rPr lang="en-US" sz="2400" dirty="0"/>
              <a:t>	</a:t>
            </a:r>
            <a:r>
              <a:rPr lang="en-US" sz="2400" dirty="0" smtClean="0"/>
              <a:t>If </a:t>
            </a:r>
            <a:r>
              <a:rPr lang="en-US" sz="2400" dirty="0"/>
              <a:t>most Samoan girls become sexually active at puberty with multiple partners over several years and try to defer marriage as long as possible, and yet had no means of birth control, why were their no babies born out of wedlock? </a:t>
            </a:r>
            <a:endParaRPr lang="en-US" sz="2400" dirty="0" smtClean="0"/>
          </a:p>
          <a:p>
            <a:r>
              <a:rPr lang="en-US" sz="2400" dirty="0"/>
              <a:t>	</a:t>
            </a:r>
            <a:r>
              <a:rPr lang="en-US" sz="2400" dirty="0" smtClean="0"/>
              <a:t>Mead </a:t>
            </a:r>
            <a:r>
              <a:rPr lang="en-US" sz="2400" dirty="0"/>
              <a:t>lamely suggested that “in Samoa premarital </a:t>
            </a:r>
            <a:r>
              <a:rPr lang="en-US" sz="2400" dirty="0" smtClean="0"/>
              <a:t>promiscuity” </a:t>
            </a:r>
            <a:r>
              <a:rPr lang="en-US" sz="2400" dirty="0"/>
              <a:t>seemed to ensure “against pregnancy.” </a:t>
            </a:r>
            <a:endParaRPr lang="en-US" sz="2400" dirty="0" smtClean="0"/>
          </a:p>
          <a:p>
            <a:r>
              <a:rPr lang="en-US" sz="2400" dirty="0"/>
              <a:t>	</a:t>
            </a:r>
            <a:r>
              <a:rPr lang="en-US" sz="2400" dirty="0" smtClean="0"/>
              <a:t>That </a:t>
            </a:r>
            <a:r>
              <a:rPr lang="en-US" sz="2400" dirty="0"/>
              <a:t>would make it the most unique place on earth for it is certainly not the case anywhere else in the </a:t>
            </a:r>
            <a:r>
              <a:rPr lang="en-US" sz="2400" dirty="0" smtClean="0"/>
              <a:t>world. </a:t>
            </a:r>
          </a:p>
          <a:p>
            <a:r>
              <a:rPr lang="en-US" sz="2400" dirty="0"/>
              <a:t>	</a:t>
            </a:r>
            <a:r>
              <a:rPr lang="en-US" sz="2400" dirty="0" smtClean="0"/>
              <a:t>So </a:t>
            </a:r>
            <a:r>
              <a:rPr lang="en-US" sz="2400" dirty="0"/>
              <a:t>is that true? Is that possible? Is it ‘scientific’? </a:t>
            </a:r>
            <a:endParaRPr lang="en-US" sz="2400" dirty="0" smtClean="0"/>
          </a:p>
          <a:p>
            <a:r>
              <a:rPr lang="en-US" sz="2400" dirty="0"/>
              <a:t>	</a:t>
            </a:r>
            <a:r>
              <a:rPr lang="en-US" sz="2400" dirty="0" smtClean="0"/>
              <a:t>No</a:t>
            </a:r>
            <a:r>
              <a:rPr lang="en-US" sz="2400" dirty="0"/>
              <a:t>, it’s absurd. </a:t>
            </a:r>
          </a:p>
          <a:p>
            <a:endParaRPr lang="en-US" sz="2400" dirty="0"/>
          </a:p>
        </p:txBody>
      </p:sp>
    </p:spTree>
    <p:extLst>
      <p:ext uri="{BB962C8B-B14F-4D97-AF65-F5344CB8AC3E}">
        <p14:creationId xmlns:p14="http://schemas.microsoft.com/office/powerpoint/2010/main" val="127217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6001643"/>
          </a:xfrm>
          <a:prstGeom prst="rect">
            <a:avLst/>
          </a:prstGeom>
          <a:noFill/>
        </p:spPr>
        <p:txBody>
          <a:bodyPr wrap="square" rtlCol="0">
            <a:spAutoFit/>
          </a:bodyPr>
          <a:lstStyle/>
          <a:p>
            <a:r>
              <a:rPr lang="en-US" sz="2400" b="1" dirty="0"/>
              <a:t>III. FACTORS LEADING TO THE HOAXING</a:t>
            </a:r>
            <a:endParaRPr lang="en-US" sz="2400" dirty="0"/>
          </a:p>
          <a:p>
            <a:r>
              <a:rPr lang="en-US" sz="2400" dirty="0"/>
              <a:t> </a:t>
            </a:r>
          </a:p>
          <a:p>
            <a:r>
              <a:rPr lang="en-US" sz="2400" dirty="0"/>
              <a:t>	Freeman’s book was devastating to Mead’s thesis. </a:t>
            </a:r>
            <a:endParaRPr lang="en-US" sz="2400" dirty="0" smtClean="0"/>
          </a:p>
          <a:p>
            <a:r>
              <a:rPr lang="en-US" sz="2400" dirty="0"/>
              <a:t>	</a:t>
            </a:r>
            <a:r>
              <a:rPr lang="en-US" sz="2400" dirty="0" smtClean="0"/>
              <a:t>He </a:t>
            </a:r>
            <a:r>
              <a:rPr lang="en-US" sz="2400" dirty="0"/>
              <a:t>had tried to contact her about the discrepancies while she was still living, but she rebuffed him. </a:t>
            </a:r>
            <a:endParaRPr lang="en-US" sz="2400" dirty="0" smtClean="0"/>
          </a:p>
          <a:p>
            <a:r>
              <a:rPr lang="en-US" sz="2400" dirty="0"/>
              <a:t>	</a:t>
            </a:r>
            <a:r>
              <a:rPr lang="en-US" sz="2400" dirty="0" smtClean="0"/>
              <a:t>She </a:t>
            </a:r>
            <a:r>
              <a:rPr lang="en-US" sz="2400" dirty="0"/>
              <a:t>also rebuffed many educated Samoans who tried to contact her, who flatly denied the validity of her work. </a:t>
            </a:r>
            <a:endParaRPr lang="en-US" sz="2400" dirty="0" smtClean="0"/>
          </a:p>
          <a:p>
            <a:r>
              <a:rPr lang="en-US" sz="2400" dirty="0"/>
              <a:t>	</a:t>
            </a:r>
            <a:r>
              <a:rPr lang="en-US" sz="2400" dirty="0" smtClean="0"/>
              <a:t>Freeman’s </a:t>
            </a:r>
            <a:r>
              <a:rPr lang="en-US" sz="2400" dirty="0"/>
              <a:t>book was published five years after her death. Only the most ardent Mead supporters tried to refute Freeman’s research. </a:t>
            </a:r>
          </a:p>
          <a:p>
            <a:r>
              <a:rPr lang="en-US" sz="2400" dirty="0"/>
              <a:t>	E. Michael Jones summarizes the resistance: “The real attraction of cultural relativism was that it condoned sexual license, something of interest to Americans during the entire span of Mead’s career. According to </a:t>
            </a:r>
            <a:r>
              <a:rPr lang="en-US" sz="2400" i="1" dirty="0"/>
              <a:t>Time </a:t>
            </a:r>
            <a:r>
              <a:rPr lang="en-US" sz="2400" dirty="0"/>
              <a:t>magazine, which weighed in with its report on February 14, 1983, ‘Mead became the natural ally of those who promoted free education, relaxed sexual norms, and green light parenting intended to give American youngsters the trouble-free adolescence enjoyed in Samoa.’ </a:t>
            </a:r>
            <a:endParaRPr lang="en-US" sz="2400" dirty="0"/>
          </a:p>
        </p:txBody>
      </p:sp>
    </p:spTree>
    <p:extLst>
      <p:ext uri="{BB962C8B-B14F-4D97-AF65-F5344CB8AC3E}">
        <p14:creationId xmlns:p14="http://schemas.microsoft.com/office/powerpoint/2010/main" val="128069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785652"/>
          </a:xfrm>
          <a:prstGeom prst="rect">
            <a:avLst/>
          </a:prstGeom>
          <a:noFill/>
        </p:spPr>
        <p:txBody>
          <a:bodyPr wrap="square" rtlCol="0">
            <a:spAutoFit/>
          </a:bodyPr>
          <a:lstStyle/>
          <a:p>
            <a:r>
              <a:rPr lang="en-US" sz="2400" b="1" dirty="0"/>
              <a:t>III. FACTORS LEADING TO THE HOAXING</a:t>
            </a:r>
            <a:endParaRPr lang="en-US" sz="2400" dirty="0"/>
          </a:p>
          <a:p>
            <a:r>
              <a:rPr lang="en-US" sz="2400" dirty="0"/>
              <a:t> </a:t>
            </a:r>
          </a:p>
          <a:p>
            <a:r>
              <a:rPr lang="en-US" sz="2400" dirty="0"/>
              <a:t>	“</a:t>
            </a:r>
            <a:r>
              <a:rPr lang="en-US" sz="2400" i="1" dirty="0"/>
              <a:t>Coming of Age in Samoa</a:t>
            </a:r>
            <a:r>
              <a:rPr lang="en-US" sz="2400" dirty="0"/>
              <a:t> ‘attracted a wide audience for its implied critique of Western civilization. </a:t>
            </a:r>
            <a:endParaRPr lang="en-US" sz="2400" dirty="0" smtClean="0"/>
          </a:p>
          <a:p>
            <a:r>
              <a:rPr lang="en-US" sz="2400" dirty="0"/>
              <a:t>	</a:t>
            </a:r>
            <a:r>
              <a:rPr lang="en-US" sz="2400" dirty="0" smtClean="0"/>
              <a:t>The </a:t>
            </a:r>
            <a:r>
              <a:rPr lang="en-US" sz="2400" dirty="0"/>
              <a:t>book said in effect: The West featured fidelity, competition, overheated sexual arrangements, a tight nuclear family, guilt, stress, and adolescent turmoil; yet here are the alleged primitives leading graceful lives of cooperation, adolescent bliss, casual family ties, and easy sex, all without any signs of guilt or neurosis.’”</a:t>
            </a:r>
          </a:p>
          <a:p>
            <a:endParaRPr lang="en-US" sz="2400" dirty="0"/>
          </a:p>
        </p:txBody>
      </p:sp>
    </p:spTree>
    <p:extLst>
      <p:ext uri="{BB962C8B-B14F-4D97-AF65-F5344CB8AC3E}">
        <p14:creationId xmlns:p14="http://schemas.microsoft.com/office/powerpoint/2010/main" val="263917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6001643"/>
          </a:xfrm>
          <a:prstGeom prst="rect">
            <a:avLst/>
          </a:prstGeom>
          <a:noFill/>
        </p:spPr>
        <p:txBody>
          <a:bodyPr wrap="square" rtlCol="0">
            <a:spAutoFit/>
          </a:bodyPr>
          <a:lstStyle/>
          <a:p>
            <a:r>
              <a:rPr lang="en-US" sz="2400" b="1" dirty="0"/>
              <a:t>III. FACTORS LEADING TO THE HOAXING</a:t>
            </a:r>
            <a:endParaRPr lang="en-US" sz="2400" dirty="0"/>
          </a:p>
          <a:p>
            <a:r>
              <a:rPr lang="en-US" sz="2400" dirty="0"/>
              <a:t> </a:t>
            </a:r>
          </a:p>
          <a:p>
            <a:r>
              <a:rPr lang="en-US" sz="2400" dirty="0"/>
              <a:t>	Jones goes on to note: “At issue, then, was not so much one anthropologist’s reputation on the academic stock market, but to a project dear to a large segment of the American population, namely sexual liberation. The issue was sex, sex disconnected from the norms of Western civilization, for the most part known as Christianity. One of the </a:t>
            </a:r>
            <a:r>
              <a:rPr lang="en-US" sz="2400" dirty="0" smtClean="0"/>
              <a:t>century’s </a:t>
            </a:r>
            <a:r>
              <a:rPr lang="en-US" sz="2400" dirty="0"/>
              <a:t>seminal disconnectors, it now seemed, was seriously in error—a state of affairs that threatened the whole enterprise. </a:t>
            </a:r>
            <a:endParaRPr lang="en-US" sz="2400" dirty="0" smtClean="0"/>
          </a:p>
          <a:p>
            <a:r>
              <a:rPr lang="en-US" sz="2400" dirty="0"/>
              <a:t>	</a:t>
            </a:r>
            <a:r>
              <a:rPr lang="en-US" sz="2400" dirty="0" smtClean="0"/>
              <a:t>It </a:t>
            </a:r>
            <a:r>
              <a:rPr lang="en-US" sz="2400" dirty="0"/>
              <a:t>was, shall we say, a story of the eighties, something from intellectual history to complement the epidemics of venereal disease now awash in the blood of the sexually liberated. Now it could be shown not only that the sexual license led to disease and death but that its papers had been forged as well. </a:t>
            </a:r>
            <a:r>
              <a:rPr lang="en-US" sz="2400" i="1" dirty="0"/>
              <a:t>Coming of Age in Samoa</a:t>
            </a:r>
            <a:r>
              <a:rPr lang="en-US" sz="2400" dirty="0"/>
              <a:t>, the idyll of casual sex beneath the palm trees, was proving to be about as scientific as the screenplay of </a:t>
            </a:r>
            <a:r>
              <a:rPr lang="en-US" sz="2400" i="1" dirty="0"/>
              <a:t>Blue Lagoon.” </a:t>
            </a:r>
            <a:r>
              <a:rPr lang="en-US" sz="2400" dirty="0"/>
              <a:t>(33</a:t>
            </a:r>
            <a:r>
              <a:rPr lang="en-US" sz="2400" dirty="0" smtClean="0"/>
              <a:t>)</a:t>
            </a:r>
            <a:endParaRPr lang="en-US" sz="2400" dirty="0"/>
          </a:p>
        </p:txBody>
      </p:sp>
    </p:spTree>
    <p:extLst>
      <p:ext uri="{BB962C8B-B14F-4D97-AF65-F5344CB8AC3E}">
        <p14:creationId xmlns:p14="http://schemas.microsoft.com/office/powerpoint/2010/main" val="349208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5911" y="-17898"/>
            <a:ext cx="11071360" cy="6875897"/>
          </a:xfrm>
          <a:prstGeom prst="rect">
            <a:avLst/>
          </a:prstGeom>
        </p:spPr>
      </p:pic>
    </p:spTree>
    <p:extLst>
      <p:ext uri="{BB962C8B-B14F-4D97-AF65-F5344CB8AC3E}">
        <p14:creationId xmlns:p14="http://schemas.microsoft.com/office/powerpoint/2010/main" val="167405819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524315"/>
          </a:xfrm>
          <a:prstGeom prst="rect">
            <a:avLst/>
          </a:prstGeom>
          <a:noFill/>
        </p:spPr>
        <p:txBody>
          <a:bodyPr wrap="square" rtlCol="0">
            <a:spAutoFit/>
          </a:bodyPr>
          <a:lstStyle/>
          <a:p>
            <a:r>
              <a:rPr lang="en-US" sz="2400" b="1" dirty="0"/>
              <a:t>III. FACTORS LEADING TO THE HOAXING</a:t>
            </a:r>
            <a:endParaRPr lang="en-US" sz="2400" dirty="0"/>
          </a:p>
          <a:p>
            <a:r>
              <a:rPr lang="en-US" sz="2400" dirty="0"/>
              <a:t> </a:t>
            </a:r>
          </a:p>
          <a:p>
            <a:r>
              <a:rPr lang="en-US" sz="2400" dirty="0"/>
              <a:t>	Sixteen years after his first book, Freeman was compelled to come out with a second, not to retract anything, but to double down. </a:t>
            </a:r>
            <a:endParaRPr lang="en-US" sz="2400" dirty="0" smtClean="0"/>
          </a:p>
          <a:p>
            <a:r>
              <a:rPr lang="en-US" sz="2400" dirty="0"/>
              <a:t>	</a:t>
            </a:r>
            <a:r>
              <a:rPr lang="en-US" sz="2400" dirty="0" smtClean="0"/>
              <a:t>He </a:t>
            </a:r>
            <a:r>
              <a:rPr lang="en-US" sz="2400" dirty="0"/>
              <a:t>had discovered the source of Mead’s deception. </a:t>
            </a:r>
            <a:endParaRPr lang="en-US" sz="2400" dirty="0" smtClean="0"/>
          </a:p>
          <a:p>
            <a:r>
              <a:rPr lang="en-US" sz="2400" dirty="0"/>
              <a:t>	</a:t>
            </a:r>
            <a:r>
              <a:rPr lang="en-US" sz="2400" dirty="0" smtClean="0"/>
              <a:t>At </a:t>
            </a:r>
            <a:r>
              <a:rPr lang="en-US" sz="2400" dirty="0"/>
              <a:t>the end of his first book, Freeman could not bring himself to accuse the now deceased and also discredited Mead of out and out fraud. </a:t>
            </a:r>
            <a:endParaRPr lang="en-US" sz="2400" dirty="0" smtClean="0"/>
          </a:p>
          <a:p>
            <a:r>
              <a:rPr lang="en-US" sz="2400" dirty="0"/>
              <a:t>	</a:t>
            </a:r>
            <a:r>
              <a:rPr lang="en-US" sz="2400" dirty="0" smtClean="0"/>
              <a:t>So </a:t>
            </a:r>
            <a:r>
              <a:rPr lang="en-US" sz="2400" dirty="0"/>
              <a:t>he reasoned that she must have been deceived by some of the adolescent girls from Samoa. </a:t>
            </a:r>
            <a:endParaRPr lang="en-US" sz="2400" dirty="0" smtClean="0"/>
          </a:p>
          <a:p>
            <a:r>
              <a:rPr lang="en-US" sz="2400" dirty="0"/>
              <a:t>	</a:t>
            </a:r>
            <a:r>
              <a:rPr lang="en-US" sz="2400" dirty="0" smtClean="0"/>
              <a:t>They </a:t>
            </a:r>
            <a:r>
              <a:rPr lang="en-US" sz="2400" dirty="0"/>
              <a:t>must have been making up tales, hoaxing her. And the title his second book reflected that belief: </a:t>
            </a:r>
            <a:r>
              <a:rPr lang="en-US" sz="2400" i="1" dirty="0"/>
              <a:t>The Fateful Hoaxing of Margaret Mead: a Historical Analysis of Her Samoan Research. </a:t>
            </a:r>
            <a:endParaRPr lang="en-US" sz="2400" dirty="0"/>
          </a:p>
        </p:txBody>
      </p:sp>
    </p:spTree>
    <p:extLst>
      <p:ext uri="{BB962C8B-B14F-4D97-AF65-F5344CB8AC3E}">
        <p14:creationId xmlns:p14="http://schemas.microsoft.com/office/powerpoint/2010/main" val="347835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87073" y="0"/>
            <a:ext cx="4374037" cy="6742300"/>
          </a:xfrm>
          <a:prstGeom prst="rect">
            <a:avLst/>
          </a:prstGeom>
        </p:spPr>
      </p:pic>
    </p:spTree>
    <p:extLst>
      <p:ext uri="{BB962C8B-B14F-4D97-AF65-F5344CB8AC3E}">
        <p14:creationId xmlns:p14="http://schemas.microsoft.com/office/powerpoint/2010/main" val="308330427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416320"/>
          </a:xfrm>
          <a:prstGeom prst="rect">
            <a:avLst/>
          </a:prstGeom>
          <a:noFill/>
        </p:spPr>
        <p:txBody>
          <a:bodyPr wrap="square" rtlCol="0">
            <a:spAutoFit/>
          </a:bodyPr>
          <a:lstStyle/>
          <a:p>
            <a:r>
              <a:rPr lang="en-US" sz="2400" b="1" dirty="0"/>
              <a:t>III. FACTORS LEADING TO THE HOAXING</a:t>
            </a:r>
            <a:endParaRPr lang="en-US" sz="2400" dirty="0"/>
          </a:p>
          <a:p>
            <a:r>
              <a:rPr lang="en-US" sz="2400" dirty="0"/>
              <a:t> </a:t>
            </a:r>
          </a:p>
          <a:p>
            <a:r>
              <a:rPr lang="en-US" sz="2400" dirty="0"/>
              <a:t>	Freeman listed and explained in depth five ways Mead’s hoaxing was fated, “virtually inevitable.”</a:t>
            </a:r>
          </a:p>
          <a:p>
            <a:r>
              <a:rPr lang="en-US" sz="2400" dirty="0"/>
              <a:t>	The first was that she brought with her to Samoa the firm belief of her mentors, </a:t>
            </a:r>
            <a:r>
              <a:rPr lang="en-US" sz="2400" dirty="0" smtClean="0"/>
              <a:t>Franz Boas </a:t>
            </a:r>
            <a:r>
              <a:rPr lang="en-US" sz="2400" dirty="0"/>
              <a:t>and Ruth Benedict, that human behavior was not due to biology but to cultural forces. </a:t>
            </a:r>
            <a:endParaRPr lang="en-US" sz="2400" dirty="0" smtClean="0"/>
          </a:p>
          <a:p>
            <a:r>
              <a:rPr lang="en-US" sz="2400" dirty="0"/>
              <a:t>	</a:t>
            </a:r>
            <a:r>
              <a:rPr lang="en-US" sz="2400" dirty="0" smtClean="0"/>
              <a:t>She </a:t>
            </a:r>
            <a:r>
              <a:rPr lang="en-US" sz="2400" dirty="0"/>
              <a:t>was clearly looking to prove that point. </a:t>
            </a:r>
          </a:p>
          <a:p>
            <a:endParaRPr lang="en-US" sz="2400" dirty="0"/>
          </a:p>
        </p:txBody>
      </p:sp>
    </p:spTree>
    <p:extLst>
      <p:ext uri="{BB962C8B-B14F-4D97-AF65-F5344CB8AC3E}">
        <p14:creationId xmlns:p14="http://schemas.microsoft.com/office/powerpoint/2010/main" val="47429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154984"/>
          </a:xfrm>
          <a:prstGeom prst="rect">
            <a:avLst/>
          </a:prstGeom>
          <a:noFill/>
        </p:spPr>
        <p:txBody>
          <a:bodyPr wrap="square" rtlCol="0">
            <a:spAutoFit/>
          </a:bodyPr>
          <a:lstStyle/>
          <a:p>
            <a:r>
              <a:rPr lang="en-US" sz="2400" b="1" dirty="0"/>
              <a:t>III. FACTORS LEADING TO THE HOAXING</a:t>
            </a:r>
            <a:endParaRPr lang="en-US" sz="2400" dirty="0"/>
          </a:p>
          <a:p>
            <a:r>
              <a:rPr lang="en-US" sz="2400" dirty="0"/>
              <a:t> </a:t>
            </a:r>
          </a:p>
          <a:p>
            <a:r>
              <a:rPr lang="en-US" sz="2400" dirty="0"/>
              <a:t>	The second was that her time-consuming moonlighting work in Samoa for the Bishop Museum in Hawaii consumed most of her limited days in Samoa so that near the end she was forced to grasp at some other source of information for her main work, and that was supplied by two Samoan women who from another island, one of whom eventually admitted on the record to hoaxing Margaret Mead with thrilling, purely fictional tales of sexual exploits, which became the centerpiece of Mead’s work, something akin to “locker room bragging” of male </a:t>
            </a:r>
            <a:r>
              <a:rPr lang="en-US" sz="2400" dirty="0" smtClean="0"/>
              <a:t>counterparts.</a:t>
            </a:r>
            <a:endParaRPr lang="en-US" sz="2400" dirty="0"/>
          </a:p>
        </p:txBody>
      </p:sp>
    </p:spTree>
    <p:extLst>
      <p:ext uri="{BB962C8B-B14F-4D97-AF65-F5344CB8AC3E}">
        <p14:creationId xmlns:p14="http://schemas.microsoft.com/office/powerpoint/2010/main" val="194887936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632311"/>
          </a:xfrm>
          <a:prstGeom prst="rect">
            <a:avLst/>
          </a:prstGeom>
          <a:noFill/>
        </p:spPr>
        <p:txBody>
          <a:bodyPr wrap="square" rtlCol="0">
            <a:spAutoFit/>
          </a:bodyPr>
          <a:lstStyle/>
          <a:p>
            <a:r>
              <a:rPr lang="en-US" sz="2400" b="1" dirty="0"/>
              <a:t>III. FACTORS LEADING TO THE HOAXING</a:t>
            </a:r>
            <a:endParaRPr lang="en-US" sz="2400" dirty="0"/>
          </a:p>
          <a:p>
            <a:r>
              <a:rPr lang="en-US" sz="2400" dirty="0"/>
              <a:t> </a:t>
            </a:r>
          </a:p>
          <a:p>
            <a:r>
              <a:rPr lang="en-US" sz="2400" dirty="0"/>
              <a:t>	The third dynamic was that Mead had also brought with her a false notion imparted by a professor Handy that she would find premarital promiscuity as the rule in Samoa, a land he had never visited or studied, but an idea he had extrapolated from another island, Tahiti. </a:t>
            </a:r>
          </a:p>
          <a:p>
            <a:r>
              <a:rPr lang="en-US" sz="2400" dirty="0"/>
              <a:t>	Fourth, as a follower and adoring student of Franz Boas, she above all wanted to please him with a result that </a:t>
            </a:r>
            <a:r>
              <a:rPr lang="en-US" sz="2400" dirty="0" smtClean="0"/>
              <a:t>he would </a:t>
            </a:r>
            <a:r>
              <a:rPr lang="en-US" sz="2400" dirty="0"/>
              <a:t>find gratifying </a:t>
            </a:r>
            <a:r>
              <a:rPr lang="en-US" sz="2400" dirty="0" smtClean="0"/>
              <a:t>and acceptable</a:t>
            </a:r>
            <a:r>
              <a:rPr lang="en-US" sz="2400" dirty="0"/>
              <a:t>: this “negative instance” where the universal problems of adolescence did not exist, and that because of the lack of cultural rules governing youthful sexual activity.</a:t>
            </a:r>
          </a:p>
          <a:p>
            <a:r>
              <a:rPr lang="en-US" sz="2400" dirty="0"/>
              <a:t>	Finally, the fact that it was commonplace among Samoans to resort to joking and teasing when pressed for information on sexual behavior, a custom of which Mead was unaware and took for sober testimony.</a:t>
            </a:r>
          </a:p>
          <a:p>
            <a:endParaRPr lang="en-US" sz="2400" dirty="0"/>
          </a:p>
        </p:txBody>
      </p:sp>
    </p:spTree>
    <p:extLst>
      <p:ext uri="{BB962C8B-B14F-4D97-AF65-F5344CB8AC3E}">
        <p14:creationId xmlns:p14="http://schemas.microsoft.com/office/powerpoint/2010/main" val="273444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893647"/>
          </a:xfrm>
          <a:prstGeom prst="rect">
            <a:avLst/>
          </a:prstGeom>
          <a:noFill/>
        </p:spPr>
        <p:txBody>
          <a:bodyPr wrap="square" rtlCol="0">
            <a:spAutoFit/>
          </a:bodyPr>
          <a:lstStyle/>
          <a:p>
            <a:r>
              <a:rPr lang="en-US" sz="2400" b="1" dirty="0"/>
              <a:t>III. FACTORS LEADING TO THE HOAXING</a:t>
            </a:r>
            <a:endParaRPr lang="en-US" sz="2400" dirty="0"/>
          </a:p>
          <a:p>
            <a:r>
              <a:rPr lang="en-US" sz="2400" dirty="0"/>
              <a:t> </a:t>
            </a:r>
          </a:p>
          <a:p>
            <a:r>
              <a:rPr lang="en-US" sz="2400" dirty="0"/>
              <a:t>	As I mentioned, Freeman met one of the two women whom Mead had interviewed in March of 1926 on the island of </a:t>
            </a:r>
            <a:r>
              <a:rPr lang="en-US" sz="2400" dirty="0" err="1"/>
              <a:t>Ofu</a:t>
            </a:r>
            <a:r>
              <a:rPr lang="en-US" sz="2400" dirty="0"/>
              <a:t>, a woman who later signed a sworn affidavit that she and another woman had jokingly supplied Mead with many fictional elements that became the heart of her book and the heart of her contribution to the devastating sexual revolution that left countless victims broken and bleeding, not to mention the millions upon millions of discarded unborn children sacrificed on the altar of sexual license. </a:t>
            </a:r>
            <a:endParaRPr lang="en-US" sz="2400" dirty="0" smtClean="0"/>
          </a:p>
          <a:p>
            <a:r>
              <a:rPr lang="en-US" sz="2400" dirty="0"/>
              <a:t>	</a:t>
            </a:r>
            <a:r>
              <a:rPr lang="en-US" sz="2400" dirty="0" smtClean="0"/>
              <a:t>And </a:t>
            </a:r>
            <a:r>
              <a:rPr lang="en-US" sz="2400" dirty="0"/>
              <a:t>please remember, all of this was on the unverified word of one </a:t>
            </a:r>
            <a:r>
              <a:rPr lang="en-US" sz="2400" dirty="0" smtClean="0"/>
              <a:t>person, </a:t>
            </a:r>
            <a:r>
              <a:rPr lang="en-US" sz="2400" dirty="0"/>
              <a:t>quickly embraced by a willing world. </a:t>
            </a:r>
          </a:p>
          <a:p>
            <a:endParaRPr lang="en-US" sz="2400" dirty="0"/>
          </a:p>
        </p:txBody>
      </p:sp>
    </p:spTree>
    <p:extLst>
      <p:ext uri="{BB962C8B-B14F-4D97-AF65-F5344CB8AC3E}">
        <p14:creationId xmlns:p14="http://schemas.microsoft.com/office/powerpoint/2010/main" val="382872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447645"/>
          </a:xfrm>
          <a:prstGeom prst="rect">
            <a:avLst/>
          </a:prstGeom>
          <a:noFill/>
        </p:spPr>
        <p:txBody>
          <a:bodyPr wrap="square" rtlCol="0">
            <a:spAutoFit/>
          </a:bodyPr>
          <a:lstStyle/>
          <a:p>
            <a:r>
              <a:rPr lang="en-US" sz="3600" dirty="0" smtClean="0"/>
              <a:t>Hospers PCA Summer Seminars 2020 </a:t>
            </a:r>
          </a:p>
          <a:p>
            <a:endParaRPr lang="en-US" sz="3600" dirty="0"/>
          </a:p>
          <a:p>
            <a:pPr algn="ctr"/>
            <a:r>
              <a:rPr lang="en-US" sz="3600" dirty="0" smtClean="0"/>
              <a:t>“The </a:t>
            </a:r>
            <a:r>
              <a:rPr lang="en-US" sz="3600" dirty="0"/>
              <a:t>Roots of the (Moral) </a:t>
            </a:r>
            <a:r>
              <a:rPr lang="en-US" sz="3600" dirty="0" smtClean="0"/>
              <a:t>Revolution”</a:t>
            </a:r>
          </a:p>
          <a:p>
            <a:endParaRPr lang="en-US" sz="2400" dirty="0" smtClean="0"/>
          </a:p>
          <a:p>
            <a:r>
              <a:rPr lang="en-US" sz="2400" dirty="0" smtClean="0"/>
              <a:t>June 9: “Sigmund Freud’s Complicated Oedipus Complex” (Psychology) </a:t>
            </a:r>
          </a:p>
          <a:p>
            <a:endParaRPr lang="en-US" sz="2400" dirty="0"/>
          </a:p>
          <a:p>
            <a:r>
              <a:rPr lang="en-US" sz="2400" dirty="0" smtClean="0"/>
              <a:t>June 23: “</a:t>
            </a:r>
            <a:r>
              <a:rPr lang="en-US" sz="2400" dirty="0"/>
              <a:t>Margaret Mead’s </a:t>
            </a:r>
            <a:r>
              <a:rPr lang="en-US" sz="2400" dirty="0" smtClean="0"/>
              <a:t>Fantasy Island” </a:t>
            </a:r>
            <a:r>
              <a:rPr lang="en-US" sz="2400" dirty="0"/>
              <a:t>(Anthropology</a:t>
            </a:r>
            <a:r>
              <a:rPr lang="en-US" sz="2400" dirty="0" smtClean="0"/>
              <a:t>)</a:t>
            </a:r>
            <a:endParaRPr lang="en-US" sz="2400" dirty="0"/>
          </a:p>
          <a:p>
            <a:endParaRPr lang="en-US" sz="2400" dirty="0" smtClean="0"/>
          </a:p>
          <a:p>
            <a:r>
              <a:rPr lang="en-US" sz="2400" dirty="0" smtClean="0"/>
              <a:t>July 21: “</a:t>
            </a:r>
            <a:r>
              <a:rPr lang="en-US" sz="2400" dirty="0"/>
              <a:t>Alfred Kinsey’s Wild Ride (or Bogus Adventure?)” (Biology</a:t>
            </a:r>
            <a:r>
              <a:rPr lang="en-US" sz="2400" dirty="0" smtClean="0"/>
              <a:t>) </a:t>
            </a:r>
          </a:p>
          <a:p>
            <a:endParaRPr lang="en-US" sz="2400" dirty="0"/>
          </a:p>
          <a:p>
            <a:r>
              <a:rPr lang="en-US" sz="2400" dirty="0" smtClean="0"/>
              <a:t>August 11: “</a:t>
            </a:r>
            <a:r>
              <a:rPr lang="en-US" sz="2400" dirty="0"/>
              <a:t>Karl Barth’s Neo-Unorthodox Arrangement” (</a:t>
            </a:r>
            <a:r>
              <a:rPr lang="en-US" sz="2400" dirty="0" smtClean="0"/>
              <a:t>Theology) </a:t>
            </a:r>
          </a:p>
          <a:p>
            <a:endParaRPr lang="en-US" sz="2400" dirty="0"/>
          </a:p>
          <a:p>
            <a:pPr algn="r"/>
            <a:r>
              <a:rPr lang="en-US" sz="2400" dirty="0" smtClean="0"/>
              <a:t>(All Seminars on Tuesdays at 7:00 p.m.)</a:t>
            </a:r>
            <a:r>
              <a:rPr lang="en-US" sz="2400" dirty="0"/>
              <a:t>	</a:t>
            </a:r>
            <a:endParaRPr lang="en-US" sz="2400" dirty="0" smtClean="0"/>
          </a:p>
        </p:txBody>
      </p:sp>
    </p:spTree>
    <p:extLst>
      <p:ext uri="{BB962C8B-B14F-4D97-AF65-F5344CB8AC3E}">
        <p14:creationId xmlns:p14="http://schemas.microsoft.com/office/powerpoint/2010/main" val="243002012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308324"/>
          </a:xfrm>
          <a:prstGeom prst="rect">
            <a:avLst/>
          </a:prstGeom>
          <a:noFill/>
        </p:spPr>
        <p:txBody>
          <a:bodyPr wrap="square" rtlCol="0">
            <a:spAutoFit/>
          </a:bodyPr>
          <a:lstStyle/>
          <a:p>
            <a:r>
              <a:rPr lang="en-US" sz="2400" b="1" dirty="0"/>
              <a:t>IV. MARGARET MEAD’S SEXUAL AGENDA</a:t>
            </a:r>
            <a:endParaRPr lang="en-US" sz="2400" dirty="0"/>
          </a:p>
          <a:p>
            <a:r>
              <a:rPr lang="en-US" sz="2400" dirty="0"/>
              <a:t> </a:t>
            </a:r>
          </a:p>
          <a:p>
            <a:r>
              <a:rPr lang="en-US" sz="2400" dirty="0"/>
              <a:t>	So Margaret Mead was secretly engaged at the age of sixteen to seminary student Luther </a:t>
            </a:r>
            <a:r>
              <a:rPr lang="en-US" sz="2400" dirty="0" err="1"/>
              <a:t>Cressman</a:t>
            </a:r>
            <a:r>
              <a:rPr lang="en-US" sz="2400" dirty="0"/>
              <a:t>. She pleaded with her father to let her transfer from De </a:t>
            </a:r>
            <a:r>
              <a:rPr lang="en-US" sz="2400" dirty="0" err="1"/>
              <a:t>Pauw</a:t>
            </a:r>
            <a:r>
              <a:rPr lang="en-US" sz="2400" dirty="0"/>
              <a:t> University in Indiana to Barnard College in New York City. </a:t>
            </a:r>
          </a:p>
        </p:txBody>
      </p:sp>
    </p:spTree>
    <p:extLst>
      <p:ext uri="{BB962C8B-B14F-4D97-AF65-F5344CB8AC3E}">
        <p14:creationId xmlns:p14="http://schemas.microsoft.com/office/powerpoint/2010/main" val="318062609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1569660"/>
          </a:xfrm>
          <a:prstGeom prst="rect">
            <a:avLst/>
          </a:prstGeom>
          <a:noFill/>
        </p:spPr>
        <p:txBody>
          <a:bodyPr wrap="square" rtlCol="0">
            <a:spAutoFit/>
          </a:bodyPr>
          <a:lstStyle/>
          <a:p>
            <a:r>
              <a:rPr lang="en-US" sz="2400" b="1" dirty="0"/>
              <a:t>IV. MARGARET MEAD’S SEXUAL AGENDA</a:t>
            </a:r>
            <a:endParaRPr lang="en-US" sz="2400" dirty="0"/>
          </a:p>
          <a:p>
            <a:r>
              <a:rPr lang="en-US" sz="2400" dirty="0"/>
              <a:t> </a:t>
            </a:r>
          </a:p>
          <a:p>
            <a:r>
              <a:rPr lang="en-US" sz="2400" dirty="0"/>
              <a:t>	Jane Howard wrote a positive biography of Margaret Mead. She describes life at Barnard College. </a:t>
            </a:r>
            <a:endParaRPr lang="en-US" sz="2400" dirty="0" smtClean="0"/>
          </a:p>
        </p:txBody>
      </p:sp>
    </p:spTree>
    <p:extLst>
      <p:ext uri="{BB962C8B-B14F-4D97-AF65-F5344CB8AC3E}">
        <p14:creationId xmlns:p14="http://schemas.microsoft.com/office/powerpoint/2010/main" val="121226335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39737" y="355780"/>
            <a:ext cx="4176215" cy="6241626"/>
          </a:xfrm>
          <a:prstGeom prst="rect">
            <a:avLst/>
          </a:prstGeom>
        </p:spPr>
      </p:pic>
    </p:spTree>
    <p:extLst>
      <p:ext uri="{BB962C8B-B14F-4D97-AF65-F5344CB8AC3E}">
        <p14:creationId xmlns:p14="http://schemas.microsoft.com/office/powerpoint/2010/main" val="24739503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524315"/>
          </a:xfrm>
          <a:prstGeom prst="rect">
            <a:avLst/>
          </a:prstGeom>
          <a:noFill/>
        </p:spPr>
        <p:txBody>
          <a:bodyPr wrap="square" rtlCol="0">
            <a:spAutoFit/>
          </a:bodyPr>
          <a:lstStyle/>
          <a:p>
            <a:r>
              <a:rPr lang="en-US" sz="2400" dirty="0" smtClean="0"/>
              <a:t>INTRODUCTION</a:t>
            </a:r>
          </a:p>
          <a:p>
            <a:endParaRPr lang="en-US" sz="2400" dirty="0"/>
          </a:p>
          <a:p>
            <a:r>
              <a:rPr lang="en-US" sz="2400" dirty="0"/>
              <a:t>	Through their shoddy, so-called “research” and unsubstantiated theories, each one gave the green light to the sexual revolution and stomped on the gas pedal, unleashing a runaway locomotive which by now has become an obvious train wreck of sexual licentiousness. </a:t>
            </a:r>
            <a:endParaRPr lang="en-US" sz="2400" dirty="0" smtClean="0"/>
          </a:p>
          <a:p>
            <a:r>
              <a:rPr lang="en-US" sz="2400" dirty="0"/>
              <a:t>	</a:t>
            </a:r>
            <a:r>
              <a:rPr lang="en-US" sz="2400" dirty="0" smtClean="0"/>
              <a:t>We </a:t>
            </a:r>
            <a:r>
              <a:rPr lang="en-US" sz="2400" dirty="0"/>
              <a:t>witness the carnage in the destroyed innocence, the ruined lives and families, and the cultural gates flung wide open to pornography, human trafficking, and sexual exploitation of children, </a:t>
            </a:r>
            <a:endParaRPr lang="en-US" sz="2400" dirty="0" smtClean="0"/>
          </a:p>
          <a:p>
            <a:r>
              <a:rPr lang="en-US" sz="2400" dirty="0"/>
              <a:t>	</a:t>
            </a:r>
            <a:r>
              <a:rPr lang="en-US" sz="2400" dirty="0" smtClean="0"/>
              <a:t>and</a:t>
            </a:r>
            <a:r>
              <a:rPr lang="en-US" sz="2400" dirty="0"/>
              <a:t>, worst of all, the holocaust of abortion on demand: sixty-one million plus unborn children up the chimney, with another seventeen hundred plus today and every day of the year. </a:t>
            </a:r>
          </a:p>
        </p:txBody>
      </p:sp>
    </p:spTree>
    <p:extLst>
      <p:ext uri="{BB962C8B-B14F-4D97-AF65-F5344CB8AC3E}">
        <p14:creationId xmlns:p14="http://schemas.microsoft.com/office/powerpoint/2010/main" val="232158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262979"/>
          </a:xfrm>
          <a:prstGeom prst="rect">
            <a:avLst/>
          </a:prstGeom>
          <a:noFill/>
        </p:spPr>
        <p:txBody>
          <a:bodyPr wrap="square" rtlCol="0">
            <a:spAutoFit/>
          </a:bodyPr>
          <a:lstStyle/>
          <a:p>
            <a:r>
              <a:rPr lang="en-US" sz="2400" b="1" dirty="0"/>
              <a:t>IV. MARGARET MEAD’S SEXUAL AGENDA</a:t>
            </a:r>
            <a:endParaRPr lang="en-US" sz="2400" dirty="0"/>
          </a:p>
          <a:p>
            <a:r>
              <a:rPr lang="en-US" sz="2400" dirty="0"/>
              <a:t> </a:t>
            </a:r>
          </a:p>
          <a:p>
            <a:r>
              <a:rPr lang="en-US" sz="2400" dirty="0"/>
              <a:t>	Jane Howard wrote a positive biography of Margaret Mead. She describes life at Barnard College. </a:t>
            </a:r>
            <a:endParaRPr lang="en-US" sz="2400" dirty="0" smtClean="0"/>
          </a:p>
          <a:p>
            <a:r>
              <a:rPr lang="en-US" sz="2400" dirty="0"/>
              <a:t>	</a:t>
            </a:r>
            <a:r>
              <a:rPr lang="en-US" sz="2400" dirty="0" smtClean="0"/>
              <a:t>“</a:t>
            </a:r>
            <a:r>
              <a:rPr lang="en-US" sz="2400" dirty="0"/>
              <a:t>’Preoccupation with sex was common among Barnard undergraduates’ in the twenties. Howard cites one alumna who claimed, ‘If you went to Barnard in those days, you were assumed to be a nymphomaniac.’ Mead had come from a liberal background (‘we were the kind of people who read Emerson’, said Emily Fogg Mead); had an uncle who was expelled from the Unitarian Church for heresy; was conscious of her father as someone with less than salutary sexual morals, but had married young to a young Episcopalian seminarian,” who attended a very liberal seminary, who himself quit seminary and became an anthropologist. (Jones 34)  </a:t>
            </a:r>
          </a:p>
        </p:txBody>
      </p:sp>
    </p:spTree>
    <p:extLst>
      <p:ext uri="{BB962C8B-B14F-4D97-AF65-F5344CB8AC3E}">
        <p14:creationId xmlns:p14="http://schemas.microsoft.com/office/powerpoint/2010/main" val="325254777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785652"/>
          </a:xfrm>
          <a:prstGeom prst="rect">
            <a:avLst/>
          </a:prstGeom>
          <a:noFill/>
        </p:spPr>
        <p:txBody>
          <a:bodyPr wrap="square" rtlCol="0">
            <a:spAutoFit/>
          </a:bodyPr>
          <a:lstStyle/>
          <a:p>
            <a:r>
              <a:rPr lang="en-US" sz="2400" b="1" dirty="0"/>
              <a:t>IV. MARGARET MEAD’S SEXUAL AGENDA</a:t>
            </a:r>
            <a:endParaRPr lang="en-US" sz="2400" dirty="0"/>
          </a:p>
          <a:p>
            <a:r>
              <a:rPr lang="en-US" sz="2400" dirty="0"/>
              <a:t> </a:t>
            </a:r>
          </a:p>
          <a:p>
            <a:r>
              <a:rPr lang="en-US" sz="2400" dirty="0"/>
              <a:t>	At Barnard College she became a student of Franz Boas and his teaching assistant, Ruth Benedict in the field of anthropology. </a:t>
            </a:r>
            <a:endParaRPr lang="en-US" sz="2400" dirty="0" smtClean="0"/>
          </a:p>
          <a:p>
            <a:r>
              <a:rPr lang="en-US" sz="2400" dirty="0"/>
              <a:t>	</a:t>
            </a:r>
            <a:r>
              <a:rPr lang="en-US" sz="2400" dirty="0" smtClean="0"/>
              <a:t>Mead </a:t>
            </a:r>
            <a:r>
              <a:rPr lang="en-US" sz="2400" dirty="0"/>
              <a:t>herself notes that by “electing anthropology as a career,” she was also “electing a closer relationship with Ruth Benedict who was fourteen years her senior. Ruth Benedict’s biographer, Margaret </a:t>
            </a:r>
            <a:r>
              <a:rPr lang="en-US" sz="2400" dirty="0" err="1"/>
              <a:t>Caffrey</a:t>
            </a:r>
            <a:r>
              <a:rPr lang="en-US" sz="2400" dirty="0"/>
              <a:t>, notes that Mead and Benedict eventually entered into “an intimate </a:t>
            </a:r>
            <a:r>
              <a:rPr lang="en-US" sz="2400" dirty="0" err="1"/>
              <a:t>sapphic</a:t>
            </a:r>
            <a:r>
              <a:rPr lang="en-US" sz="2400" dirty="0"/>
              <a:t> relationship.” </a:t>
            </a:r>
            <a:endParaRPr lang="en-US" sz="2400" dirty="0" smtClean="0"/>
          </a:p>
          <a:p>
            <a:r>
              <a:rPr lang="en-US" sz="2400" dirty="0"/>
              <a:t>	</a:t>
            </a:r>
            <a:r>
              <a:rPr lang="en-US" sz="2400" dirty="0" smtClean="0"/>
              <a:t>(</a:t>
            </a:r>
            <a:r>
              <a:rPr lang="en-US" sz="2400" dirty="0"/>
              <a:t>I had to look it up: it means a female homosexual relationship.) </a:t>
            </a:r>
          </a:p>
        </p:txBody>
      </p:sp>
    </p:spTree>
    <p:extLst>
      <p:ext uri="{BB962C8B-B14F-4D97-AF65-F5344CB8AC3E}">
        <p14:creationId xmlns:p14="http://schemas.microsoft.com/office/powerpoint/2010/main" val="278296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8339" y="524860"/>
            <a:ext cx="3800831" cy="5858739"/>
          </a:xfrm>
          <a:prstGeom prst="rect">
            <a:avLst/>
          </a:prstGeom>
        </p:spPr>
      </p:pic>
      <p:pic>
        <p:nvPicPr>
          <p:cNvPr id="3" name="Picture 2"/>
          <p:cNvPicPr>
            <a:picLocks noChangeAspect="1"/>
          </p:cNvPicPr>
          <p:nvPr/>
        </p:nvPicPr>
        <p:blipFill>
          <a:blip r:embed="rId3"/>
          <a:stretch>
            <a:fillRect/>
          </a:stretch>
        </p:blipFill>
        <p:spPr>
          <a:xfrm>
            <a:off x="5761416" y="517122"/>
            <a:ext cx="5866477" cy="5866477"/>
          </a:xfrm>
          <a:prstGeom prst="rect">
            <a:avLst/>
          </a:prstGeom>
        </p:spPr>
      </p:pic>
    </p:spTree>
    <p:extLst>
      <p:ext uri="{BB962C8B-B14F-4D97-AF65-F5344CB8AC3E}">
        <p14:creationId xmlns:p14="http://schemas.microsoft.com/office/powerpoint/2010/main" val="428434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785652"/>
          </a:xfrm>
          <a:prstGeom prst="rect">
            <a:avLst/>
          </a:prstGeom>
          <a:noFill/>
        </p:spPr>
        <p:txBody>
          <a:bodyPr wrap="square" rtlCol="0">
            <a:spAutoFit/>
          </a:bodyPr>
          <a:lstStyle/>
          <a:p>
            <a:r>
              <a:rPr lang="en-US" sz="2400" b="1" dirty="0"/>
              <a:t>IV. MARGARET MEAD’S SEXUAL AGENDA</a:t>
            </a:r>
            <a:endParaRPr lang="en-US" sz="2400" dirty="0"/>
          </a:p>
          <a:p>
            <a:r>
              <a:rPr lang="en-US" sz="2400" dirty="0"/>
              <a:t> </a:t>
            </a:r>
          </a:p>
          <a:p>
            <a:r>
              <a:rPr lang="en-US" sz="2400" dirty="0"/>
              <a:t>	After a six year engagement, she married Luther </a:t>
            </a:r>
            <a:r>
              <a:rPr lang="en-US" sz="2400" dirty="0" err="1"/>
              <a:t>Cressman</a:t>
            </a:r>
            <a:r>
              <a:rPr lang="en-US" sz="2400" dirty="0"/>
              <a:t> in 1923. </a:t>
            </a:r>
            <a:endParaRPr lang="en-US" sz="2400" dirty="0" smtClean="0"/>
          </a:p>
          <a:p>
            <a:r>
              <a:rPr lang="en-US" sz="2400" dirty="0"/>
              <a:t>	</a:t>
            </a:r>
            <a:r>
              <a:rPr lang="en-US" sz="2400" dirty="0" smtClean="0"/>
              <a:t>Before </a:t>
            </a:r>
            <a:r>
              <a:rPr lang="en-US" sz="2400" dirty="0"/>
              <a:t>she left for Samoa in 1925 she had a short adulterous affair with a professor Edwin Sapir. </a:t>
            </a:r>
            <a:endParaRPr lang="en-US" sz="2400" dirty="0" smtClean="0"/>
          </a:p>
          <a:p>
            <a:r>
              <a:rPr lang="en-US" sz="2400" dirty="0"/>
              <a:t>	</a:t>
            </a:r>
            <a:r>
              <a:rPr lang="en-US" sz="2400" dirty="0" smtClean="0"/>
              <a:t>When </a:t>
            </a:r>
            <a:r>
              <a:rPr lang="en-US" sz="2400" dirty="0"/>
              <a:t>she left for Samoa in 1925 she handed her husband a parting letter. </a:t>
            </a:r>
            <a:endParaRPr lang="en-US" sz="2400" dirty="0" smtClean="0"/>
          </a:p>
          <a:p>
            <a:r>
              <a:rPr lang="en-US" sz="2400" dirty="0"/>
              <a:t>	</a:t>
            </a:r>
            <a:r>
              <a:rPr lang="en-US" sz="2400" dirty="0" smtClean="0"/>
              <a:t>He </a:t>
            </a:r>
            <a:r>
              <a:rPr lang="en-US" sz="2400" dirty="0"/>
              <a:t>was so shocked by the last line that had to sit down on the running board of the car he had been leaning on. </a:t>
            </a:r>
            <a:endParaRPr lang="en-US" sz="2400" dirty="0" smtClean="0"/>
          </a:p>
          <a:p>
            <a:r>
              <a:rPr lang="en-US" sz="2400" dirty="0"/>
              <a:t>	</a:t>
            </a:r>
            <a:r>
              <a:rPr lang="en-US" sz="2400" dirty="0" smtClean="0"/>
              <a:t>It </a:t>
            </a:r>
            <a:r>
              <a:rPr lang="en-US" sz="2400" dirty="0"/>
              <a:t>read, “I’ll not leave you unless I find someone I love more.” </a:t>
            </a:r>
          </a:p>
        </p:txBody>
      </p:sp>
    </p:spTree>
    <p:extLst>
      <p:ext uri="{BB962C8B-B14F-4D97-AF65-F5344CB8AC3E}">
        <p14:creationId xmlns:p14="http://schemas.microsoft.com/office/powerpoint/2010/main" val="163397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charRg st="104" end="20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charRg st="204" end="27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charRg st="279" end="39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charRg st="393" end="46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416320"/>
          </a:xfrm>
          <a:prstGeom prst="rect">
            <a:avLst/>
          </a:prstGeom>
          <a:noFill/>
        </p:spPr>
        <p:txBody>
          <a:bodyPr wrap="square" rtlCol="0">
            <a:spAutoFit/>
          </a:bodyPr>
          <a:lstStyle/>
          <a:p>
            <a:r>
              <a:rPr lang="en-US" sz="2400" b="1" dirty="0"/>
              <a:t>IV. MARGARET MEAD’S SEXUAL AGENDA</a:t>
            </a:r>
            <a:endParaRPr lang="en-US" sz="2400" dirty="0"/>
          </a:p>
          <a:p>
            <a:r>
              <a:rPr lang="en-US" sz="2400" dirty="0"/>
              <a:t> </a:t>
            </a:r>
          </a:p>
          <a:p>
            <a:r>
              <a:rPr lang="en-US" sz="2400" dirty="0"/>
              <a:t>	So…before she left for Samoa, she had a homosexual relationship with her mentor, she committed adultery with a professor, and she put her husband of two years on notice. </a:t>
            </a:r>
            <a:endParaRPr lang="en-US" sz="2400" dirty="0" smtClean="0"/>
          </a:p>
          <a:p>
            <a:r>
              <a:rPr lang="en-US" sz="2400" dirty="0"/>
              <a:t>	</a:t>
            </a:r>
            <a:r>
              <a:rPr lang="en-US" sz="2400" dirty="0" smtClean="0"/>
              <a:t>Aboard ship on </a:t>
            </a:r>
            <a:r>
              <a:rPr lang="en-US" sz="2400" dirty="0"/>
              <a:t>her way home from Samoa she met and fell in love with another man, a New Zealander on his way to Cambridge, England to study psychology. </a:t>
            </a:r>
            <a:endParaRPr lang="en-US" sz="2400" dirty="0" smtClean="0"/>
          </a:p>
          <a:p>
            <a:r>
              <a:rPr lang="en-US" sz="2400" dirty="0"/>
              <a:t>	</a:t>
            </a:r>
            <a:r>
              <a:rPr lang="en-US" sz="2400" dirty="0" smtClean="0"/>
              <a:t>He </a:t>
            </a:r>
            <a:r>
              <a:rPr lang="en-US" sz="2400" dirty="0"/>
              <a:t>eventually became her second husband</a:t>
            </a:r>
            <a:r>
              <a:rPr lang="en-US" sz="2400" dirty="0" smtClean="0"/>
              <a:t>.</a:t>
            </a:r>
            <a:endParaRPr lang="en-US" sz="2400" dirty="0"/>
          </a:p>
        </p:txBody>
      </p:sp>
    </p:spTree>
    <p:extLst>
      <p:ext uri="{BB962C8B-B14F-4D97-AF65-F5344CB8AC3E}">
        <p14:creationId xmlns:p14="http://schemas.microsoft.com/office/powerpoint/2010/main" val="389113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524315"/>
          </a:xfrm>
          <a:prstGeom prst="rect">
            <a:avLst/>
          </a:prstGeom>
          <a:noFill/>
        </p:spPr>
        <p:txBody>
          <a:bodyPr wrap="square" rtlCol="0">
            <a:spAutoFit/>
          </a:bodyPr>
          <a:lstStyle/>
          <a:p>
            <a:r>
              <a:rPr lang="en-US" sz="2400" b="1" dirty="0"/>
              <a:t>IV. MARGARET MEAD’S SEXUAL AGENDA</a:t>
            </a:r>
            <a:endParaRPr lang="en-US" sz="2400" dirty="0"/>
          </a:p>
          <a:p>
            <a:endParaRPr lang="en-US" sz="2400" dirty="0" smtClean="0"/>
          </a:p>
          <a:p>
            <a:r>
              <a:rPr lang="en-US" sz="2400" dirty="0"/>
              <a:t>	So…before writing her world-changing book counseling sexual license, in which she declared that “casual homosexual </a:t>
            </a:r>
            <a:r>
              <a:rPr lang="en-US" sz="2400" dirty="0" smtClean="0"/>
              <a:t>relations </a:t>
            </a:r>
            <a:r>
              <a:rPr lang="en-US" sz="2400" dirty="0"/>
              <a:t>between [Samoan] girls never assumed any long-term importance,” (103), </a:t>
            </a:r>
            <a:endParaRPr lang="en-US" sz="2400" dirty="0" smtClean="0"/>
          </a:p>
          <a:p>
            <a:r>
              <a:rPr lang="en-US" sz="2400" dirty="0"/>
              <a:t>	</a:t>
            </a:r>
            <a:r>
              <a:rPr lang="en-US" sz="2400" dirty="0" smtClean="0"/>
              <a:t>the </a:t>
            </a:r>
            <a:r>
              <a:rPr lang="en-US" sz="2400" dirty="0"/>
              <a:t>book that insisted that on the perfect paradise of Samoa “adultery was not regarded as very serious,” </a:t>
            </a:r>
            <a:endParaRPr lang="en-US" sz="2400" dirty="0" smtClean="0"/>
          </a:p>
          <a:p>
            <a:r>
              <a:rPr lang="en-US" sz="2400" dirty="0"/>
              <a:t>	</a:t>
            </a:r>
            <a:r>
              <a:rPr lang="en-US" sz="2400" dirty="0" smtClean="0"/>
              <a:t>Mead </a:t>
            </a:r>
            <a:r>
              <a:rPr lang="en-US" sz="2400" dirty="0"/>
              <a:t>herself had willingly participated in </a:t>
            </a:r>
            <a:r>
              <a:rPr lang="en-US" sz="2400" dirty="0" smtClean="0"/>
              <a:t>both a homosexual affair that was to last for many years, and </a:t>
            </a:r>
            <a:r>
              <a:rPr lang="en-US" sz="2400" dirty="0"/>
              <a:t>at least two adulterous affairs. </a:t>
            </a:r>
            <a:endParaRPr lang="en-US" sz="2400" dirty="0" smtClean="0"/>
          </a:p>
          <a:p>
            <a:endParaRPr lang="en-US" sz="2400" dirty="0"/>
          </a:p>
          <a:p>
            <a:r>
              <a:rPr lang="en-US" sz="2400" dirty="0" smtClean="0"/>
              <a:t>	One </a:t>
            </a:r>
            <a:r>
              <a:rPr lang="en-US" sz="2400" dirty="0"/>
              <a:t>would be excused if they openly wondered whether Mead was writing about adolescent girls in Samoa or about Margaret Mead. </a:t>
            </a:r>
          </a:p>
        </p:txBody>
      </p:sp>
    </p:spTree>
    <p:extLst>
      <p:ext uri="{BB962C8B-B14F-4D97-AF65-F5344CB8AC3E}">
        <p14:creationId xmlns:p14="http://schemas.microsoft.com/office/powerpoint/2010/main" val="272639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632311"/>
          </a:xfrm>
          <a:prstGeom prst="rect">
            <a:avLst/>
          </a:prstGeom>
          <a:noFill/>
        </p:spPr>
        <p:txBody>
          <a:bodyPr wrap="square" rtlCol="0">
            <a:spAutoFit/>
          </a:bodyPr>
          <a:lstStyle/>
          <a:p>
            <a:r>
              <a:rPr lang="en-US" sz="2400" b="1" dirty="0"/>
              <a:t>V. GROUNDED IN A BIBLICAL WORLDVIEW </a:t>
            </a:r>
            <a:endParaRPr lang="en-US" sz="2400" dirty="0"/>
          </a:p>
          <a:p>
            <a:r>
              <a:rPr lang="en-US" sz="2400" dirty="0"/>
              <a:t> </a:t>
            </a:r>
          </a:p>
          <a:p>
            <a:r>
              <a:rPr lang="en-US" sz="2400" dirty="0"/>
              <a:t>	</a:t>
            </a:r>
            <a:r>
              <a:rPr lang="en-US" sz="2400" dirty="0" smtClean="0"/>
              <a:t>And </a:t>
            </a:r>
            <a:r>
              <a:rPr lang="en-US" sz="2400" dirty="0"/>
              <a:t>here’s where a brief review of our biblical, Christian worldview may help to put the pieces together. </a:t>
            </a:r>
            <a:endParaRPr lang="en-US" sz="2400" dirty="0" smtClean="0"/>
          </a:p>
          <a:p>
            <a:r>
              <a:rPr lang="en-US" sz="2400" dirty="0"/>
              <a:t>	</a:t>
            </a:r>
            <a:r>
              <a:rPr lang="en-US" sz="2400" dirty="0" smtClean="0"/>
              <a:t>The </a:t>
            </a:r>
            <a:r>
              <a:rPr lang="en-US" sz="2400" dirty="0"/>
              <a:t>Bible clearly declares that God is the Maker of all things, that he made humans in his image, that he wrote his holy law on every human heart, and that there is none righteous, no not one. So every human being has the same problem: moral guilt before a holy God. </a:t>
            </a:r>
          </a:p>
          <a:p>
            <a:r>
              <a:rPr lang="en-US" sz="2400" dirty="0"/>
              <a:t>	What to do with this guilt? </a:t>
            </a:r>
            <a:endParaRPr lang="en-US" sz="2400" dirty="0" smtClean="0"/>
          </a:p>
          <a:p>
            <a:r>
              <a:rPr lang="en-US" sz="2400" dirty="0"/>
              <a:t>	</a:t>
            </a:r>
            <a:r>
              <a:rPr lang="en-US" sz="2400" dirty="0" smtClean="0"/>
              <a:t>The </a:t>
            </a:r>
            <a:r>
              <a:rPr lang="en-US" sz="2400" dirty="0"/>
              <a:t>Bible’s answer is the incarnate Son of God who fulfilled all righteousness and then suffered the penalty for his people: death and hell on the cross. And he rose again that we might be forgiven and justified, declared right with God. And that includes repentance from sin and self and the Holy Spirit power to defeat sin and to live a life pleasing to God according to his holy law.</a:t>
            </a:r>
          </a:p>
        </p:txBody>
      </p:sp>
    </p:spTree>
    <p:extLst>
      <p:ext uri="{BB962C8B-B14F-4D97-AF65-F5344CB8AC3E}">
        <p14:creationId xmlns:p14="http://schemas.microsoft.com/office/powerpoint/2010/main" val="232860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154984"/>
          </a:xfrm>
          <a:prstGeom prst="rect">
            <a:avLst/>
          </a:prstGeom>
          <a:noFill/>
        </p:spPr>
        <p:txBody>
          <a:bodyPr wrap="square" rtlCol="0">
            <a:spAutoFit/>
          </a:bodyPr>
          <a:lstStyle/>
          <a:p>
            <a:r>
              <a:rPr lang="en-US" sz="2400" b="1" dirty="0"/>
              <a:t>V. GROUNDED IN A BIBLICAL WORLDVIEW </a:t>
            </a:r>
            <a:endParaRPr lang="en-US" sz="2400" dirty="0"/>
          </a:p>
          <a:p>
            <a:r>
              <a:rPr lang="en-US" sz="2400" dirty="0"/>
              <a:t> </a:t>
            </a:r>
          </a:p>
          <a:p>
            <a:r>
              <a:rPr lang="en-US" sz="2400" dirty="0"/>
              <a:t>	But what if someone wants to continue in sin, say, in an incestuous, adulterous relationship with his dull wife’s spicy younger sister, as </a:t>
            </a:r>
            <a:r>
              <a:rPr lang="en-US" sz="2400" dirty="0" smtClean="0"/>
              <a:t>was </a:t>
            </a:r>
            <a:r>
              <a:rPr lang="en-US" sz="2400" dirty="0"/>
              <a:t>the case of Sigmund Freud? </a:t>
            </a:r>
            <a:endParaRPr lang="en-US" sz="2400" dirty="0" smtClean="0"/>
          </a:p>
          <a:p>
            <a:r>
              <a:rPr lang="en-US" sz="2400" dirty="0"/>
              <a:t>	</a:t>
            </a:r>
            <a:r>
              <a:rPr lang="en-US" sz="2400" dirty="0" smtClean="0"/>
              <a:t>Or </a:t>
            </a:r>
            <a:r>
              <a:rPr lang="en-US" sz="2400" dirty="0"/>
              <a:t>what if someone wants to enjoy a variety of sexual relationships with women or men, in or out of marriage as </a:t>
            </a:r>
            <a:r>
              <a:rPr lang="en-US" sz="2400" dirty="0" smtClean="0"/>
              <a:t>was </a:t>
            </a:r>
            <a:r>
              <a:rPr lang="en-US" sz="2400" dirty="0"/>
              <a:t>the case of Margaret Mead? </a:t>
            </a:r>
            <a:endParaRPr lang="en-US" sz="2400" dirty="0" smtClean="0"/>
          </a:p>
          <a:p>
            <a:r>
              <a:rPr lang="en-US" sz="2400" dirty="0" smtClean="0"/>
              <a:t>	One </a:t>
            </a:r>
            <a:r>
              <a:rPr lang="en-US" sz="2400" dirty="0"/>
              <a:t>way of soothing a guilty conscience might be to pretend that sin was not sin. In fact, to pretend that God’s holy law written on every heart and written in his holy Word did not solve problems but instead created problems, actually </a:t>
            </a:r>
            <a:r>
              <a:rPr lang="en-US" sz="2400" b="1" i="1" dirty="0"/>
              <a:t>was</a:t>
            </a:r>
            <a:r>
              <a:rPr lang="en-US" sz="2400" dirty="0"/>
              <a:t> the problem! </a:t>
            </a:r>
          </a:p>
        </p:txBody>
      </p:sp>
    </p:spTree>
    <p:extLst>
      <p:ext uri="{BB962C8B-B14F-4D97-AF65-F5344CB8AC3E}">
        <p14:creationId xmlns:p14="http://schemas.microsoft.com/office/powerpoint/2010/main" val="375355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677656"/>
          </a:xfrm>
          <a:prstGeom prst="rect">
            <a:avLst/>
          </a:prstGeom>
          <a:noFill/>
        </p:spPr>
        <p:txBody>
          <a:bodyPr wrap="square" rtlCol="0">
            <a:spAutoFit/>
          </a:bodyPr>
          <a:lstStyle/>
          <a:p>
            <a:r>
              <a:rPr lang="en-US" sz="2400" b="1" dirty="0"/>
              <a:t>V. GROUNDED IN A BIBLICAL WORLDVIEW </a:t>
            </a:r>
            <a:endParaRPr lang="en-US" sz="2400" dirty="0"/>
          </a:p>
          <a:p>
            <a:r>
              <a:rPr lang="en-US" sz="2400" dirty="0"/>
              <a:t> </a:t>
            </a:r>
          </a:p>
          <a:p>
            <a:r>
              <a:rPr lang="en-US" sz="2400" dirty="0"/>
              <a:t>	Then one might imagine that sexual immorality was essential to mental health as did Sigmund Freud. </a:t>
            </a:r>
            <a:endParaRPr lang="en-US" sz="2400" dirty="0" smtClean="0"/>
          </a:p>
          <a:p>
            <a:r>
              <a:rPr lang="en-US" sz="2400" dirty="0"/>
              <a:t>	</a:t>
            </a:r>
            <a:r>
              <a:rPr lang="en-US" sz="2400" dirty="0" smtClean="0"/>
              <a:t>Or </a:t>
            </a:r>
            <a:r>
              <a:rPr lang="en-US" sz="2400" dirty="0"/>
              <a:t>one might imagine that sexual immorality was essential to a peaceful society and an easy transition into adulthood, as did Margaret Mead. </a:t>
            </a:r>
            <a:endParaRPr lang="en-US" sz="2400" dirty="0" smtClean="0"/>
          </a:p>
        </p:txBody>
      </p:sp>
    </p:spTree>
    <p:extLst>
      <p:ext uri="{BB962C8B-B14F-4D97-AF65-F5344CB8AC3E}">
        <p14:creationId xmlns:p14="http://schemas.microsoft.com/office/powerpoint/2010/main" val="285997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29450" y="487622"/>
            <a:ext cx="4079828" cy="5815925"/>
          </a:xfrm>
          <a:prstGeom prst="rect">
            <a:avLst/>
          </a:prstGeom>
        </p:spPr>
      </p:pic>
      <p:pic>
        <p:nvPicPr>
          <p:cNvPr id="3" name="Picture 2"/>
          <p:cNvPicPr>
            <a:picLocks noChangeAspect="1"/>
          </p:cNvPicPr>
          <p:nvPr/>
        </p:nvPicPr>
        <p:blipFill>
          <a:blip r:embed="rId3"/>
          <a:stretch>
            <a:fillRect/>
          </a:stretch>
        </p:blipFill>
        <p:spPr>
          <a:xfrm>
            <a:off x="466084" y="487623"/>
            <a:ext cx="5815925" cy="5815925"/>
          </a:xfrm>
          <a:prstGeom prst="rect">
            <a:avLst/>
          </a:prstGeom>
        </p:spPr>
      </p:pic>
    </p:spTree>
    <p:extLst>
      <p:ext uri="{BB962C8B-B14F-4D97-AF65-F5344CB8AC3E}">
        <p14:creationId xmlns:p14="http://schemas.microsoft.com/office/powerpoint/2010/main" val="3490056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17" y="341194"/>
            <a:ext cx="12183357" cy="6168788"/>
          </a:xfrm>
          <a:prstGeom prst="rect">
            <a:avLst/>
          </a:prstGeom>
        </p:spPr>
      </p:pic>
    </p:spTree>
    <p:extLst>
      <p:ext uri="{BB962C8B-B14F-4D97-AF65-F5344CB8AC3E}">
        <p14:creationId xmlns:p14="http://schemas.microsoft.com/office/powerpoint/2010/main" val="342682496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262979"/>
          </a:xfrm>
          <a:prstGeom prst="rect">
            <a:avLst/>
          </a:prstGeom>
          <a:noFill/>
        </p:spPr>
        <p:txBody>
          <a:bodyPr wrap="square" rtlCol="0">
            <a:spAutoFit/>
          </a:bodyPr>
          <a:lstStyle/>
          <a:p>
            <a:r>
              <a:rPr lang="en-US" sz="2400" b="1" dirty="0"/>
              <a:t>V. GROUNDED IN A BIBLICAL WORLDVIEW </a:t>
            </a:r>
            <a:endParaRPr lang="en-US" sz="2400" dirty="0"/>
          </a:p>
          <a:p>
            <a:r>
              <a:rPr lang="en-US" sz="2400" dirty="0"/>
              <a:t> </a:t>
            </a:r>
          </a:p>
          <a:p>
            <a:r>
              <a:rPr lang="en-US" sz="2400" dirty="0"/>
              <a:t>	Then one might imagine that sexual immorality was essential to mental health as did Sigmund Freud. </a:t>
            </a:r>
            <a:endParaRPr lang="en-US" sz="2400" dirty="0" smtClean="0"/>
          </a:p>
          <a:p>
            <a:r>
              <a:rPr lang="en-US" sz="2400" dirty="0"/>
              <a:t>	</a:t>
            </a:r>
            <a:r>
              <a:rPr lang="en-US" sz="2400" dirty="0" smtClean="0"/>
              <a:t>Or </a:t>
            </a:r>
            <a:r>
              <a:rPr lang="en-US" sz="2400" dirty="0"/>
              <a:t>one might imagine that sexual immorality was essential to a peaceful society and an easy transition into adulthood, as did Margaret Mead. </a:t>
            </a:r>
            <a:endParaRPr lang="en-US" sz="2400" dirty="0" smtClean="0"/>
          </a:p>
          <a:p>
            <a:r>
              <a:rPr lang="en-US" sz="2400" dirty="0"/>
              <a:t>	</a:t>
            </a:r>
            <a:r>
              <a:rPr lang="en-US" sz="2400" dirty="0" smtClean="0"/>
              <a:t>And </a:t>
            </a:r>
            <a:r>
              <a:rPr lang="en-US" sz="2400" dirty="0"/>
              <a:t>remember, both claimed to scientists and that their findings were based on science and to dispute them would be anti-science, even though they offered no verifiable evidence, and in Mead’s case, her conclusions were actually against the evidence! </a:t>
            </a:r>
            <a:endParaRPr lang="en-US" sz="2400" dirty="0" smtClean="0"/>
          </a:p>
          <a:p>
            <a:r>
              <a:rPr lang="en-US" sz="2400" dirty="0"/>
              <a:t>	</a:t>
            </a:r>
            <a:r>
              <a:rPr lang="en-US" sz="2400" dirty="0" smtClean="0"/>
              <a:t>Were </a:t>
            </a:r>
            <a:r>
              <a:rPr lang="en-US" sz="2400" dirty="0"/>
              <a:t>their conclusions true? </a:t>
            </a:r>
            <a:endParaRPr lang="en-US" sz="2400" dirty="0" smtClean="0"/>
          </a:p>
          <a:p>
            <a:r>
              <a:rPr lang="en-US" sz="2400" dirty="0"/>
              <a:t>	</a:t>
            </a:r>
            <a:r>
              <a:rPr lang="en-US" sz="2400" dirty="0" smtClean="0"/>
              <a:t>Were </a:t>
            </a:r>
            <a:r>
              <a:rPr lang="en-US" sz="2400" dirty="0"/>
              <a:t>they ‘scientific’? </a:t>
            </a:r>
            <a:endParaRPr lang="en-US" sz="2400" dirty="0" smtClean="0"/>
          </a:p>
          <a:p>
            <a:r>
              <a:rPr lang="en-US" sz="2400" dirty="0"/>
              <a:t>	</a:t>
            </a:r>
            <a:r>
              <a:rPr lang="en-US" sz="2400" dirty="0" smtClean="0"/>
              <a:t>If </a:t>
            </a:r>
            <a:r>
              <a:rPr lang="en-US" sz="2400" dirty="0"/>
              <a:t>not, then why should we believe them? </a:t>
            </a:r>
          </a:p>
        </p:txBody>
      </p:sp>
    </p:spTree>
    <p:extLst>
      <p:ext uri="{BB962C8B-B14F-4D97-AF65-F5344CB8AC3E}">
        <p14:creationId xmlns:p14="http://schemas.microsoft.com/office/powerpoint/2010/main" val="237136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416320"/>
          </a:xfrm>
          <a:prstGeom prst="rect">
            <a:avLst/>
          </a:prstGeom>
          <a:noFill/>
        </p:spPr>
        <p:txBody>
          <a:bodyPr wrap="square" rtlCol="0">
            <a:spAutoFit/>
          </a:bodyPr>
          <a:lstStyle/>
          <a:p>
            <a:r>
              <a:rPr lang="en-US" sz="2400" b="1" dirty="0"/>
              <a:t>CONCLUSION</a:t>
            </a:r>
            <a:endParaRPr lang="en-US" sz="2400" dirty="0"/>
          </a:p>
          <a:p>
            <a:r>
              <a:rPr lang="en-US" sz="2400" dirty="0"/>
              <a:t>	</a:t>
            </a:r>
          </a:p>
          <a:p>
            <a:r>
              <a:rPr lang="en-US" sz="2400" dirty="0"/>
              <a:t>	The Roman statesman Cicero noted: </a:t>
            </a:r>
            <a:r>
              <a:rPr lang="en-US" sz="2400" dirty="0" smtClean="0"/>
              <a:t>“Many </a:t>
            </a:r>
            <a:r>
              <a:rPr lang="en-US" sz="2400" dirty="0"/>
              <a:t>wrongdoers have turned evidence against themselves.” </a:t>
            </a:r>
            <a:endParaRPr lang="en-US" sz="2400" dirty="0" smtClean="0"/>
          </a:p>
          <a:p>
            <a:r>
              <a:rPr lang="en-US" sz="2400" dirty="0"/>
              <a:t>	</a:t>
            </a:r>
            <a:r>
              <a:rPr lang="en-US" sz="2400" dirty="0" smtClean="0"/>
              <a:t>Proverbs </a:t>
            </a:r>
            <a:r>
              <a:rPr lang="en-US" sz="2400" dirty="0"/>
              <a:t>28:1 says: “The wicked flee when no one pursues, but the righteous are bold as a lion.” </a:t>
            </a:r>
            <a:endParaRPr lang="en-US" sz="2400" dirty="0" smtClean="0"/>
          </a:p>
          <a:p>
            <a:r>
              <a:rPr lang="en-US" sz="2400" dirty="0"/>
              <a:t>	</a:t>
            </a:r>
            <a:r>
              <a:rPr lang="en-US" sz="2400" dirty="0" smtClean="0"/>
              <a:t>It </a:t>
            </a:r>
            <a:r>
              <a:rPr lang="en-US" sz="2400" dirty="0"/>
              <a:t>was Margaret Mead’s guilty conscience that wrote her book. </a:t>
            </a:r>
            <a:endParaRPr lang="en-US" sz="2400" dirty="0" smtClean="0"/>
          </a:p>
          <a:p>
            <a:r>
              <a:rPr lang="en-US" sz="2400" dirty="0"/>
              <a:t>	</a:t>
            </a:r>
            <a:r>
              <a:rPr lang="en-US" sz="2400" dirty="0" smtClean="0"/>
              <a:t>It </a:t>
            </a:r>
            <a:r>
              <a:rPr lang="en-US" sz="2400" dirty="0"/>
              <a:t>was a flight from reality, from moral responsibility that she was duly attempting to escape. </a:t>
            </a:r>
          </a:p>
        </p:txBody>
      </p:sp>
    </p:spTree>
    <p:extLst>
      <p:ext uri="{BB962C8B-B14F-4D97-AF65-F5344CB8AC3E}">
        <p14:creationId xmlns:p14="http://schemas.microsoft.com/office/powerpoint/2010/main" val="244737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154984"/>
          </a:xfrm>
          <a:prstGeom prst="rect">
            <a:avLst/>
          </a:prstGeom>
          <a:noFill/>
        </p:spPr>
        <p:txBody>
          <a:bodyPr wrap="square" rtlCol="0">
            <a:spAutoFit/>
          </a:bodyPr>
          <a:lstStyle/>
          <a:p>
            <a:r>
              <a:rPr lang="en-US" sz="2400" b="1" dirty="0"/>
              <a:t>CONCLUSION</a:t>
            </a:r>
            <a:endParaRPr lang="en-US" sz="2400" dirty="0"/>
          </a:p>
          <a:p>
            <a:r>
              <a:rPr lang="en-US" sz="2400" dirty="0"/>
              <a:t>	</a:t>
            </a:r>
          </a:p>
          <a:p>
            <a:r>
              <a:rPr lang="en-US" sz="2400" dirty="0"/>
              <a:t>	In light of Proverbs 7 which I read at the beginning of this talk, Margaret Mead was that adulterous woman coaxing a naïve culture into her deadly den of sin. </a:t>
            </a:r>
            <a:endParaRPr lang="en-US" sz="2400" dirty="0" smtClean="0"/>
          </a:p>
          <a:p>
            <a:r>
              <a:rPr lang="en-US" sz="2400" dirty="0"/>
              <a:t>	</a:t>
            </a:r>
            <a:r>
              <a:rPr lang="en-US" sz="2400" dirty="0" smtClean="0"/>
              <a:t>Of </a:t>
            </a:r>
            <a:r>
              <a:rPr lang="en-US" sz="2400" dirty="0"/>
              <a:t>course the culture didn’t need much of a push. </a:t>
            </a:r>
            <a:endParaRPr lang="en-US" sz="2400" dirty="0" smtClean="0"/>
          </a:p>
          <a:p>
            <a:r>
              <a:rPr lang="en-US" sz="2400" dirty="0"/>
              <a:t>	</a:t>
            </a:r>
            <a:r>
              <a:rPr lang="en-US" sz="2400" dirty="0" smtClean="0"/>
              <a:t>My </a:t>
            </a:r>
            <a:r>
              <a:rPr lang="en-US" sz="2400" dirty="0"/>
              <a:t>sister has a miniature Australian sheepdog. </a:t>
            </a:r>
            <a:endParaRPr lang="en-US" sz="2400" dirty="0" smtClean="0"/>
          </a:p>
          <a:p>
            <a:r>
              <a:rPr lang="en-US" sz="2400" dirty="0"/>
              <a:t>	</a:t>
            </a:r>
            <a:r>
              <a:rPr lang="en-US" sz="2400" dirty="0" smtClean="0"/>
              <a:t>It </a:t>
            </a:r>
            <a:r>
              <a:rPr lang="en-US" sz="2400" dirty="0"/>
              <a:t>will sit upon command. You can put a treat on the ground right in front of it and it will not budge, even though it focuses all attention on that treat. </a:t>
            </a:r>
            <a:endParaRPr lang="en-US" sz="2400" dirty="0" smtClean="0"/>
          </a:p>
          <a:p>
            <a:r>
              <a:rPr lang="en-US" sz="2400" dirty="0"/>
              <a:t>	</a:t>
            </a:r>
            <a:r>
              <a:rPr lang="en-US" sz="2400" dirty="0" smtClean="0"/>
              <a:t>And </a:t>
            </a:r>
            <a:r>
              <a:rPr lang="en-US" sz="2400" dirty="0"/>
              <a:t>then with the slightest command, it makes a break for it. </a:t>
            </a:r>
          </a:p>
        </p:txBody>
      </p:sp>
    </p:spTree>
    <p:extLst>
      <p:ext uri="{BB962C8B-B14F-4D97-AF65-F5344CB8AC3E}">
        <p14:creationId xmlns:p14="http://schemas.microsoft.com/office/powerpoint/2010/main" val="176210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262979"/>
          </a:xfrm>
          <a:prstGeom prst="rect">
            <a:avLst/>
          </a:prstGeom>
          <a:noFill/>
        </p:spPr>
        <p:txBody>
          <a:bodyPr wrap="square" rtlCol="0">
            <a:spAutoFit/>
          </a:bodyPr>
          <a:lstStyle/>
          <a:p>
            <a:r>
              <a:rPr lang="en-US" sz="2400" b="1" dirty="0"/>
              <a:t>CONCLUSION</a:t>
            </a:r>
            <a:endParaRPr lang="en-US" sz="2400" dirty="0"/>
          </a:p>
          <a:p>
            <a:r>
              <a:rPr lang="en-US" sz="2400" dirty="0"/>
              <a:t>	</a:t>
            </a:r>
          </a:p>
          <a:p>
            <a:r>
              <a:rPr lang="en-US" sz="2400" dirty="0"/>
              <a:t>	Margaret Mead was one of the </a:t>
            </a:r>
            <a:r>
              <a:rPr lang="en-US" sz="2400" dirty="0" smtClean="0"/>
              <a:t>“experts” </a:t>
            </a:r>
            <a:r>
              <a:rPr lang="en-US" sz="2400" dirty="0"/>
              <a:t>who gave </a:t>
            </a:r>
            <a:r>
              <a:rPr lang="en-US" sz="2400" dirty="0" smtClean="0"/>
              <a:t>the signal, the </a:t>
            </a:r>
            <a:r>
              <a:rPr lang="en-US" sz="2400" dirty="0"/>
              <a:t>okay. </a:t>
            </a:r>
            <a:endParaRPr lang="en-US" sz="2400" dirty="0" smtClean="0"/>
          </a:p>
          <a:p>
            <a:r>
              <a:rPr lang="en-US" sz="2400" dirty="0"/>
              <a:t>	</a:t>
            </a:r>
            <a:r>
              <a:rPr lang="en-US" sz="2400" dirty="0" smtClean="0"/>
              <a:t>The </a:t>
            </a:r>
            <a:r>
              <a:rPr lang="en-US" sz="2400" dirty="0"/>
              <a:t>1920s of her day, the “roaring twenties” was war-weary and ready to roll, ready to roar. </a:t>
            </a:r>
            <a:endParaRPr lang="en-US" sz="2400" dirty="0" smtClean="0"/>
          </a:p>
          <a:p>
            <a:r>
              <a:rPr lang="en-US" sz="2400" dirty="0"/>
              <a:t>	</a:t>
            </a:r>
            <a:r>
              <a:rPr lang="en-US" sz="2400" dirty="0" smtClean="0"/>
              <a:t>The </a:t>
            </a:r>
            <a:r>
              <a:rPr lang="en-US" sz="2400" dirty="0"/>
              <a:t>churches had been deeply damaged by the modernist controversy that sought to strip away the Bible’s authority. </a:t>
            </a:r>
            <a:endParaRPr lang="en-US" sz="2400" dirty="0" smtClean="0"/>
          </a:p>
          <a:p>
            <a:r>
              <a:rPr lang="en-US" sz="2400" dirty="0"/>
              <a:t>	</a:t>
            </a:r>
            <a:r>
              <a:rPr lang="en-US" sz="2400" dirty="0" smtClean="0"/>
              <a:t>Darwinian </a:t>
            </a:r>
            <a:r>
              <a:rPr lang="en-US" sz="2400" dirty="0"/>
              <a:t>evolutionary theory declared that we are mere animals. Animals in nature or on the farm reproduce all the time. Nobody criticizes them. </a:t>
            </a:r>
            <a:endParaRPr lang="en-US" sz="2400" dirty="0" smtClean="0"/>
          </a:p>
          <a:p>
            <a:r>
              <a:rPr lang="en-US" sz="2400" dirty="0"/>
              <a:t>	</a:t>
            </a:r>
            <a:r>
              <a:rPr lang="en-US" sz="2400" dirty="0" smtClean="0"/>
              <a:t>The </a:t>
            </a:r>
            <a:r>
              <a:rPr lang="en-US" sz="2400" dirty="0"/>
              <a:t>enlightened Western world was ready to break for sexual license. Margaret Mead gave the signal. And the Western world went for the treat with a </a:t>
            </a:r>
            <a:r>
              <a:rPr lang="en-US" sz="2400" dirty="0" smtClean="0"/>
              <a:t>vengeance</a:t>
            </a:r>
            <a:endParaRPr lang="en-US" sz="2400" dirty="0"/>
          </a:p>
        </p:txBody>
      </p:sp>
    </p:spTree>
    <p:extLst>
      <p:ext uri="{BB962C8B-B14F-4D97-AF65-F5344CB8AC3E}">
        <p14:creationId xmlns:p14="http://schemas.microsoft.com/office/powerpoint/2010/main" val="165057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046988"/>
          </a:xfrm>
          <a:prstGeom prst="rect">
            <a:avLst/>
          </a:prstGeom>
          <a:noFill/>
        </p:spPr>
        <p:txBody>
          <a:bodyPr wrap="square" rtlCol="0">
            <a:spAutoFit/>
          </a:bodyPr>
          <a:lstStyle/>
          <a:p>
            <a:r>
              <a:rPr lang="en-US" sz="2400" b="1" dirty="0"/>
              <a:t>CONCLUSION</a:t>
            </a:r>
            <a:endParaRPr lang="en-US" sz="2400" dirty="0"/>
          </a:p>
          <a:p>
            <a:r>
              <a:rPr lang="en-US" sz="2400" dirty="0"/>
              <a:t>	</a:t>
            </a:r>
          </a:p>
          <a:p>
            <a:r>
              <a:rPr lang="en-US" sz="2400" dirty="0"/>
              <a:t>	</a:t>
            </a:r>
            <a:r>
              <a:rPr lang="en-US" sz="2400" dirty="0" smtClean="0"/>
              <a:t>E</a:t>
            </a:r>
            <a:r>
              <a:rPr lang="en-US" sz="2400" dirty="0"/>
              <a:t>. Michael Jones writes: “The fact of the matter is that large segments of the intelligentsia of the West in the twentieth century were dissatisfied with the sexual mores of their culture and were looking for some kind of rationalization to justify their violation of these norms. Mead, with her unerring sense of what was current and popular, provided them with this rationalization and was rewarded handsomely for it.” (39) </a:t>
            </a:r>
          </a:p>
        </p:txBody>
      </p:sp>
    </p:spTree>
    <p:extLst>
      <p:ext uri="{BB962C8B-B14F-4D97-AF65-F5344CB8AC3E}">
        <p14:creationId xmlns:p14="http://schemas.microsoft.com/office/powerpoint/2010/main" val="284684269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262979"/>
          </a:xfrm>
          <a:prstGeom prst="rect">
            <a:avLst/>
          </a:prstGeom>
          <a:noFill/>
        </p:spPr>
        <p:txBody>
          <a:bodyPr wrap="square" rtlCol="0">
            <a:spAutoFit/>
          </a:bodyPr>
          <a:lstStyle/>
          <a:p>
            <a:r>
              <a:rPr lang="en-US" sz="2400" b="1" dirty="0"/>
              <a:t>CONCLUSION</a:t>
            </a:r>
            <a:endParaRPr lang="en-US" sz="2400" dirty="0"/>
          </a:p>
          <a:p>
            <a:r>
              <a:rPr lang="en-US" sz="2400" dirty="0"/>
              <a:t>	</a:t>
            </a:r>
          </a:p>
          <a:p>
            <a:r>
              <a:rPr lang="en-US" sz="2400" dirty="0"/>
              <a:t>	By comparing Margaret Mead to the adulterous woman of Proverbs 7 I am not being sexist. </a:t>
            </a:r>
            <a:endParaRPr lang="en-US" sz="2400" dirty="0" smtClean="0"/>
          </a:p>
          <a:p>
            <a:r>
              <a:rPr lang="en-US" sz="2400" dirty="0"/>
              <a:t>	</a:t>
            </a:r>
            <a:r>
              <a:rPr lang="en-US" sz="2400" dirty="0" smtClean="0"/>
              <a:t>Remember</a:t>
            </a:r>
            <a:r>
              <a:rPr lang="en-US" sz="2400" dirty="0"/>
              <a:t>, of the four unindicted co-conspirators I’m naming as the pioneers of the sexual revolution, three of them are men. And remember, she literally committed adultery on multiple occasions. </a:t>
            </a:r>
            <a:r>
              <a:rPr lang="en-US" sz="2400" dirty="0" smtClean="0"/>
              <a:t>She actually was an adulteress by her own admission.</a:t>
            </a:r>
          </a:p>
          <a:p>
            <a:r>
              <a:rPr lang="en-US" sz="2400" dirty="0"/>
              <a:t>	</a:t>
            </a:r>
            <a:r>
              <a:rPr lang="en-US" sz="2400" dirty="0" smtClean="0"/>
              <a:t>And </a:t>
            </a:r>
            <a:r>
              <a:rPr lang="en-US" sz="2400" dirty="0"/>
              <a:t>through her theories, she enticed others to follow her example, which millions upon millions dutifully did. </a:t>
            </a:r>
            <a:endParaRPr lang="en-US" sz="2400" dirty="0" smtClean="0"/>
          </a:p>
          <a:p>
            <a:r>
              <a:rPr lang="en-US" sz="2400" dirty="0"/>
              <a:t>	</a:t>
            </a:r>
            <a:r>
              <a:rPr lang="en-US" sz="2400" dirty="0" smtClean="0"/>
              <a:t>“</a:t>
            </a:r>
            <a:r>
              <a:rPr lang="en-US" sz="2400" i="1" baseline="30000" dirty="0"/>
              <a:t>21</a:t>
            </a:r>
            <a:r>
              <a:rPr lang="en-US" sz="2400" i="1" dirty="0"/>
              <a:t> With much seductive speech she persuades him; with her smooth talk she compels him. </a:t>
            </a:r>
            <a:r>
              <a:rPr lang="en-US" sz="2400" i="1" baseline="30000" dirty="0"/>
              <a:t>22</a:t>
            </a:r>
            <a:r>
              <a:rPr lang="en-US" sz="2400" i="1" dirty="0"/>
              <a:t>All at once he follows her, as an ox goes to the slaughter, or as a stag is caught fast </a:t>
            </a:r>
            <a:r>
              <a:rPr lang="en-US" sz="2400" i="1" baseline="30000" dirty="0"/>
              <a:t>23</a:t>
            </a:r>
            <a:r>
              <a:rPr lang="en-US" sz="2400" i="1" dirty="0"/>
              <a:t> till an arrow pierces its liver; as a bird rushes into a snare; he does not know that it will cost him his life.”</a:t>
            </a:r>
            <a:endParaRPr lang="en-US" sz="2400" dirty="0"/>
          </a:p>
        </p:txBody>
      </p:sp>
    </p:spTree>
    <p:extLst>
      <p:ext uri="{BB962C8B-B14F-4D97-AF65-F5344CB8AC3E}">
        <p14:creationId xmlns:p14="http://schemas.microsoft.com/office/powerpoint/2010/main" val="416067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785652"/>
          </a:xfrm>
          <a:prstGeom prst="rect">
            <a:avLst/>
          </a:prstGeom>
          <a:noFill/>
        </p:spPr>
        <p:txBody>
          <a:bodyPr wrap="square" rtlCol="0">
            <a:spAutoFit/>
          </a:bodyPr>
          <a:lstStyle/>
          <a:p>
            <a:r>
              <a:rPr lang="en-US" sz="2400" b="1" dirty="0"/>
              <a:t>CONCLUSION</a:t>
            </a:r>
            <a:endParaRPr lang="en-US" sz="2400" dirty="0"/>
          </a:p>
          <a:p>
            <a:r>
              <a:rPr lang="en-US" sz="2400" dirty="0"/>
              <a:t>	</a:t>
            </a:r>
          </a:p>
          <a:p>
            <a:r>
              <a:rPr lang="en-US" sz="2400" dirty="0"/>
              <a:t>	All of this is outrageous! </a:t>
            </a:r>
            <a:endParaRPr lang="en-US" sz="2400" dirty="0" smtClean="0"/>
          </a:p>
          <a:p>
            <a:r>
              <a:rPr lang="en-US" sz="2400" dirty="0"/>
              <a:t>	</a:t>
            </a:r>
            <a:r>
              <a:rPr lang="en-US" sz="2400" dirty="0" smtClean="0"/>
              <a:t>We’ve </a:t>
            </a:r>
            <a:r>
              <a:rPr lang="en-US" sz="2400" dirty="0"/>
              <a:t>been had! But as I studied and researched this matter, the overwhelming feeling that came over me was neither outrage nor anger. </a:t>
            </a:r>
            <a:endParaRPr lang="en-US" sz="2400" dirty="0" smtClean="0"/>
          </a:p>
          <a:p>
            <a:r>
              <a:rPr lang="en-US" sz="2400" dirty="0" smtClean="0"/>
              <a:t>	It </a:t>
            </a:r>
            <a:r>
              <a:rPr lang="en-US" sz="2400" dirty="0"/>
              <a:t>was sadness. </a:t>
            </a:r>
            <a:endParaRPr lang="en-US" sz="2400" dirty="0" smtClean="0"/>
          </a:p>
          <a:p>
            <a:r>
              <a:rPr lang="en-US" sz="2400" dirty="0"/>
              <a:t>	</a:t>
            </a:r>
            <a:r>
              <a:rPr lang="en-US" sz="2400" dirty="0" smtClean="0"/>
              <a:t>How </a:t>
            </a:r>
            <a:r>
              <a:rPr lang="en-US" sz="2400" dirty="0"/>
              <a:t>many of my friends haven’t rushed into that trap, believing the soft, pink lie of the adulterous women and men who coax and plead: “Come join us! All is well! There is no tomorrow, no day of reckoning.” And they are lying, deceived and being deceived. </a:t>
            </a:r>
          </a:p>
        </p:txBody>
      </p:sp>
    </p:spTree>
    <p:extLst>
      <p:ext uri="{BB962C8B-B14F-4D97-AF65-F5344CB8AC3E}">
        <p14:creationId xmlns:p14="http://schemas.microsoft.com/office/powerpoint/2010/main" val="250805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785652"/>
          </a:xfrm>
          <a:prstGeom prst="rect">
            <a:avLst/>
          </a:prstGeom>
          <a:noFill/>
        </p:spPr>
        <p:txBody>
          <a:bodyPr wrap="square" rtlCol="0">
            <a:spAutoFit/>
          </a:bodyPr>
          <a:lstStyle/>
          <a:p>
            <a:r>
              <a:rPr lang="en-US" sz="2400" b="1" dirty="0"/>
              <a:t>CONCLUSION</a:t>
            </a:r>
            <a:endParaRPr lang="en-US" sz="2400" dirty="0"/>
          </a:p>
          <a:p>
            <a:r>
              <a:rPr lang="en-US" sz="2400" dirty="0"/>
              <a:t>	</a:t>
            </a:r>
          </a:p>
          <a:p>
            <a:r>
              <a:rPr lang="en-US" sz="2400" dirty="0"/>
              <a:t>	The second half of Proverbs 28:1 says: </a:t>
            </a:r>
            <a:endParaRPr lang="en-US" sz="2400" dirty="0" smtClean="0"/>
          </a:p>
          <a:p>
            <a:r>
              <a:rPr lang="en-US" sz="2400" dirty="0"/>
              <a:t>	</a:t>
            </a:r>
            <a:r>
              <a:rPr lang="en-US" sz="2400" dirty="0" smtClean="0"/>
              <a:t>“</a:t>
            </a:r>
            <a:r>
              <a:rPr lang="en-US" sz="2400" dirty="0"/>
              <a:t>The wicked flee when no one pursues, </a:t>
            </a:r>
            <a:r>
              <a:rPr lang="en-US" sz="2400" u="sng" dirty="0"/>
              <a:t>but the righteous are bold as a lion.</a:t>
            </a:r>
            <a:r>
              <a:rPr lang="en-US" sz="2400" dirty="0"/>
              <a:t>” </a:t>
            </a:r>
            <a:endParaRPr lang="en-US" sz="2400" dirty="0" smtClean="0"/>
          </a:p>
          <a:p>
            <a:r>
              <a:rPr lang="en-US" sz="2400" dirty="0"/>
              <a:t>	</a:t>
            </a:r>
            <a:r>
              <a:rPr lang="en-US" sz="2400" dirty="0" smtClean="0"/>
              <a:t>Now </a:t>
            </a:r>
            <a:r>
              <a:rPr lang="en-US" sz="2400" dirty="0"/>
              <a:t>you know the truth. </a:t>
            </a:r>
            <a:endParaRPr lang="en-US" sz="2400" dirty="0" smtClean="0"/>
          </a:p>
          <a:p>
            <a:r>
              <a:rPr lang="en-US" sz="2400" dirty="0"/>
              <a:t>	</a:t>
            </a:r>
            <a:r>
              <a:rPr lang="en-US" sz="2400" dirty="0" smtClean="0"/>
              <a:t>The </a:t>
            </a:r>
            <a:r>
              <a:rPr lang="en-US" sz="2400" dirty="0"/>
              <a:t>supposedly “scientific” foundation of the sexual revolution is a forgery, a fraud, a hoax by those who were hoodwinked into believing it. So we can be courageous and bold, assured of the truth, and live thriving lives of righteousness. </a:t>
            </a:r>
          </a:p>
        </p:txBody>
      </p:sp>
    </p:spTree>
    <p:extLst>
      <p:ext uri="{BB962C8B-B14F-4D97-AF65-F5344CB8AC3E}">
        <p14:creationId xmlns:p14="http://schemas.microsoft.com/office/powerpoint/2010/main" val="215306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524315"/>
          </a:xfrm>
          <a:prstGeom prst="rect">
            <a:avLst/>
          </a:prstGeom>
          <a:noFill/>
        </p:spPr>
        <p:txBody>
          <a:bodyPr wrap="square" rtlCol="0">
            <a:spAutoFit/>
          </a:bodyPr>
          <a:lstStyle/>
          <a:p>
            <a:r>
              <a:rPr lang="en-US" sz="2400" b="1" dirty="0"/>
              <a:t>CONCLUSION</a:t>
            </a:r>
            <a:endParaRPr lang="en-US" sz="2400" dirty="0"/>
          </a:p>
          <a:p>
            <a:r>
              <a:rPr lang="en-US" sz="2400" dirty="0"/>
              <a:t>	</a:t>
            </a:r>
          </a:p>
          <a:p>
            <a:r>
              <a:rPr lang="en-US" sz="2400" dirty="0"/>
              <a:t>	</a:t>
            </a:r>
            <a:r>
              <a:rPr lang="en-US" sz="2400" dirty="0" smtClean="0"/>
              <a:t>And </a:t>
            </a:r>
            <a:r>
              <a:rPr lang="en-US" sz="2400" dirty="0"/>
              <a:t>we must be bold in gospel outreach. </a:t>
            </a:r>
            <a:endParaRPr lang="en-US" sz="2400" dirty="0" smtClean="0"/>
          </a:p>
          <a:p>
            <a:r>
              <a:rPr lang="en-US" sz="2400" dirty="0"/>
              <a:t>	</a:t>
            </a:r>
            <a:r>
              <a:rPr lang="en-US" sz="2400" dirty="0" smtClean="0"/>
              <a:t>Passing </a:t>
            </a:r>
            <a:r>
              <a:rPr lang="en-US" sz="2400" dirty="0"/>
              <a:t>one more law or getting one more of the right justices on the Supreme Court is not the </a:t>
            </a:r>
            <a:r>
              <a:rPr lang="en-US" sz="2400" dirty="0" smtClean="0"/>
              <a:t>answer (as </a:t>
            </a:r>
            <a:r>
              <a:rPr lang="en-US" sz="2400" dirty="0"/>
              <a:t>we </a:t>
            </a:r>
            <a:r>
              <a:rPr lang="en-US" sz="2400" dirty="0" smtClean="0"/>
              <a:t>discovered </a:t>
            </a:r>
            <a:r>
              <a:rPr lang="en-US" sz="2400" dirty="0"/>
              <a:t>just last </a:t>
            </a:r>
            <a:r>
              <a:rPr lang="en-US" sz="2400" dirty="0" smtClean="0"/>
              <a:t>week). </a:t>
            </a:r>
          </a:p>
          <a:p>
            <a:r>
              <a:rPr lang="en-US" sz="2400" dirty="0"/>
              <a:t>	</a:t>
            </a:r>
            <a:r>
              <a:rPr lang="en-US" sz="2400" dirty="0" smtClean="0"/>
              <a:t>The </a:t>
            </a:r>
            <a:r>
              <a:rPr lang="en-US" sz="2400" dirty="0"/>
              <a:t>gospel of Jesus Christ is the answer. </a:t>
            </a:r>
            <a:endParaRPr lang="en-US" sz="2400" dirty="0" smtClean="0"/>
          </a:p>
          <a:p>
            <a:r>
              <a:rPr lang="en-US" sz="2400" dirty="0"/>
              <a:t>	</a:t>
            </a:r>
            <a:r>
              <a:rPr lang="en-US" sz="2400" dirty="0" smtClean="0"/>
              <a:t>For </a:t>
            </a:r>
            <a:r>
              <a:rPr lang="en-US" sz="2400" dirty="0"/>
              <a:t>only the gospel can make a person new and create a new principle within that loves Christ and his holiness and hates sin and </a:t>
            </a:r>
            <a:r>
              <a:rPr lang="en-US" sz="2400" dirty="0" smtClean="0"/>
              <a:t>self.</a:t>
            </a:r>
          </a:p>
          <a:p>
            <a:r>
              <a:rPr lang="en-US" sz="2400" dirty="0" smtClean="0"/>
              <a:t>	And </a:t>
            </a:r>
            <a:r>
              <a:rPr lang="en-US" sz="2400" dirty="0"/>
              <a:t>that is the answer. </a:t>
            </a:r>
            <a:endParaRPr lang="en-US" sz="2400" dirty="0" smtClean="0"/>
          </a:p>
          <a:p>
            <a:r>
              <a:rPr lang="en-US" sz="2400" dirty="0"/>
              <a:t>	</a:t>
            </a:r>
            <a:r>
              <a:rPr lang="en-US" sz="2400" dirty="0" smtClean="0"/>
              <a:t>It </a:t>
            </a:r>
            <a:r>
              <a:rPr lang="en-US" sz="2400" dirty="0"/>
              <a:t>has always been the answer. </a:t>
            </a:r>
            <a:endParaRPr lang="en-US" sz="2400" dirty="0" smtClean="0"/>
          </a:p>
          <a:p>
            <a:r>
              <a:rPr lang="en-US" sz="2400" dirty="0"/>
              <a:t>	</a:t>
            </a:r>
            <a:r>
              <a:rPr lang="en-US" sz="2400" dirty="0" smtClean="0"/>
              <a:t>It </a:t>
            </a:r>
            <a:r>
              <a:rPr lang="en-US" sz="2400" dirty="0"/>
              <a:t>will always be the answer. </a:t>
            </a:r>
            <a:endParaRPr lang="en-US" sz="2400" dirty="0" smtClean="0"/>
          </a:p>
          <a:p>
            <a:r>
              <a:rPr lang="en-US" sz="2400" dirty="0"/>
              <a:t>	</a:t>
            </a:r>
            <a:r>
              <a:rPr lang="en-US" sz="2400" dirty="0" smtClean="0"/>
              <a:t>And </a:t>
            </a:r>
            <a:r>
              <a:rPr lang="en-US" sz="2400" dirty="0"/>
              <a:t>the tragedy is that so few are sharing that answer today. </a:t>
            </a:r>
          </a:p>
        </p:txBody>
      </p:sp>
    </p:spTree>
    <p:extLst>
      <p:ext uri="{BB962C8B-B14F-4D97-AF65-F5344CB8AC3E}">
        <p14:creationId xmlns:p14="http://schemas.microsoft.com/office/powerpoint/2010/main" val="117009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447645"/>
          </a:xfrm>
          <a:prstGeom prst="rect">
            <a:avLst/>
          </a:prstGeom>
          <a:noFill/>
        </p:spPr>
        <p:txBody>
          <a:bodyPr wrap="square" rtlCol="0">
            <a:spAutoFit/>
          </a:bodyPr>
          <a:lstStyle/>
          <a:p>
            <a:r>
              <a:rPr lang="en-US" sz="3600" dirty="0" smtClean="0"/>
              <a:t>Hospers PCA Summer Seminars 2020 </a:t>
            </a:r>
          </a:p>
          <a:p>
            <a:endParaRPr lang="en-US" sz="3600" dirty="0"/>
          </a:p>
          <a:p>
            <a:pPr algn="ctr"/>
            <a:r>
              <a:rPr lang="en-US" sz="3600" dirty="0" smtClean="0"/>
              <a:t>“The </a:t>
            </a:r>
            <a:r>
              <a:rPr lang="en-US" sz="3600" dirty="0"/>
              <a:t>Roots of the (Moral) </a:t>
            </a:r>
            <a:r>
              <a:rPr lang="en-US" sz="3600" dirty="0" smtClean="0"/>
              <a:t>Revolution”</a:t>
            </a:r>
          </a:p>
          <a:p>
            <a:endParaRPr lang="en-US" sz="2400" dirty="0" smtClean="0"/>
          </a:p>
          <a:p>
            <a:r>
              <a:rPr lang="en-US" sz="2400" dirty="0" smtClean="0"/>
              <a:t>June 9: “Sigmund Freud’s Complicated Oedipus Complex” (Psychology) </a:t>
            </a:r>
          </a:p>
          <a:p>
            <a:endParaRPr lang="en-US" sz="2400" dirty="0"/>
          </a:p>
          <a:p>
            <a:r>
              <a:rPr lang="en-US" sz="2400" dirty="0" smtClean="0"/>
              <a:t>June 23: “</a:t>
            </a:r>
            <a:r>
              <a:rPr lang="en-US" sz="2400" dirty="0"/>
              <a:t>Margaret Mead’s </a:t>
            </a:r>
            <a:r>
              <a:rPr lang="en-US" sz="2400" dirty="0" smtClean="0"/>
              <a:t>Fantasy Island” </a:t>
            </a:r>
            <a:r>
              <a:rPr lang="en-US" sz="2400" dirty="0"/>
              <a:t>(Anthropology</a:t>
            </a:r>
            <a:r>
              <a:rPr lang="en-US" sz="2400" dirty="0" smtClean="0"/>
              <a:t>)</a:t>
            </a:r>
            <a:endParaRPr lang="en-US" sz="2400" dirty="0"/>
          </a:p>
          <a:p>
            <a:endParaRPr lang="en-US" sz="2400" dirty="0" smtClean="0"/>
          </a:p>
          <a:p>
            <a:r>
              <a:rPr lang="en-US" sz="2400" dirty="0" smtClean="0"/>
              <a:t>July 21: “</a:t>
            </a:r>
            <a:r>
              <a:rPr lang="en-US" sz="2400" dirty="0"/>
              <a:t>Alfred Kinsey’s Wild Ride (or Bogus Adventure?)” (Biology</a:t>
            </a:r>
            <a:r>
              <a:rPr lang="en-US" sz="2400" dirty="0" smtClean="0"/>
              <a:t>) </a:t>
            </a:r>
          </a:p>
          <a:p>
            <a:endParaRPr lang="en-US" sz="2400" dirty="0"/>
          </a:p>
          <a:p>
            <a:r>
              <a:rPr lang="en-US" sz="2400" dirty="0" smtClean="0"/>
              <a:t>August 11: “</a:t>
            </a:r>
            <a:r>
              <a:rPr lang="en-US" sz="2400" dirty="0"/>
              <a:t>Karl Barth’s Neo-Unorthodox Arrangement” (</a:t>
            </a:r>
            <a:r>
              <a:rPr lang="en-US" sz="2400" dirty="0" smtClean="0"/>
              <a:t>Theology) </a:t>
            </a:r>
          </a:p>
          <a:p>
            <a:endParaRPr lang="en-US" sz="2400" dirty="0"/>
          </a:p>
          <a:p>
            <a:pPr algn="r"/>
            <a:r>
              <a:rPr lang="en-US" sz="2400" dirty="0" smtClean="0"/>
              <a:t>(All Seminars on Tuesdays at 7:00 p.m.)</a:t>
            </a:r>
            <a:r>
              <a:rPr lang="en-US" sz="2400" dirty="0"/>
              <a:t>	</a:t>
            </a:r>
            <a:endParaRPr lang="en-US" sz="2400" dirty="0" smtClean="0"/>
          </a:p>
        </p:txBody>
      </p:sp>
    </p:spTree>
    <p:extLst>
      <p:ext uri="{BB962C8B-B14F-4D97-AF65-F5344CB8AC3E}">
        <p14:creationId xmlns:p14="http://schemas.microsoft.com/office/powerpoint/2010/main" val="2399000093"/>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2701</TotalTime>
  <Words>641</Words>
  <Application>Microsoft Office PowerPoint</Application>
  <PresentationFormat>Widescreen</PresentationFormat>
  <Paragraphs>578</Paragraphs>
  <Slides>99</Slides>
  <Notes>76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99</vt:i4>
      </vt:variant>
    </vt:vector>
  </HeadingPairs>
  <TitlesOfParts>
    <vt:vector size="103" baseType="lpstr">
      <vt:lpstr>Arial</vt:lpstr>
      <vt:lpstr>Calibri</vt:lpstr>
      <vt:lpstr>Century Gothic</vt:lpstr>
      <vt:lpstr>Vapor Trail</vt:lpstr>
      <vt:lpstr>PowerPoint Presentation</vt:lpstr>
      <vt:lpstr>PowerPoint Presentation</vt:lpstr>
      <vt:lpstr>Margaret mead’s fantasy island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Janssen</dc:creator>
  <cp:lastModifiedBy>Brian Janssen</cp:lastModifiedBy>
  <cp:revision>20</cp:revision>
  <dcterms:created xsi:type="dcterms:W3CDTF">2020-06-08T18:57:35Z</dcterms:created>
  <dcterms:modified xsi:type="dcterms:W3CDTF">2020-06-23T21:27:14Z</dcterms:modified>
</cp:coreProperties>
</file>