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587" r:id="rId2"/>
    <p:sldId id="263" r:id="rId3"/>
    <p:sldId id="588" r:id="rId4"/>
    <p:sldId id="589" r:id="rId5"/>
    <p:sldId id="590" r:id="rId6"/>
    <p:sldId id="592" r:id="rId7"/>
    <p:sldId id="593" r:id="rId8"/>
    <p:sldId id="594" r:id="rId9"/>
    <p:sldId id="595" r:id="rId10"/>
    <p:sldId id="596" r:id="rId11"/>
    <p:sldId id="597" r:id="rId12"/>
    <p:sldId id="598" r:id="rId13"/>
    <p:sldId id="599" r:id="rId14"/>
    <p:sldId id="600" r:id="rId15"/>
    <p:sldId id="262" r:id="rId16"/>
    <p:sldId id="601" r:id="rId17"/>
    <p:sldId id="602" r:id="rId18"/>
    <p:sldId id="603" r:id="rId19"/>
    <p:sldId id="265" r:id="rId20"/>
    <p:sldId id="266" r:id="rId21"/>
    <p:sldId id="267" r:id="rId22"/>
    <p:sldId id="268" r:id="rId23"/>
    <p:sldId id="269" r:id="rId24"/>
    <p:sldId id="270" r:id="rId25"/>
    <p:sldId id="271" r:id="rId26"/>
    <p:sldId id="272" r:id="rId27"/>
    <p:sldId id="273" r:id="rId28"/>
    <p:sldId id="604" r:id="rId29"/>
    <p:sldId id="275" r:id="rId30"/>
    <p:sldId id="276" r:id="rId31"/>
    <p:sldId id="277" r:id="rId32"/>
    <p:sldId id="605" r:id="rId33"/>
    <p:sldId id="609" r:id="rId34"/>
    <p:sldId id="606" r:id="rId35"/>
    <p:sldId id="610" r:id="rId36"/>
    <p:sldId id="607" r:id="rId37"/>
    <p:sldId id="611" r:id="rId38"/>
    <p:sldId id="608" r:id="rId39"/>
    <p:sldId id="612" r:id="rId40"/>
    <p:sldId id="613" r:id="rId41"/>
    <p:sldId id="278" r:id="rId42"/>
    <p:sldId id="614" r:id="rId43"/>
    <p:sldId id="615" r:id="rId44"/>
    <p:sldId id="279" r:id="rId45"/>
    <p:sldId id="281" r:id="rId46"/>
    <p:sldId id="616" r:id="rId47"/>
    <p:sldId id="617" r:id="rId48"/>
    <p:sldId id="618" r:id="rId49"/>
    <p:sldId id="619" r:id="rId50"/>
    <p:sldId id="637" r:id="rId51"/>
    <p:sldId id="620" r:id="rId52"/>
    <p:sldId id="621" r:id="rId53"/>
    <p:sldId id="280" r:id="rId54"/>
    <p:sldId id="623" r:id="rId55"/>
    <p:sldId id="624" r:id="rId56"/>
    <p:sldId id="625" r:id="rId57"/>
    <p:sldId id="626" r:id="rId58"/>
    <p:sldId id="634" r:id="rId59"/>
    <p:sldId id="627" r:id="rId60"/>
    <p:sldId id="628" r:id="rId61"/>
    <p:sldId id="629" r:id="rId62"/>
    <p:sldId id="630" r:id="rId63"/>
    <p:sldId id="631" r:id="rId64"/>
    <p:sldId id="635" r:id="rId65"/>
    <p:sldId id="632" r:id="rId66"/>
    <p:sldId id="633" r:id="rId67"/>
    <p:sldId id="636" r:id="rId68"/>
    <p:sldId id="282" r:id="rId69"/>
    <p:sldId id="638" r:id="rId7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7/23/2019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7/23/2019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7/23/2019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7/23/2019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7/23/2019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7/23/2019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7/23/2019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7/23/2019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7/23/2019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7/23/2019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7/23/2019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7/23/2019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7/23/2019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7/23/2019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7/23/2019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7/23/2019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7/23/2019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7/23/2019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77225" y="1901132"/>
            <a:ext cx="9144000" cy="1641490"/>
          </a:xfrm>
        </p:spPr>
        <p:txBody>
          <a:bodyPr>
            <a:normAutofit/>
          </a:bodyPr>
          <a:lstStyle/>
          <a:p>
            <a:r>
              <a:rPr lang="en-US" sz="5800" dirty="0" smtClean="0"/>
              <a:t>MORAL REASONING:</a:t>
            </a:r>
            <a:r>
              <a:rPr lang="en-US" sz="5800" dirty="0" smtClean="0"/>
              <a:t/>
            </a:r>
            <a:br>
              <a:rPr lang="en-US" sz="5800" dirty="0" smtClean="0"/>
            </a:br>
            <a:r>
              <a:rPr lang="en-US" sz="4800" i="1" dirty="0" smtClean="0"/>
              <a:t>Thinking Clearly and Virtuously</a:t>
            </a:r>
            <a:endParaRPr lang="en-US" sz="4800" i="1" dirty="0"/>
          </a:p>
        </p:txBody>
      </p:sp>
      <p:sp>
        <p:nvSpPr>
          <p:cNvPr id="3" name="Subtitle 2"/>
          <p:cNvSpPr>
            <a:spLocks noGrp="1"/>
          </p:cNvSpPr>
          <p:nvPr>
            <p:ph type="subTitle" idx="1"/>
          </p:nvPr>
        </p:nvSpPr>
        <p:spPr>
          <a:xfrm>
            <a:off x="2261315" y="4441350"/>
            <a:ext cx="9144000" cy="754025"/>
          </a:xfrm>
        </p:spPr>
        <p:txBody>
          <a:bodyPr/>
          <a:lstStyle/>
          <a:p>
            <a:r>
              <a:rPr lang="en-US" dirty="0" smtClean="0"/>
              <a:t>Dr. Brian Janssen</a:t>
            </a:r>
            <a:endParaRPr lang="en-US" dirty="0"/>
          </a:p>
        </p:txBody>
      </p:sp>
    </p:spTree>
    <p:extLst>
      <p:ext uri="{BB962C8B-B14F-4D97-AF65-F5344CB8AC3E}">
        <p14:creationId xmlns:p14="http://schemas.microsoft.com/office/powerpoint/2010/main" val="22402539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262979"/>
          </a:xfrm>
          <a:prstGeom prst="rect">
            <a:avLst/>
          </a:prstGeom>
          <a:noFill/>
        </p:spPr>
        <p:txBody>
          <a:bodyPr wrap="square" rtlCol="0">
            <a:spAutoFit/>
          </a:bodyPr>
          <a:lstStyle/>
          <a:p>
            <a:r>
              <a:rPr lang="en-US" sz="2400" dirty="0"/>
              <a:t>REVIEW </a:t>
            </a:r>
            <a:endParaRPr lang="en-US" sz="2400" dirty="0" smtClean="0"/>
          </a:p>
          <a:p>
            <a:r>
              <a:rPr lang="en-US" sz="2400" dirty="0"/>
              <a:t> </a:t>
            </a:r>
          </a:p>
          <a:p>
            <a:r>
              <a:rPr lang="en-US" sz="2400" dirty="0"/>
              <a:t>Postmodernism (1960s-present)</a:t>
            </a:r>
          </a:p>
          <a:p>
            <a:r>
              <a:rPr lang="en-US" sz="2400" dirty="0"/>
              <a:t> 	So now we are left with only individual </a:t>
            </a:r>
            <a:r>
              <a:rPr lang="en-US" sz="2400" dirty="0" err="1" smtClean="0"/>
              <a:t>selfs</a:t>
            </a:r>
            <a:r>
              <a:rPr lang="en-US" sz="2400" dirty="0" smtClean="0"/>
              <a:t> </a:t>
            </a:r>
            <a:r>
              <a:rPr lang="en-US" sz="2400" dirty="0"/>
              <a:t>living in and acknowledging only their own truth and their own reality. And the result, according to one observer is that the self is now </a:t>
            </a:r>
            <a:endParaRPr lang="en-US" sz="2400" dirty="0" smtClean="0"/>
          </a:p>
          <a:p>
            <a:r>
              <a:rPr lang="en-US" sz="2400" dirty="0"/>
              <a:t>	</a:t>
            </a:r>
            <a:r>
              <a:rPr lang="en-US" sz="2400" dirty="0" smtClean="0"/>
              <a:t>“</a:t>
            </a:r>
            <a:r>
              <a:rPr lang="en-US" sz="2400" dirty="0"/>
              <a:t>shallow, </a:t>
            </a:r>
            <a:endParaRPr lang="en-US" sz="2400" dirty="0" smtClean="0"/>
          </a:p>
          <a:p>
            <a:r>
              <a:rPr lang="en-US" sz="2400" dirty="0"/>
              <a:t>	</a:t>
            </a:r>
            <a:r>
              <a:rPr lang="en-US" sz="2400" dirty="0" smtClean="0"/>
              <a:t>self-absorbed</a:t>
            </a:r>
            <a:r>
              <a:rPr lang="en-US" sz="2400" dirty="0"/>
              <a:t>, </a:t>
            </a:r>
            <a:endParaRPr lang="en-US" sz="2400" dirty="0" smtClean="0"/>
          </a:p>
          <a:p>
            <a:r>
              <a:rPr lang="en-US" sz="2400" dirty="0"/>
              <a:t>	</a:t>
            </a:r>
            <a:r>
              <a:rPr lang="en-US" sz="2400" dirty="0" smtClean="0"/>
              <a:t>elusive</a:t>
            </a:r>
            <a:r>
              <a:rPr lang="en-US" sz="2400" dirty="0"/>
              <a:t>, </a:t>
            </a:r>
            <a:endParaRPr lang="en-US" sz="2400" dirty="0" smtClean="0"/>
          </a:p>
          <a:p>
            <a:r>
              <a:rPr lang="en-US" sz="2400" dirty="0"/>
              <a:t>	</a:t>
            </a:r>
            <a:r>
              <a:rPr lang="en-US" sz="2400" dirty="0" smtClean="0"/>
              <a:t>leery </a:t>
            </a:r>
            <a:r>
              <a:rPr lang="en-US" sz="2400" dirty="0"/>
              <a:t>of commitments, </a:t>
            </a:r>
            <a:endParaRPr lang="en-US" sz="2400" dirty="0" smtClean="0"/>
          </a:p>
          <a:p>
            <a:r>
              <a:rPr lang="en-US" sz="2400" dirty="0"/>
              <a:t>	</a:t>
            </a:r>
            <a:r>
              <a:rPr lang="en-US" sz="2400" dirty="0" smtClean="0"/>
              <a:t>unattached </a:t>
            </a:r>
            <a:r>
              <a:rPr lang="en-US" sz="2400" dirty="0"/>
              <a:t>to people or place, </a:t>
            </a:r>
            <a:endParaRPr lang="en-US" sz="2400" dirty="0" smtClean="0"/>
          </a:p>
          <a:p>
            <a:r>
              <a:rPr lang="en-US" sz="2400" dirty="0"/>
              <a:t>	</a:t>
            </a:r>
            <a:r>
              <a:rPr lang="en-US" sz="2400" dirty="0" smtClean="0"/>
              <a:t>dedicated </a:t>
            </a:r>
            <a:r>
              <a:rPr lang="en-US" sz="2400" dirty="0"/>
              <a:t>to keeping all options open, </a:t>
            </a:r>
            <a:endParaRPr lang="en-US" sz="2400" dirty="0" smtClean="0"/>
          </a:p>
          <a:p>
            <a:r>
              <a:rPr lang="en-US" sz="2400" dirty="0"/>
              <a:t>	</a:t>
            </a:r>
            <a:r>
              <a:rPr lang="en-US" sz="2400" dirty="0" smtClean="0"/>
              <a:t>frequently </a:t>
            </a:r>
            <a:r>
              <a:rPr lang="en-US" sz="2400" dirty="0"/>
              <a:t>incapable of loyalty or gratitude.”</a:t>
            </a:r>
          </a:p>
          <a:p>
            <a:r>
              <a:rPr lang="en-US" sz="2400" dirty="0"/>
              <a:t>  </a:t>
            </a:r>
          </a:p>
        </p:txBody>
      </p:sp>
    </p:spTree>
    <p:extLst>
      <p:ext uri="{BB962C8B-B14F-4D97-AF65-F5344CB8AC3E}">
        <p14:creationId xmlns:p14="http://schemas.microsoft.com/office/powerpoint/2010/main" val="11516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262979"/>
          </a:xfrm>
          <a:prstGeom prst="rect">
            <a:avLst/>
          </a:prstGeom>
          <a:noFill/>
          <a:ln>
            <a:solidFill>
              <a:schemeClr val="accent1"/>
            </a:solidFill>
          </a:ln>
        </p:spPr>
        <p:txBody>
          <a:bodyPr wrap="square" rtlCol="0">
            <a:spAutoFit/>
          </a:bodyPr>
          <a:lstStyle/>
          <a:p>
            <a:r>
              <a:rPr lang="en-US" sz="2400" dirty="0"/>
              <a:t>REVIEW </a:t>
            </a:r>
            <a:endParaRPr lang="en-US" sz="2400" dirty="0" smtClean="0"/>
          </a:p>
          <a:p>
            <a:r>
              <a:rPr lang="en-US" sz="2400" dirty="0"/>
              <a:t> </a:t>
            </a:r>
          </a:p>
          <a:p>
            <a:r>
              <a:rPr lang="en-US" sz="2400" dirty="0"/>
              <a:t>Postmodernism (1960s-present)</a:t>
            </a:r>
          </a:p>
          <a:p>
            <a:r>
              <a:rPr lang="en-US" sz="2400" dirty="0"/>
              <a:t> </a:t>
            </a:r>
          </a:p>
          <a:p>
            <a:pPr algn="ctr"/>
            <a:r>
              <a:rPr lang="en-US" sz="2400" strike="sngStrike" dirty="0" smtClean="0"/>
              <a:t>GOD</a:t>
            </a:r>
            <a:endParaRPr lang="en-US" sz="2400" dirty="0"/>
          </a:p>
          <a:p>
            <a:pPr algn="ctr"/>
            <a:r>
              <a:rPr lang="en-US" sz="2400" strike="sngStrike" dirty="0"/>
              <a:t>|</a:t>
            </a:r>
            <a:endParaRPr lang="en-US" sz="2400" dirty="0"/>
          </a:p>
          <a:p>
            <a:pPr algn="ctr"/>
            <a:r>
              <a:rPr lang="en-US" sz="2400" strike="sngStrike" dirty="0"/>
              <a:t>TRUTH</a:t>
            </a:r>
            <a:endParaRPr lang="en-US" sz="2400" dirty="0"/>
          </a:p>
          <a:p>
            <a:pPr algn="ctr"/>
            <a:r>
              <a:rPr lang="en-US" sz="2400" strike="sngStrike" dirty="0"/>
              <a:t>/             \          </a:t>
            </a:r>
            <a:endParaRPr lang="en-US" sz="2400" dirty="0"/>
          </a:p>
          <a:p>
            <a:pPr algn="ctr"/>
            <a:r>
              <a:rPr lang="en-US" sz="2400" strike="sngStrike" dirty="0"/>
              <a:t>NATURE	  SCRIPTURE</a:t>
            </a:r>
            <a:endParaRPr lang="en-US" sz="2400" dirty="0"/>
          </a:p>
          <a:p>
            <a:pPr algn="ctr"/>
            <a:r>
              <a:rPr lang="en-US" sz="2400" strike="sngStrike" dirty="0"/>
              <a:t>\            /</a:t>
            </a:r>
            <a:endParaRPr lang="en-US" sz="2400" dirty="0"/>
          </a:p>
          <a:p>
            <a:pPr algn="ctr"/>
            <a:r>
              <a:rPr lang="en-US" sz="2400" strike="sngStrike" dirty="0" smtClean="0"/>
              <a:t>HUMANITY</a:t>
            </a:r>
            <a:endParaRPr lang="en-US" sz="2400" dirty="0"/>
          </a:p>
          <a:p>
            <a:pPr algn="ctr"/>
            <a:r>
              <a:rPr lang="en-US" sz="2400" dirty="0"/>
              <a:t> </a:t>
            </a:r>
          </a:p>
          <a:p>
            <a:pPr algn="ctr"/>
            <a:r>
              <a:rPr lang="en-US" sz="2400" dirty="0"/>
              <a:t>the self			the self 		the self</a:t>
            </a:r>
          </a:p>
          <a:p>
            <a:pPr algn="ctr"/>
            <a:r>
              <a:rPr lang="en-US" sz="2400" dirty="0"/>
              <a:t> </a:t>
            </a:r>
          </a:p>
        </p:txBody>
      </p:sp>
      <p:sp>
        <p:nvSpPr>
          <p:cNvPr id="5" name="Oval 4"/>
          <p:cNvSpPr/>
          <p:nvPr/>
        </p:nvSpPr>
        <p:spPr>
          <a:xfrm>
            <a:off x="5640946" y="4945487"/>
            <a:ext cx="1442434" cy="693313"/>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Oval 6"/>
          <p:cNvSpPr/>
          <p:nvPr/>
        </p:nvSpPr>
        <p:spPr>
          <a:xfrm>
            <a:off x="7454721" y="4945486"/>
            <a:ext cx="1442434" cy="693313"/>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Oval 7"/>
          <p:cNvSpPr/>
          <p:nvPr/>
        </p:nvSpPr>
        <p:spPr>
          <a:xfrm>
            <a:off x="3476223" y="4945486"/>
            <a:ext cx="1442434" cy="693313"/>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514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1938992"/>
          </a:xfrm>
          <a:prstGeom prst="rect">
            <a:avLst/>
          </a:prstGeom>
          <a:noFill/>
        </p:spPr>
        <p:txBody>
          <a:bodyPr wrap="square" rtlCol="0">
            <a:spAutoFit/>
          </a:bodyPr>
          <a:lstStyle/>
          <a:p>
            <a:r>
              <a:rPr lang="en-US" sz="2400" dirty="0"/>
              <a:t>REVIEW </a:t>
            </a:r>
            <a:endParaRPr lang="en-US" sz="2400" dirty="0" smtClean="0"/>
          </a:p>
          <a:p>
            <a:r>
              <a:rPr lang="en-US" sz="2400" dirty="0" smtClean="0"/>
              <a:t> </a:t>
            </a:r>
          </a:p>
          <a:p>
            <a:r>
              <a:rPr lang="en-US" sz="2400" dirty="0"/>
              <a:t>	Now if morality is merely personal, if something is not right for all but only right for me, if something can be right for me but not right for you, then everything may be right which means that nothing may be wrong. </a:t>
            </a:r>
            <a:endParaRPr lang="en-US" sz="2400" dirty="0" smtClean="0"/>
          </a:p>
        </p:txBody>
      </p:sp>
    </p:spTree>
    <p:extLst>
      <p:ext uri="{BB962C8B-B14F-4D97-AF65-F5344CB8AC3E}">
        <p14:creationId xmlns:p14="http://schemas.microsoft.com/office/powerpoint/2010/main" val="41568243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524315"/>
          </a:xfrm>
          <a:prstGeom prst="rect">
            <a:avLst/>
          </a:prstGeom>
          <a:noFill/>
        </p:spPr>
        <p:txBody>
          <a:bodyPr wrap="square" rtlCol="0">
            <a:spAutoFit/>
          </a:bodyPr>
          <a:lstStyle/>
          <a:p>
            <a:r>
              <a:rPr lang="en-US" sz="2400" dirty="0"/>
              <a:t>REVIEW </a:t>
            </a:r>
            <a:endParaRPr lang="en-US" sz="2400" dirty="0" smtClean="0"/>
          </a:p>
          <a:p>
            <a:r>
              <a:rPr lang="en-US" sz="2400" dirty="0" smtClean="0"/>
              <a:t> </a:t>
            </a:r>
          </a:p>
          <a:p>
            <a:r>
              <a:rPr lang="en-US" sz="2400" dirty="0"/>
              <a:t>	I should hasten to say that the postmodern worldview flies in the face of the logic and reason that most people utilize every day. </a:t>
            </a:r>
            <a:endParaRPr lang="en-US" sz="2400" dirty="0" smtClean="0"/>
          </a:p>
          <a:p>
            <a:r>
              <a:rPr lang="en-US" sz="2400" dirty="0"/>
              <a:t>	</a:t>
            </a:r>
            <a:r>
              <a:rPr lang="en-US" sz="2400" dirty="0" smtClean="0"/>
              <a:t>Tell </a:t>
            </a:r>
            <a:r>
              <a:rPr lang="en-US" sz="2400" dirty="0"/>
              <a:t>the policeman who stopped you that in </a:t>
            </a:r>
            <a:r>
              <a:rPr lang="en-US" sz="2400" b="1" i="1" dirty="0"/>
              <a:t>your</a:t>
            </a:r>
            <a:r>
              <a:rPr lang="en-US" sz="2400" dirty="0"/>
              <a:t> reality you did stop at the stop sign even though in his reality you didn’t. </a:t>
            </a:r>
            <a:endParaRPr lang="en-US" sz="2400" dirty="0" smtClean="0"/>
          </a:p>
          <a:p>
            <a:r>
              <a:rPr lang="en-US" sz="2400" dirty="0"/>
              <a:t>	</a:t>
            </a:r>
            <a:r>
              <a:rPr lang="en-US" sz="2400" dirty="0" smtClean="0"/>
              <a:t>If </a:t>
            </a:r>
            <a:r>
              <a:rPr lang="en-US" sz="2400" dirty="0"/>
              <a:t>he doesn’t give you a sobriety test or haul you in for psychological evaluation, he will certainly give you a ticket, one that he expects you to receive and repay no matter whose reality you are talking about. </a:t>
            </a:r>
          </a:p>
          <a:p>
            <a:r>
              <a:rPr lang="en-US" sz="2400" dirty="0"/>
              <a:t>	And since this </a:t>
            </a:r>
            <a:r>
              <a:rPr lang="en-US" sz="2400" dirty="0" smtClean="0"/>
              <a:t>postmodern worldview </a:t>
            </a:r>
            <a:r>
              <a:rPr lang="en-US" sz="2400" dirty="0"/>
              <a:t>is opposed to the way we all think and is actually unworkable in day-to-day life, I think it will be short lived, though it will probably outlive me. </a:t>
            </a:r>
          </a:p>
        </p:txBody>
      </p:sp>
    </p:spTree>
    <p:extLst>
      <p:ext uri="{BB962C8B-B14F-4D97-AF65-F5344CB8AC3E}">
        <p14:creationId xmlns:p14="http://schemas.microsoft.com/office/powerpoint/2010/main" val="1733766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046988"/>
          </a:xfrm>
          <a:prstGeom prst="rect">
            <a:avLst/>
          </a:prstGeom>
          <a:noFill/>
        </p:spPr>
        <p:txBody>
          <a:bodyPr wrap="square" rtlCol="0">
            <a:spAutoFit/>
          </a:bodyPr>
          <a:lstStyle/>
          <a:p>
            <a:r>
              <a:rPr lang="en-US" sz="2400" dirty="0"/>
              <a:t>REVIEW </a:t>
            </a:r>
            <a:endParaRPr lang="en-US" sz="2400" dirty="0" smtClean="0"/>
          </a:p>
          <a:p>
            <a:r>
              <a:rPr lang="en-US" sz="2400" dirty="0" smtClean="0"/>
              <a:t> </a:t>
            </a:r>
          </a:p>
          <a:p>
            <a:r>
              <a:rPr lang="en-US" sz="2400" dirty="0"/>
              <a:t>	Remember what modernism believes. It subscribes to logic. It believes that truth, universal truth is available, and can be discovered by reason. </a:t>
            </a:r>
            <a:endParaRPr lang="en-US" sz="2400" dirty="0" smtClean="0"/>
          </a:p>
          <a:p>
            <a:r>
              <a:rPr lang="en-US" sz="2400" dirty="0"/>
              <a:t>	</a:t>
            </a:r>
            <a:r>
              <a:rPr lang="en-US" sz="2400" dirty="0" smtClean="0"/>
              <a:t>Now </a:t>
            </a:r>
            <a:r>
              <a:rPr lang="en-US" sz="2400" dirty="0"/>
              <a:t>as </a:t>
            </a:r>
            <a:r>
              <a:rPr lang="en-US" sz="2400" dirty="0" smtClean="0"/>
              <a:t>Christians </a:t>
            </a:r>
            <a:r>
              <a:rPr lang="en-US" sz="2400" dirty="0"/>
              <a:t>we can partly agree. We can speak the common language of reason, but we know that it also takes revelation to know truth in its fullness. So we have some common ground with unbelievers, and that common ground is logic, thinking clearly.</a:t>
            </a:r>
            <a:endParaRPr lang="en-US" sz="2400" dirty="0"/>
          </a:p>
        </p:txBody>
      </p:sp>
    </p:spTree>
    <p:extLst>
      <p:ext uri="{BB962C8B-B14F-4D97-AF65-F5344CB8AC3E}">
        <p14:creationId xmlns:p14="http://schemas.microsoft.com/office/powerpoint/2010/main" val="166286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262979"/>
          </a:xfrm>
          <a:prstGeom prst="rect">
            <a:avLst/>
          </a:prstGeom>
          <a:noFill/>
        </p:spPr>
        <p:txBody>
          <a:bodyPr wrap="square" rtlCol="0">
            <a:spAutoFit/>
          </a:bodyPr>
          <a:lstStyle/>
          <a:p>
            <a:r>
              <a:rPr lang="en-US" sz="2400" b="1" dirty="0"/>
              <a:t>I. THE LAWS OF LOGIC.</a:t>
            </a:r>
            <a:endParaRPr lang="en-US" sz="2400" dirty="0"/>
          </a:p>
          <a:p>
            <a:r>
              <a:rPr lang="en-US" sz="2400" dirty="0"/>
              <a:t> </a:t>
            </a:r>
          </a:p>
          <a:p>
            <a:r>
              <a:rPr lang="en-US" sz="2400" dirty="0"/>
              <a:t>	So let’s try to sharpen up our grasp of logic and reason so that we will be able to communicate well and speak in a manner that will gain respect. We can let others say foolish things, but we need to reason clearly and compellingly. </a:t>
            </a:r>
          </a:p>
          <a:p>
            <a:r>
              <a:rPr lang="en-US" sz="2400" dirty="0"/>
              <a:t>	And there will be an added bonus for Christians. The Bible everywhere assumes logic and reason. </a:t>
            </a:r>
            <a:endParaRPr lang="en-US" sz="2400" dirty="0" smtClean="0"/>
          </a:p>
          <a:p>
            <a:r>
              <a:rPr lang="en-US" sz="2400" dirty="0"/>
              <a:t>	</a:t>
            </a:r>
            <a:r>
              <a:rPr lang="en-US" sz="2400" dirty="0" smtClean="0"/>
              <a:t>The </a:t>
            </a:r>
            <a:r>
              <a:rPr lang="en-US" sz="2400" dirty="0"/>
              <a:t>Bible does not formally teach logic, but uses this universal language to communicate truth to us. </a:t>
            </a:r>
            <a:endParaRPr lang="en-US" sz="2400" dirty="0" smtClean="0"/>
          </a:p>
          <a:p>
            <a:r>
              <a:rPr lang="en-US" sz="2400" dirty="0"/>
              <a:t>	</a:t>
            </a:r>
            <a:r>
              <a:rPr lang="en-US" sz="2400" dirty="0" smtClean="0"/>
              <a:t>The </a:t>
            </a:r>
            <a:r>
              <a:rPr lang="en-US" sz="2400" dirty="0"/>
              <a:t>Bible is full of truth claims, of rational propositions. These propositions are subject to the normal rules logic we employ in everyday conversation. Some say that we must interpret the Bible using “common sense.” What they probably mean is that we must interpret the Bible using the ordinary </a:t>
            </a:r>
            <a:r>
              <a:rPr lang="en-US" sz="2400" dirty="0" smtClean="0"/>
              <a:t>rules </a:t>
            </a:r>
            <a:r>
              <a:rPr lang="en-US" sz="2400" dirty="0"/>
              <a:t>of logic.</a:t>
            </a:r>
          </a:p>
          <a:p>
            <a:r>
              <a:rPr lang="en-US" sz="2400" dirty="0"/>
              <a:t> </a:t>
            </a:r>
          </a:p>
        </p:txBody>
      </p:sp>
    </p:spTree>
    <p:extLst>
      <p:ext uri="{BB962C8B-B14F-4D97-AF65-F5344CB8AC3E}">
        <p14:creationId xmlns:p14="http://schemas.microsoft.com/office/powerpoint/2010/main" val="37436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1200329"/>
          </a:xfrm>
          <a:prstGeom prst="rect">
            <a:avLst/>
          </a:prstGeom>
          <a:noFill/>
        </p:spPr>
        <p:txBody>
          <a:bodyPr wrap="square" rtlCol="0">
            <a:spAutoFit/>
          </a:bodyPr>
          <a:lstStyle/>
          <a:p>
            <a:r>
              <a:rPr lang="en-US" sz="2400" dirty="0"/>
              <a:t>	The ancient philosopher who first formulated the so-called laws of logic was </a:t>
            </a:r>
            <a:r>
              <a:rPr lang="en-US" sz="2400" dirty="0" smtClean="0"/>
              <a:t>Aristotle </a:t>
            </a:r>
            <a:r>
              <a:rPr lang="en-US" sz="2400" dirty="0"/>
              <a:t>(384-322 B.C</a:t>
            </a:r>
            <a:r>
              <a:rPr lang="en-US" sz="2400" dirty="0" smtClean="0"/>
              <a:t>.).</a:t>
            </a:r>
            <a:endParaRPr lang="en-US" sz="2400" dirty="0"/>
          </a:p>
          <a:p>
            <a:r>
              <a:rPr lang="en-US" sz="2400" dirty="0" smtClean="0"/>
              <a:t> </a:t>
            </a:r>
            <a:endParaRPr lang="en-US" sz="2400" dirty="0"/>
          </a:p>
        </p:txBody>
      </p:sp>
    </p:spTree>
    <p:extLst>
      <p:ext uri="{BB962C8B-B14F-4D97-AF65-F5344CB8AC3E}">
        <p14:creationId xmlns:p14="http://schemas.microsoft.com/office/powerpoint/2010/main" val="5695858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risto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039" y="0"/>
            <a:ext cx="5009819" cy="670431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5504375" y="948940"/>
            <a:ext cx="6408581" cy="4806436"/>
          </a:xfrm>
          <a:prstGeom prst="rect">
            <a:avLst/>
          </a:prstGeom>
        </p:spPr>
      </p:pic>
    </p:spTree>
    <p:extLst>
      <p:ext uri="{BB962C8B-B14F-4D97-AF65-F5344CB8AC3E}">
        <p14:creationId xmlns:p14="http://schemas.microsoft.com/office/powerpoint/2010/main" val="3407308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1938992"/>
          </a:xfrm>
          <a:prstGeom prst="rect">
            <a:avLst/>
          </a:prstGeom>
          <a:noFill/>
        </p:spPr>
        <p:txBody>
          <a:bodyPr wrap="square" rtlCol="0">
            <a:spAutoFit/>
          </a:bodyPr>
          <a:lstStyle/>
          <a:p>
            <a:r>
              <a:rPr lang="en-US" sz="2400" dirty="0"/>
              <a:t>	The ancient philosopher who first formulated the so-called laws of logic was </a:t>
            </a:r>
            <a:r>
              <a:rPr lang="en-US" sz="2400" dirty="0" smtClean="0"/>
              <a:t>Aristotle </a:t>
            </a:r>
            <a:r>
              <a:rPr lang="en-US" sz="2400" dirty="0"/>
              <a:t>(384-322 B.C</a:t>
            </a:r>
            <a:r>
              <a:rPr lang="en-US" sz="2400" dirty="0" smtClean="0"/>
              <a:t>.).</a:t>
            </a:r>
            <a:endParaRPr lang="en-US" sz="2400" dirty="0"/>
          </a:p>
          <a:p>
            <a:r>
              <a:rPr lang="en-US" sz="2400" dirty="0" smtClean="0"/>
              <a:t>	Aristotle </a:t>
            </a:r>
            <a:r>
              <a:rPr lang="en-US" sz="2400" dirty="0"/>
              <a:t>did not invent logic anymore than Columbus invented the new world. No, logic was always there. He simply noticed it and described it. </a:t>
            </a:r>
          </a:p>
          <a:p>
            <a:r>
              <a:rPr lang="en-US" sz="2400" dirty="0" smtClean="0"/>
              <a:t> </a:t>
            </a:r>
            <a:endParaRPr lang="en-US" sz="2400" dirty="0"/>
          </a:p>
        </p:txBody>
      </p:sp>
    </p:spTree>
    <p:extLst>
      <p:ext uri="{BB962C8B-B14F-4D97-AF65-F5344CB8AC3E}">
        <p14:creationId xmlns:p14="http://schemas.microsoft.com/office/powerpoint/2010/main" val="14008687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785652"/>
          </a:xfrm>
          <a:prstGeom prst="rect">
            <a:avLst/>
          </a:prstGeom>
          <a:noFill/>
        </p:spPr>
        <p:txBody>
          <a:bodyPr wrap="square" rtlCol="0">
            <a:spAutoFit/>
          </a:bodyPr>
          <a:lstStyle/>
          <a:p>
            <a:r>
              <a:rPr lang="en-US" sz="2400" dirty="0"/>
              <a:t>	There are three basic laws of logic. Some change the order, but most commonly they are discussed in the sequence I will present</a:t>
            </a:r>
            <a:r>
              <a:rPr lang="en-US" sz="2400" dirty="0" smtClean="0"/>
              <a:t>.</a:t>
            </a:r>
          </a:p>
          <a:p>
            <a:r>
              <a:rPr lang="en-US" sz="2400" dirty="0"/>
              <a:t>	</a:t>
            </a:r>
            <a:r>
              <a:rPr lang="en-US" sz="2400" dirty="0" smtClean="0"/>
              <a:t>If </a:t>
            </a:r>
            <a:r>
              <a:rPr lang="en-US" sz="2400" dirty="0"/>
              <a:t>you want to “solidify” your way of thinking, think of what happens to liquid water when it solidifies. It becomes I-C-E, a three-letter word that can be used as an acronym for the three laws of logic.</a:t>
            </a:r>
          </a:p>
          <a:p>
            <a:endParaRPr lang="en-US" sz="2400" dirty="0"/>
          </a:p>
          <a:p>
            <a:r>
              <a:rPr lang="en-US" sz="2400" dirty="0" smtClean="0"/>
              <a:t>I- the law of </a:t>
            </a:r>
            <a:r>
              <a:rPr lang="en-US" sz="2400" i="1" dirty="0" smtClean="0"/>
              <a:t>Identity</a:t>
            </a:r>
          </a:p>
          <a:p>
            <a:r>
              <a:rPr lang="en-US" sz="2400" dirty="0" smtClean="0"/>
              <a:t>C-the law of non-</a:t>
            </a:r>
            <a:r>
              <a:rPr lang="en-US" sz="2400" i="1" dirty="0" smtClean="0"/>
              <a:t>Contradiction</a:t>
            </a:r>
            <a:endParaRPr lang="en-US" sz="2400" dirty="0" smtClean="0"/>
          </a:p>
          <a:p>
            <a:r>
              <a:rPr lang="en-US" sz="2400" dirty="0" smtClean="0"/>
              <a:t>E-the law of the </a:t>
            </a:r>
            <a:r>
              <a:rPr lang="en-US" sz="2400" i="1" dirty="0" smtClean="0"/>
              <a:t>Excluded </a:t>
            </a:r>
            <a:r>
              <a:rPr lang="en-US" sz="2400" dirty="0" smtClean="0"/>
              <a:t>middle</a:t>
            </a:r>
            <a:r>
              <a:rPr lang="en-US" sz="2400" dirty="0"/>
              <a:t> </a:t>
            </a:r>
          </a:p>
          <a:p>
            <a:r>
              <a:rPr lang="en-US" sz="2400" dirty="0"/>
              <a:t> </a:t>
            </a:r>
          </a:p>
        </p:txBody>
      </p:sp>
    </p:spTree>
    <p:extLst>
      <p:ext uri="{BB962C8B-B14F-4D97-AF65-F5344CB8AC3E}">
        <p14:creationId xmlns:p14="http://schemas.microsoft.com/office/powerpoint/2010/main" val="2332734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154984"/>
          </a:xfrm>
          <a:prstGeom prst="rect">
            <a:avLst/>
          </a:prstGeom>
          <a:noFill/>
        </p:spPr>
        <p:txBody>
          <a:bodyPr wrap="square" rtlCol="0">
            <a:spAutoFit/>
          </a:bodyPr>
          <a:lstStyle/>
          <a:p>
            <a:r>
              <a:rPr lang="en-US" sz="2400" b="1" dirty="0"/>
              <a:t>INTRODUCTION:</a:t>
            </a:r>
            <a:endParaRPr lang="en-US" sz="2400" dirty="0"/>
          </a:p>
          <a:p>
            <a:endParaRPr lang="en-US" sz="2400" dirty="0" smtClean="0"/>
          </a:p>
          <a:p>
            <a:r>
              <a:rPr lang="en-US" sz="2400" dirty="0"/>
              <a:t>	</a:t>
            </a:r>
            <a:r>
              <a:rPr lang="en-US" sz="2400" dirty="0" smtClean="0"/>
              <a:t>Is </a:t>
            </a:r>
            <a:r>
              <a:rPr lang="en-US" sz="2400" dirty="0"/>
              <a:t>there any hope for our culture? </a:t>
            </a:r>
            <a:endParaRPr lang="en-US" sz="2400" dirty="0" smtClean="0"/>
          </a:p>
          <a:p>
            <a:r>
              <a:rPr lang="en-US" sz="2400" dirty="0"/>
              <a:t>	</a:t>
            </a:r>
            <a:r>
              <a:rPr lang="en-US" sz="2400" dirty="0" smtClean="0"/>
              <a:t>Is </a:t>
            </a:r>
            <a:r>
              <a:rPr lang="en-US" sz="2400" dirty="0"/>
              <a:t>there any way we can come together as a nation and agree once again on the basics of morality, of right and wrong? </a:t>
            </a:r>
            <a:endParaRPr lang="en-US" sz="2400" dirty="0" smtClean="0"/>
          </a:p>
          <a:p>
            <a:r>
              <a:rPr lang="en-US" sz="2400" dirty="0"/>
              <a:t>	</a:t>
            </a:r>
            <a:r>
              <a:rPr lang="en-US" sz="2400" dirty="0" smtClean="0"/>
              <a:t>If </a:t>
            </a:r>
            <a:r>
              <a:rPr lang="en-US" sz="2400" dirty="0"/>
              <a:t>morality has now become merely personal, not corporate or universal, how can we ever agree? </a:t>
            </a:r>
            <a:endParaRPr lang="en-US" sz="2400" dirty="0" smtClean="0"/>
          </a:p>
          <a:p>
            <a:r>
              <a:rPr lang="en-US" sz="2400" dirty="0"/>
              <a:t>	</a:t>
            </a:r>
            <a:r>
              <a:rPr lang="en-US" sz="2400" dirty="0" smtClean="0"/>
              <a:t>If </a:t>
            </a:r>
            <a:r>
              <a:rPr lang="en-US" sz="2400" dirty="0"/>
              <a:t>we have rejected the “gold standard” of God’s Word and now have only numerous conflicting and contradictory moral theories, is there any way we can hold a serious conversation about morality ever again? </a:t>
            </a:r>
            <a:br>
              <a:rPr lang="en-US" sz="2400" dirty="0"/>
            </a:br>
            <a:endParaRPr lang="en-US" sz="2400" dirty="0"/>
          </a:p>
        </p:txBody>
      </p:sp>
    </p:spTree>
    <p:extLst>
      <p:ext uri="{BB962C8B-B14F-4D97-AF65-F5344CB8AC3E}">
        <p14:creationId xmlns:p14="http://schemas.microsoft.com/office/powerpoint/2010/main" val="1712684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262979"/>
          </a:xfrm>
          <a:prstGeom prst="rect">
            <a:avLst/>
          </a:prstGeom>
          <a:noFill/>
        </p:spPr>
        <p:txBody>
          <a:bodyPr wrap="square" rtlCol="0">
            <a:spAutoFit/>
          </a:bodyPr>
          <a:lstStyle/>
          <a:p>
            <a:r>
              <a:rPr lang="en-US" sz="2400" dirty="0"/>
              <a:t>	The first law of logic is the “law of identity.” </a:t>
            </a:r>
            <a:endParaRPr lang="en-US" sz="2400" dirty="0" smtClean="0"/>
          </a:p>
          <a:p>
            <a:r>
              <a:rPr lang="en-US" sz="2400" dirty="0"/>
              <a:t>	</a:t>
            </a:r>
            <a:r>
              <a:rPr lang="en-US" sz="2400" dirty="0" smtClean="0"/>
              <a:t>Mathematically</a:t>
            </a:r>
            <a:r>
              <a:rPr lang="en-US" sz="2400" dirty="0"/>
              <a:t>, it is represented by p = p, where p stands for “proposition.” </a:t>
            </a:r>
            <a:endParaRPr lang="en-US" sz="2400" dirty="0" smtClean="0"/>
          </a:p>
          <a:p>
            <a:r>
              <a:rPr lang="en-US" sz="2400" dirty="0"/>
              <a:t>	</a:t>
            </a:r>
            <a:r>
              <a:rPr lang="en-US" sz="2400" dirty="0" smtClean="0"/>
              <a:t>It </a:t>
            </a:r>
            <a:r>
              <a:rPr lang="en-US" sz="2400" dirty="0"/>
              <a:t>basically says that a thing is what it is, or that if a statement is true, then it is true. </a:t>
            </a:r>
            <a:endParaRPr lang="en-US" sz="2400" dirty="0" smtClean="0"/>
          </a:p>
          <a:p>
            <a:r>
              <a:rPr lang="en-US" sz="2400" dirty="0"/>
              <a:t>	</a:t>
            </a:r>
            <a:r>
              <a:rPr lang="en-US" sz="2400" dirty="0" smtClean="0"/>
              <a:t>That’s </a:t>
            </a:r>
            <a:r>
              <a:rPr lang="en-US" sz="2400" dirty="0"/>
              <a:t>not very complicated. Most people assume this without thinking about it. It is self-evident. </a:t>
            </a:r>
            <a:endParaRPr lang="en-US" sz="2400" dirty="0" smtClean="0"/>
          </a:p>
          <a:p>
            <a:r>
              <a:rPr lang="en-US" sz="2400" dirty="0"/>
              <a:t>	</a:t>
            </a:r>
            <a:r>
              <a:rPr lang="en-US" sz="2400" dirty="0" smtClean="0"/>
              <a:t>Again</a:t>
            </a:r>
            <a:r>
              <a:rPr lang="en-US" sz="2400" dirty="0"/>
              <a:t>, the Bible assumes this law without defining it. In fact, it is assumed in the first words of the Bible. “In the beginning, God created the heavens and the earth.” </a:t>
            </a:r>
            <a:endParaRPr lang="en-US" sz="2400" dirty="0" smtClean="0"/>
          </a:p>
          <a:p>
            <a:r>
              <a:rPr lang="en-US" sz="2400" dirty="0"/>
              <a:t>	</a:t>
            </a:r>
            <a:r>
              <a:rPr lang="en-US" sz="2400" dirty="0" smtClean="0"/>
              <a:t>This </a:t>
            </a:r>
            <a:r>
              <a:rPr lang="en-US" sz="2400" dirty="0"/>
              <a:t>purports to be an objective statement of fact. And the first law of logic says that if this statement is true, then it is true. And this law applies to every assertion of fact, every truth claim whether it’s in the Bible or not. If something is true, then it is </a:t>
            </a:r>
            <a:r>
              <a:rPr lang="en-US" sz="2400" dirty="0" smtClean="0"/>
              <a:t>true: </a:t>
            </a:r>
            <a:r>
              <a:rPr lang="en-US" sz="2400" dirty="0"/>
              <a:t>p = p  </a:t>
            </a:r>
          </a:p>
          <a:p>
            <a:r>
              <a:rPr lang="en-US" sz="2400" dirty="0"/>
              <a:t> </a:t>
            </a:r>
          </a:p>
        </p:txBody>
      </p:sp>
    </p:spTree>
    <p:extLst>
      <p:ext uri="{BB962C8B-B14F-4D97-AF65-F5344CB8AC3E}">
        <p14:creationId xmlns:p14="http://schemas.microsoft.com/office/powerpoint/2010/main" val="3926493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893647"/>
          </a:xfrm>
          <a:prstGeom prst="rect">
            <a:avLst/>
          </a:prstGeom>
          <a:noFill/>
        </p:spPr>
        <p:txBody>
          <a:bodyPr wrap="square" rtlCol="0">
            <a:spAutoFit/>
          </a:bodyPr>
          <a:lstStyle/>
          <a:p>
            <a:r>
              <a:rPr lang="en-US" sz="2400" dirty="0"/>
              <a:t>	The second law of logic is the “law of non-contradiction</a:t>
            </a:r>
            <a:r>
              <a:rPr lang="en-US" sz="2400" dirty="0" smtClean="0"/>
              <a:t>.” p and not non-p </a:t>
            </a:r>
          </a:p>
          <a:p>
            <a:r>
              <a:rPr lang="en-US" sz="2400" dirty="0"/>
              <a:t>	</a:t>
            </a:r>
            <a:r>
              <a:rPr lang="en-US" sz="2400" dirty="0" smtClean="0"/>
              <a:t>I </a:t>
            </a:r>
            <a:r>
              <a:rPr lang="en-US" sz="2400" dirty="0"/>
              <a:t>is for “identity,” and C is for “contradiction.” It follows from the first law. If something is true, then it is true. And if it is true, then the opposite cannot also be true “at the same time and in the same relation.” </a:t>
            </a:r>
            <a:endParaRPr lang="en-US" sz="2400" dirty="0" smtClean="0"/>
          </a:p>
          <a:p>
            <a:r>
              <a:rPr lang="en-US" sz="2400" dirty="0"/>
              <a:t>	</a:t>
            </a:r>
            <a:r>
              <a:rPr lang="en-US" sz="2400" dirty="0" smtClean="0"/>
              <a:t>For </a:t>
            </a:r>
            <a:r>
              <a:rPr lang="en-US" sz="2400" dirty="0"/>
              <a:t>example, my oldest son is named David. I could say, “I am David’s biological father.” That statement could be established pretty easily, definitively by a DNA test. So if that statement is true, then it is true. And the opposite cannot also be true. </a:t>
            </a:r>
            <a:endParaRPr lang="en-US" sz="2400" dirty="0" smtClean="0"/>
          </a:p>
          <a:p>
            <a:r>
              <a:rPr lang="en-US" sz="2400" dirty="0"/>
              <a:t>	</a:t>
            </a:r>
            <a:r>
              <a:rPr lang="en-US" sz="2400" dirty="0" smtClean="0"/>
              <a:t>We </a:t>
            </a:r>
            <a:r>
              <a:rPr lang="en-US" sz="2400" dirty="0"/>
              <a:t>cannot say that I am David’s biological father and I am not David’s biological father. Now if we had a falling out, and I disowned him, I could say, “I am no longer David’s father,” that might be true at the same time, but not in the same relation. That would not change the fact that I am still and always will be David’s biological father. </a:t>
            </a:r>
          </a:p>
        </p:txBody>
      </p:sp>
    </p:spTree>
    <p:extLst>
      <p:ext uri="{BB962C8B-B14F-4D97-AF65-F5344CB8AC3E}">
        <p14:creationId xmlns:p14="http://schemas.microsoft.com/office/powerpoint/2010/main" val="416321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816977"/>
          </a:xfrm>
          <a:prstGeom prst="rect">
            <a:avLst/>
          </a:prstGeom>
          <a:noFill/>
        </p:spPr>
        <p:txBody>
          <a:bodyPr wrap="square" rtlCol="0">
            <a:spAutoFit/>
          </a:bodyPr>
          <a:lstStyle/>
          <a:p>
            <a:r>
              <a:rPr lang="en-US" sz="2400" dirty="0"/>
              <a:t>	We are talking only about truth claims, not about opinions. </a:t>
            </a:r>
            <a:endParaRPr lang="en-US" sz="2400" dirty="0" smtClean="0"/>
          </a:p>
          <a:p>
            <a:r>
              <a:rPr lang="en-US" sz="2400" dirty="0"/>
              <a:t>	</a:t>
            </a:r>
            <a:r>
              <a:rPr lang="en-US" sz="2400" dirty="0" smtClean="0"/>
              <a:t>For </a:t>
            </a:r>
            <a:r>
              <a:rPr lang="en-US" sz="2400" dirty="0"/>
              <a:t>example, the question of which fast food restaurant makes the best French fries is not a question of objective fact but of opinion. And opinions will vary. </a:t>
            </a:r>
            <a:endParaRPr lang="en-US" sz="2400" dirty="0" smtClean="0"/>
          </a:p>
          <a:p>
            <a:r>
              <a:rPr lang="en-US" sz="2400" dirty="0"/>
              <a:t>	</a:t>
            </a:r>
            <a:r>
              <a:rPr lang="en-US" sz="2400" dirty="0" smtClean="0"/>
              <a:t>However</a:t>
            </a:r>
            <a:r>
              <a:rPr lang="en-US" sz="2400" dirty="0"/>
              <a:t>, a statement of fact would be whether or not a particular fast food restaurant cooks and sells French fries. That is either objectively true or objectively false. And if it is objectively true, then it cannot also be objectively false “at the same time and in the same relation.” </a:t>
            </a:r>
            <a:endParaRPr lang="en-US" sz="2400" dirty="0" smtClean="0"/>
          </a:p>
          <a:p>
            <a:r>
              <a:rPr lang="en-US" sz="2400" dirty="0"/>
              <a:t>	</a:t>
            </a:r>
            <a:r>
              <a:rPr lang="en-US" sz="2400" dirty="0" smtClean="0"/>
              <a:t>Perhaps </a:t>
            </a:r>
            <a:r>
              <a:rPr lang="en-US" sz="2400" dirty="0"/>
              <a:t>one day their fryer breaks and they cannot cook and sell French fries. Or perhaps the restaurant closes at midnight, so that at 2:00 a.m. they are not selling French fries. Or perhaps as a promotion one day only they are not selling but giving away French fries. </a:t>
            </a:r>
            <a:endParaRPr lang="en-US" sz="2400" dirty="0" smtClean="0"/>
          </a:p>
          <a:p>
            <a:r>
              <a:rPr lang="en-US" sz="2400" dirty="0"/>
              <a:t>	</a:t>
            </a:r>
            <a:r>
              <a:rPr lang="en-US" sz="2400" dirty="0" smtClean="0"/>
              <a:t>But </a:t>
            </a:r>
            <a:r>
              <a:rPr lang="en-US" sz="2400" dirty="0"/>
              <a:t>that does not change anything, because </a:t>
            </a:r>
            <a:r>
              <a:rPr lang="en-US" sz="2400" dirty="0" smtClean="0"/>
              <a:t>“it </a:t>
            </a:r>
            <a:r>
              <a:rPr lang="en-US" sz="2400" dirty="0"/>
              <a:t>is not at the same time and in the same relation</a:t>
            </a:r>
            <a:r>
              <a:rPr lang="en-US" sz="2400" dirty="0" smtClean="0"/>
              <a:t>.” </a:t>
            </a:r>
            <a:endParaRPr lang="en-US" sz="2400" dirty="0"/>
          </a:p>
          <a:p>
            <a:r>
              <a:rPr lang="en-US" sz="3600" dirty="0"/>
              <a:t> </a:t>
            </a:r>
          </a:p>
        </p:txBody>
      </p:sp>
    </p:spTree>
    <p:extLst>
      <p:ext uri="{BB962C8B-B14F-4D97-AF65-F5344CB8AC3E}">
        <p14:creationId xmlns:p14="http://schemas.microsoft.com/office/powerpoint/2010/main" val="1941830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262979"/>
          </a:xfrm>
          <a:prstGeom prst="rect">
            <a:avLst/>
          </a:prstGeom>
          <a:noFill/>
        </p:spPr>
        <p:txBody>
          <a:bodyPr wrap="square" rtlCol="0">
            <a:spAutoFit/>
          </a:bodyPr>
          <a:lstStyle/>
          <a:p>
            <a:r>
              <a:rPr lang="en-US" sz="2400" dirty="0"/>
              <a:t>	Again, the Bible assumes the law of non-contradiction. When the first sentence in the Bible declares that “in the beginning God created the heavens and the earth,” it does not expect anyone to say, “and in the beginning God also did NOT create the heavens and the earth.” The Bible assumes that if something is true then the opposite cannot be false. </a:t>
            </a:r>
            <a:endParaRPr lang="en-US" sz="2400" dirty="0" smtClean="0"/>
          </a:p>
          <a:p>
            <a:r>
              <a:rPr lang="en-US" sz="2400" dirty="0"/>
              <a:t>	</a:t>
            </a:r>
            <a:r>
              <a:rPr lang="en-US" sz="2400" dirty="0" smtClean="0"/>
              <a:t>We </a:t>
            </a:r>
            <a:r>
              <a:rPr lang="en-US" sz="2400" dirty="0"/>
              <a:t>find this clearly </a:t>
            </a:r>
            <a:r>
              <a:rPr lang="en-US" sz="2400" dirty="0" smtClean="0"/>
              <a:t>stated in </a:t>
            </a:r>
            <a:r>
              <a:rPr lang="en-US" sz="2400" dirty="0"/>
              <a:t>the ninth commandment. </a:t>
            </a:r>
            <a:endParaRPr lang="en-US" sz="2400" dirty="0" smtClean="0"/>
          </a:p>
          <a:p>
            <a:r>
              <a:rPr lang="en-US" sz="2400" dirty="0"/>
              <a:t>	</a:t>
            </a:r>
            <a:r>
              <a:rPr lang="en-US" sz="2400" dirty="0" smtClean="0"/>
              <a:t>“</a:t>
            </a:r>
            <a:r>
              <a:rPr lang="en-US" sz="2400" dirty="0"/>
              <a:t>You shall not bear false witness against your neighbor.” </a:t>
            </a:r>
            <a:endParaRPr lang="en-US" sz="2400" dirty="0" smtClean="0"/>
          </a:p>
          <a:p>
            <a:r>
              <a:rPr lang="en-US" sz="2400" dirty="0"/>
              <a:t>	</a:t>
            </a:r>
            <a:r>
              <a:rPr lang="en-US" sz="2400" dirty="0" smtClean="0"/>
              <a:t>Think </a:t>
            </a:r>
            <a:r>
              <a:rPr lang="en-US" sz="2400" dirty="0"/>
              <a:t>about what is assumed in that command. </a:t>
            </a:r>
            <a:endParaRPr lang="en-US" sz="2400" dirty="0" smtClean="0"/>
          </a:p>
          <a:p>
            <a:r>
              <a:rPr lang="en-US" sz="2400" dirty="0"/>
              <a:t>	</a:t>
            </a:r>
            <a:r>
              <a:rPr lang="en-US" sz="2400" dirty="0" smtClean="0"/>
              <a:t>First</a:t>
            </a:r>
            <a:r>
              <a:rPr lang="en-US" sz="2400" dirty="0"/>
              <a:t>, there is objective truth. If there is no objective truth (law 1), then nothing is really true and so nothing can be false. </a:t>
            </a:r>
            <a:r>
              <a:rPr lang="en-US" sz="2400" dirty="0" smtClean="0"/>
              <a:t>But </a:t>
            </a:r>
            <a:r>
              <a:rPr lang="en-US" sz="2400" dirty="0"/>
              <a:t>the command assumes that some witness about our neighbor may be true and some may be false. </a:t>
            </a:r>
            <a:endParaRPr lang="en-US" sz="2400" dirty="0" smtClean="0"/>
          </a:p>
          <a:p>
            <a:r>
              <a:rPr lang="en-US" sz="2400" dirty="0"/>
              <a:t>	</a:t>
            </a:r>
            <a:r>
              <a:rPr lang="en-US" sz="2400" dirty="0" smtClean="0"/>
              <a:t>It </a:t>
            </a:r>
            <a:r>
              <a:rPr lang="en-US" sz="2400" dirty="0"/>
              <a:t>also assumes that an accurate witness and a false witness cannot both be </a:t>
            </a:r>
            <a:r>
              <a:rPr lang="en-US" sz="2400" dirty="0" smtClean="0"/>
              <a:t>true at the same time and in the same relation </a:t>
            </a:r>
            <a:r>
              <a:rPr lang="en-US" sz="2400" dirty="0"/>
              <a:t>(law 2). That which corresponds to reality is true, while that which does not is false. </a:t>
            </a:r>
          </a:p>
        </p:txBody>
      </p:sp>
    </p:spTree>
    <p:extLst>
      <p:ext uri="{BB962C8B-B14F-4D97-AF65-F5344CB8AC3E}">
        <p14:creationId xmlns:p14="http://schemas.microsoft.com/office/powerpoint/2010/main" val="598174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524315"/>
          </a:xfrm>
          <a:prstGeom prst="rect">
            <a:avLst/>
          </a:prstGeom>
          <a:noFill/>
        </p:spPr>
        <p:txBody>
          <a:bodyPr wrap="square" rtlCol="0">
            <a:spAutoFit/>
          </a:bodyPr>
          <a:lstStyle/>
          <a:p>
            <a:r>
              <a:rPr lang="en-US" sz="2400" dirty="0"/>
              <a:t>	All of the conditional promises of the Bible fall into this category as well, and that’s good news for us. </a:t>
            </a:r>
            <a:endParaRPr lang="en-US" sz="2400" dirty="0" smtClean="0"/>
          </a:p>
          <a:p>
            <a:r>
              <a:rPr lang="en-US" sz="2400" dirty="0"/>
              <a:t>	</a:t>
            </a:r>
            <a:r>
              <a:rPr lang="en-US" sz="2400" dirty="0" smtClean="0"/>
              <a:t>Paul </a:t>
            </a:r>
            <a:r>
              <a:rPr lang="en-US" sz="2400" dirty="0"/>
              <a:t>assured the Philippian jailer, “Believe in the Lord Jesus Christ and you will be saved.” No one would pipe up and say, “And that also means that if you believe in the Lord Jesus Christ you will NOT be saved.” </a:t>
            </a:r>
            <a:endParaRPr lang="en-US" sz="2400" dirty="0" smtClean="0"/>
          </a:p>
          <a:p>
            <a:r>
              <a:rPr lang="en-US" sz="2400" dirty="0"/>
              <a:t>	</a:t>
            </a:r>
            <a:r>
              <a:rPr lang="en-US" sz="2400" dirty="0" smtClean="0"/>
              <a:t>In </a:t>
            </a:r>
            <a:r>
              <a:rPr lang="en-US" sz="2400" dirty="0"/>
              <a:t>a conditional promise, if you meet the condition, you will receive the promise. And that means that if you meet the condition you will also not </a:t>
            </a:r>
            <a:r>
              <a:rPr lang="en-US" sz="2400" dirty="0" err="1"/>
              <a:t>NOT</a:t>
            </a:r>
            <a:r>
              <a:rPr lang="en-US" sz="2400" dirty="0"/>
              <a:t> receive the promise. </a:t>
            </a:r>
            <a:endParaRPr lang="en-US" sz="2400" dirty="0" smtClean="0"/>
          </a:p>
          <a:p>
            <a:r>
              <a:rPr lang="en-US" sz="2400" dirty="0"/>
              <a:t>	</a:t>
            </a:r>
            <a:r>
              <a:rPr lang="en-US" sz="2400" dirty="0" smtClean="0"/>
              <a:t>Again</a:t>
            </a:r>
            <a:r>
              <a:rPr lang="en-US" sz="2400" dirty="0"/>
              <a:t>, this is self-evident, and only the most stubborn person would try to disagree. All rational discourse would collapse if we suddenly held that a statement could be true and not true at the same time and in the same relation. </a:t>
            </a:r>
          </a:p>
          <a:p>
            <a:r>
              <a:rPr lang="en-US" sz="2400" dirty="0"/>
              <a:t> </a:t>
            </a:r>
          </a:p>
        </p:txBody>
      </p:sp>
    </p:spTree>
    <p:extLst>
      <p:ext uri="{BB962C8B-B14F-4D97-AF65-F5344CB8AC3E}">
        <p14:creationId xmlns:p14="http://schemas.microsoft.com/office/powerpoint/2010/main" val="84516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262979"/>
          </a:xfrm>
          <a:prstGeom prst="rect">
            <a:avLst/>
          </a:prstGeom>
          <a:noFill/>
        </p:spPr>
        <p:txBody>
          <a:bodyPr wrap="square" rtlCol="0">
            <a:spAutoFit/>
          </a:bodyPr>
          <a:lstStyle/>
          <a:p>
            <a:r>
              <a:rPr lang="en-US" sz="2400" dirty="0"/>
              <a:t>	The third law of logic, the </a:t>
            </a:r>
            <a:r>
              <a:rPr lang="en-US" sz="2400" dirty="0" smtClean="0"/>
              <a:t>“E” </a:t>
            </a:r>
            <a:r>
              <a:rPr lang="en-US" sz="2400" dirty="0"/>
              <a:t>is the “law of the excluded middle”: either p or not p. </a:t>
            </a:r>
            <a:endParaRPr lang="en-US" sz="2400" dirty="0" smtClean="0"/>
          </a:p>
          <a:p>
            <a:r>
              <a:rPr lang="en-US" sz="2400" dirty="0"/>
              <a:t>	</a:t>
            </a:r>
            <a:r>
              <a:rPr lang="en-US" sz="2400" dirty="0" smtClean="0"/>
              <a:t>A </a:t>
            </a:r>
            <a:r>
              <a:rPr lang="en-US" sz="2400" dirty="0"/>
              <a:t>truth claim is either true or not true, one or the other. A truth claim cannot “sort of” be true and “sort of” be not true. </a:t>
            </a:r>
            <a:endParaRPr lang="en-US" sz="2400" dirty="0" smtClean="0"/>
          </a:p>
          <a:p>
            <a:r>
              <a:rPr lang="en-US" sz="2400" dirty="0"/>
              <a:t>	</a:t>
            </a:r>
            <a:r>
              <a:rPr lang="en-US" sz="2400" dirty="0" smtClean="0"/>
              <a:t>If </a:t>
            </a:r>
            <a:r>
              <a:rPr lang="en-US" sz="2400" dirty="0"/>
              <a:t>you </a:t>
            </a:r>
            <a:r>
              <a:rPr lang="en-US" sz="2400" dirty="0" smtClean="0"/>
              <a:t>examine a </a:t>
            </a:r>
            <a:r>
              <a:rPr lang="en-US" sz="2400" dirty="0"/>
              <a:t>statement that could be either true or not true, you will find it is not an objective truth claim. </a:t>
            </a:r>
            <a:endParaRPr lang="en-US" sz="2400" dirty="0" smtClean="0"/>
          </a:p>
          <a:p>
            <a:r>
              <a:rPr lang="en-US" sz="2400" dirty="0"/>
              <a:t>	</a:t>
            </a:r>
            <a:r>
              <a:rPr lang="en-US" sz="2400" dirty="0" smtClean="0"/>
              <a:t>For </a:t>
            </a:r>
            <a:r>
              <a:rPr lang="en-US" sz="2400" dirty="0"/>
              <a:t>example, the statement “It’s 75 degrees outside” is an objective, verifiable truth claim. But </a:t>
            </a:r>
            <a:r>
              <a:rPr lang="en-US" sz="2400" dirty="0" smtClean="0"/>
              <a:t>if </a:t>
            </a:r>
            <a:r>
              <a:rPr lang="en-US" sz="2400" dirty="0"/>
              <a:t>someone </a:t>
            </a:r>
            <a:r>
              <a:rPr lang="en-US" sz="2400" dirty="0" smtClean="0"/>
              <a:t>says</a:t>
            </a:r>
            <a:r>
              <a:rPr lang="en-US" sz="2400" dirty="0"/>
              <a:t>, “It’s hot outside,” that is not an objective, verifiable truth claim. That is a statement of opinion. </a:t>
            </a:r>
            <a:r>
              <a:rPr lang="en-US" sz="2400" dirty="0" smtClean="0"/>
              <a:t>So it could be “kind of” hot outside, but it cannot be “kind of” 75 degrees outside. It either is or it is not. </a:t>
            </a:r>
            <a:endParaRPr lang="en-US" sz="2400" dirty="0"/>
          </a:p>
          <a:p>
            <a:r>
              <a:rPr lang="en-US" sz="2400" dirty="0"/>
              <a:t>	In 1 Corinthians 15, Paul repeats the claim of some that “there is no resurrection of the dead.” Now that truth claim is either true or it is false. There is no middle ground. Either there will be a resurrection or there won’t be a resurrection</a:t>
            </a:r>
            <a:r>
              <a:rPr lang="en-US" sz="2400" dirty="0" smtClean="0"/>
              <a:t>. Either-or.</a:t>
            </a:r>
            <a:endParaRPr lang="en-US" sz="2400" dirty="0"/>
          </a:p>
        </p:txBody>
      </p:sp>
    </p:spTree>
    <p:extLst>
      <p:ext uri="{BB962C8B-B14F-4D97-AF65-F5344CB8AC3E}">
        <p14:creationId xmlns:p14="http://schemas.microsoft.com/office/powerpoint/2010/main" val="311365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632311"/>
          </a:xfrm>
          <a:prstGeom prst="rect">
            <a:avLst/>
          </a:prstGeom>
          <a:noFill/>
        </p:spPr>
        <p:txBody>
          <a:bodyPr wrap="square" rtlCol="0">
            <a:spAutoFit/>
          </a:bodyPr>
          <a:lstStyle/>
          <a:p>
            <a:r>
              <a:rPr lang="en-US" sz="2400" dirty="0"/>
              <a:t>	Some argue that we should not take an “either-or” view of truth, but a more inclusive “</a:t>
            </a:r>
            <a:r>
              <a:rPr lang="en-US" sz="2400" dirty="0" smtClean="0"/>
              <a:t>both-and</a:t>
            </a:r>
            <a:r>
              <a:rPr lang="en-US" sz="2400" dirty="0"/>
              <a:t>” view of truth. </a:t>
            </a:r>
            <a:r>
              <a:rPr lang="en-US" sz="2400" dirty="0" smtClean="0"/>
              <a:t>(They </a:t>
            </a:r>
            <a:r>
              <a:rPr lang="en-US" sz="2400" dirty="0"/>
              <a:t>don’t like the third law of logic</a:t>
            </a:r>
            <a:r>
              <a:rPr lang="en-US" sz="2400" dirty="0" smtClean="0"/>
              <a:t>.) </a:t>
            </a:r>
            <a:r>
              <a:rPr lang="en-US" sz="2400" dirty="0"/>
              <a:t>This is a typically Eastern way of thinking. </a:t>
            </a:r>
            <a:endParaRPr lang="en-US" sz="2400" dirty="0" smtClean="0"/>
          </a:p>
          <a:p>
            <a:r>
              <a:rPr lang="en-US" sz="2400" dirty="0"/>
              <a:t>	</a:t>
            </a:r>
            <a:r>
              <a:rPr lang="en-US" sz="2400" dirty="0" smtClean="0"/>
              <a:t>Now </a:t>
            </a:r>
            <a:r>
              <a:rPr lang="en-US" sz="2400" dirty="0"/>
              <a:t>listen carefully to what they claim: </a:t>
            </a:r>
            <a:endParaRPr lang="en-US" sz="2400" dirty="0" smtClean="0"/>
          </a:p>
          <a:p>
            <a:endParaRPr lang="en-US" sz="2400" dirty="0" smtClean="0"/>
          </a:p>
          <a:p>
            <a:r>
              <a:rPr lang="en-US" sz="2400" dirty="0"/>
              <a:t>	</a:t>
            </a:r>
            <a:r>
              <a:rPr lang="en-US" sz="2400" dirty="0" smtClean="0"/>
              <a:t>	“</a:t>
            </a:r>
            <a:r>
              <a:rPr lang="en-US" sz="2400" dirty="0"/>
              <a:t>You shouldn’t think in terms of either-or. Instead, you should think in terms of both-and.” </a:t>
            </a:r>
            <a:endParaRPr lang="en-US" sz="2400" dirty="0" smtClean="0"/>
          </a:p>
          <a:p>
            <a:endParaRPr lang="en-US" sz="2400" dirty="0"/>
          </a:p>
          <a:p>
            <a:r>
              <a:rPr lang="en-US" sz="2400" dirty="0" smtClean="0"/>
              <a:t>	What’s </a:t>
            </a:r>
            <a:r>
              <a:rPr lang="en-US" sz="2400" dirty="0"/>
              <a:t>the problem with this view? </a:t>
            </a:r>
            <a:endParaRPr lang="en-US" sz="2400" dirty="0" smtClean="0"/>
          </a:p>
          <a:p>
            <a:r>
              <a:rPr lang="en-US" sz="2400" dirty="0"/>
              <a:t>	</a:t>
            </a:r>
            <a:r>
              <a:rPr lang="en-US" sz="2400" dirty="0" smtClean="0"/>
              <a:t>It </a:t>
            </a:r>
            <a:r>
              <a:rPr lang="en-US" sz="2400" dirty="0"/>
              <a:t>uses “either-or” </a:t>
            </a:r>
            <a:r>
              <a:rPr lang="en-US" sz="2400" dirty="0" smtClean="0"/>
              <a:t>logic! </a:t>
            </a:r>
          </a:p>
          <a:p>
            <a:r>
              <a:rPr lang="en-US" sz="2400" dirty="0"/>
              <a:t>	</a:t>
            </a:r>
            <a:r>
              <a:rPr lang="en-US" sz="2400" dirty="0" smtClean="0"/>
              <a:t>It</a:t>
            </a:r>
            <a:r>
              <a:rPr lang="en-US" sz="2400" dirty="0"/>
              <a:t>’ is </a:t>
            </a:r>
            <a:r>
              <a:rPr lang="en-US" sz="2400" u="sng" dirty="0"/>
              <a:t>EITHER</a:t>
            </a:r>
            <a:r>
              <a:rPr lang="en-US" sz="2400" dirty="0"/>
              <a:t> “either-or” </a:t>
            </a:r>
            <a:r>
              <a:rPr lang="en-US" sz="2400" u="sng" dirty="0"/>
              <a:t>OR</a:t>
            </a:r>
            <a:r>
              <a:rPr lang="en-US" sz="2400" dirty="0"/>
              <a:t> it is “both-and.” It cannot be both, it must be one or the other. </a:t>
            </a:r>
            <a:endParaRPr lang="en-US" sz="2400" dirty="0" smtClean="0"/>
          </a:p>
          <a:p>
            <a:r>
              <a:rPr lang="en-US" sz="2400" dirty="0"/>
              <a:t>	</a:t>
            </a:r>
            <a:r>
              <a:rPr lang="en-US" sz="2400" dirty="0" smtClean="0"/>
              <a:t>So </a:t>
            </a:r>
            <a:r>
              <a:rPr lang="en-US" sz="2400" dirty="0"/>
              <a:t>the only way to defeat this law of logic is to use this law of logic which actually establishes it. </a:t>
            </a:r>
            <a:br>
              <a:rPr lang="en-US" sz="2400" dirty="0"/>
            </a:br>
            <a:endParaRPr lang="en-US" sz="2400" dirty="0"/>
          </a:p>
        </p:txBody>
      </p:sp>
    </p:spTree>
    <p:extLst>
      <p:ext uri="{BB962C8B-B14F-4D97-AF65-F5344CB8AC3E}">
        <p14:creationId xmlns:p14="http://schemas.microsoft.com/office/powerpoint/2010/main" val="296253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2677656"/>
          </a:xfrm>
          <a:prstGeom prst="rect">
            <a:avLst/>
          </a:prstGeom>
          <a:noFill/>
        </p:spPr>
        <p:txBody>
          <a:bodyPr wrap="square" rtlCol="0">
            <a:spAutoFit/>
          </a:bodyPr>
          <a:lstStyle/>
          <a:p>
            <a:r>
              <a:rPr lang="en-US" sz="2400" dirty="0"/>
              <a:t>II. CONVERSATION KILLERS AND DISUSSION DESTROYERS.</a:t>
            </a:r>
          </a:p>
          <a:p>
            <a:r>
              <a:rPr lang="en-US" sz="2400" dirty="0"/>
              <a:t> </a:t>
            </a:r>
          </a:p>
          <a:p>
            <a:r>
              <a:rPr lang="en-US" sz="2400" dirty="0"/>
              <a:t>	We hear violations of these laws of logic constantly. And these are usually </a:t>
            </a:r>
            <a:r>
              <a:rPr lang="en-US" sz="2400" dirty="0" smtClean="0"/>
              <a:t>attempts </a:t>
            </a:r>
            <a:r>
              <a:rPr lang="en-US" sz="2400" dirty="0"/>
              <a:t>to kill conversation or destroy discussion. </a:t>
            </a:r>
            <a:endParaRPr lang="en-US" sz="2400" dirty="0" smtClean="0"/>
          </a:p>
          <a:p>
            <a:r>
              <a:rPr lang="en-US" sz="2400" dirty="0"/>
              <a:t>	</a:t>
            </a:r>
            <a:r>
              <a:rPr lang="en-US" sz="2400" dirty="0" smtClean="0"/>
              <a:t>Often </a:t>
            </a:r>
            <a:r>
              <a:rPr lang="en-US" sz="2400" dirty="0"/>
              <a:t>when you are arguing with someone about some objective point of fact, if the other person realizes that they are </a:t>
            </a:r>
            <a:r>
              <a:rPr lang="en-US" sz="2400" dirty="0" smtClean="0"/>
              <a:t>losing the argument they </a:t>
            </a:r>
            <a:r>
              <a:rPr lang="en-US" sz="2400" dirty="0"/>
              <a:t>will try to employ one of these conversation killers. </a:t>
            </a:r>
          </a:p>
        </p:txBody>
      </p:sp>
    </p:spTree>
    <p:extLst>
      <p:ext uri="{BB962C8B-B14F-4D97-AF65-F5344CB8AC3E}">
        <p14:creationId xmlns:p14="http://schemas.microsoft.com/office/powerpoint/2010/main" val="423466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6001643"/>
          </a:xfrm>
          <a:prstGeom prst="rect">
            <a:avLst/>
          </a:prstGeom>
          <a:noFill/>
        </p:spPr>
        <p:txBody>
          <a:bodyPr wrap="square" rtlCol="0">
            <a:spAutoFit/>
          </a:bodyPr>
          <a:lstStyle/>
          <a:p>
            <a:r>
              <a:rPr lang="en-US" sz="2400" dirty="0"/>
              <a:t>II. CONVERSATION KILLERS AND DISUSSION DESTROYERS.</a:t>
            </a:r>
          </a:p>
          <a:p>
            <a:r>
              <a:rPr lang="en-US" sz="2400" dirty="0"/>
              <a:t> </a:t>
            </a:r>
          </a:p>
          <a:p>
            <a:r>
              <a:rPr lang="en-US" sz="2400" dirty="0"/>
              <a:t>	For example, probably the most common discussion destroyer is “Well, that’s your opinion.” </a:t>
            </a:r>
            <a:endParaRPr lang="en-US" sz="2400" dirty="0" smtClean="0"/>
          </a:p>
          <a:p>
            <a:r>
              <a:rPr lang="en-US" sz="2400" dirty="0"/>
              <a:t>	</a:t>
            </a:r>
            <a:r>
              <a:rPr lang="en-US" sz="2400" dirty="0" smtClean="0"/>
              <a:t>Or </a:t>
            </a:r>
            <a:r>
              <a:rPr lang="en-US" sz="2400" dirty="0"/>
              <a:t>if you are discussing what the Bible says, “That’s your interpretation.” </a:t>
            </a:r>
            <a:endParaRPr lang="en-US" sz="2400" dirty="0" smtClean="0"/>
          </a:p>
          <a:p>
            <a:r>
              <a:rPr lang="en-US" sz="2400" dirty="0" smtClean="0"/>
              <a:t>	Which </a:t>
            </a:r>
            <a:r>
              <a:rPr lang="en-US" sz="2400" dirty="0"/>
              <a:t>law of logic is this a potential violation of? </a:t>
            </a:r>
            <a:endParaRPr lang="en-US" sz="2400" dirty="0" smtClean="0"/>
          </a:p>
          <a:p>
            <a:r>
              <a:rPr lang="en-US" sz="2400" dirty="0"/>
              <a:t>	</a:t>
            </a:r>
            <a:r>
              <a:rPr lang="en-US" sz="2400" dirty="0" smtClean="0"/>
              <a:t>The </a:t>
            </a:r>
            <a:r>
              <a:rPr lang="en-US" sz="2400" dirty="0"/>
              <a:t>first one: the law of identity. If something is objectively true, then it’s true. </a:t>
            </a:r>
            <a:endParaRPr lang="en-US" sz="2400" dirty="0" smtClean="0"/>
          </a:p>
          <a:p>
            <a:endParaRPr lang="en-US" sz="2400" dirty="0"/>
          </a:p>
          <a:p>
            <a:r>
              <a:rPr lang="en-US" sz="2400" dirty="0" smtClean="0"/>
              <a:t>	Here’s </a:t>
            </a:r>
            <a:r>
              <a:rPr lang="en-US" sz="2400" dirty="0"/>
              <a:t>a frequent topic of debate: </a:t>
            </a:r>
            <a:r>
              <a:rPr lang="en-US" sz="2400" dirty="0" smtClean="0"/>
              <a:t>“Is </a:t>
            </a:r>
            <a:r>
              <a:rPr lang="en-US" sz="2400" dirty="0"/>
              <a:t>a homosexual act wrong</a:t>
            </a:r>
            <a:r>
              <a:rPr lang="en-US" sz="2400" dirty="0" smtClean="0"/>
              <a:t>?” </a:t>
            </a:r>
          </a:p>
          <a:p>
            <a:r>
              <a:rPr lang="en-US" sz="2400" dirty="0"/>
              <a:t>	</a:t>
            </a:r>
            <a:r>
              <a:rPr lang="en-US" sz="2400" dirty="0" smtClean="0"/>
              <a:t>If </a:t>
            </a:r>
            <a:r>
              <a:rPr lang="en-US" sz="2400" dirty="0"/>
              <a:t>you give evidence that a homosexual act is wrong, the other may then say, “Well, that’s your opinion.” </a:t>
            </a:r>
            <a:endParaRPr lang="en-US" sz="2400" dirty="0" smtClean="0"/>
          </a:p>
          <a:p>
            <a:r>
              <a:rPr lang="en-US" sz="2400" dirty="0"/>
              <a:t>	</a:t>
            </a:r>
            <a:r>
              <a:rPr lang="en-US" sz="2400" dirty="0" smtClean="0"/>
              <a:t>Or </a:t>
            </a:r>
            <a:r>
              <a:rPr lang="en-US" sz="2400" dirty="0"/>
              <a:t>if you have cited a Bible verse, the other may say, “That’s your interpretation.” </a:t>
            </a:r>
            <a:endParaRPr lang="en-US" sz="2400" dirty="0" smtClean="0"/>
          </a:p>
          <a:p>
            <a:r>
              <a:rPr lang="en-US" sz="2400" dirty="0"/>
              <a:t>	</a:t>
            </a:r>
            <a:r>
              <a:rPr lang="en-US" sz="2400" dirty="0" smtClean="0"/>
              <a:t>The </a:t>
            </a:r>
            <a:r>
              <a:rPr lang="en-US" sz="2400" dirty="0"/>
              <a:t>implication is that your opinion or interpretation is equal to mine, so there’s no point in continuing to talk about it</a:t>
            </a:r>
            <a:r>
              <a:rPr lang="en-US" sz="2400" dirty="0" smtClean="0"/>
              <a:t>. It’s a stalemate and dead end.</a:t>
            </a:r>
            <a:endParaRPr lang="en-US" sz="2400" dirty="0"/>
          </a:p>
          <a:p>
            <a:r>
              <a:rPr lang="en-US" sz="2400" dirty="0"/>
              <a:t>  </a:t>
            </a:r>
          </a:p>
        </p:txBody>
      </p:sp>
    </p:spTree>
    <p:extLst>
      <p:ext uri="{BB962C8B-B14F-4D97-AF65-F5344CB8AC3E}">
        <p14:creationId xmlns:p14="http://schemas.microsoft.com/office/powerpoint/2010/main" val="200409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893647"/>
          </a:xfrm>
          <a:prstGeom prst="rect">
            <a:avLst/>
          </a:prstGeom>
          <a:noFill/>
        </p:spPr>
        <p:txBody>
          <a:bodyPr wrap="square" rtlCol="0">
            <a:spAutoFit/>
          </a:bodyPr>
          <a:lstStyle/>
          <a:p>
            <a:r>
              <a:rPr lang="en-US" sz="2400" dirty="0"/>
              <a:t>	How would you handle this kind of evasion of the truth? </a:t>
            </a:r>
            <a:endParaRPr lang="en-US" sz="2400" dirty="0" smtClean="0"/>
          </a:p>
          <a:p>
            <a:r>
              <a:rPr lang="en-US" sz="2400" dirty="0"/>
              <a:t>	</a:t>
            </a:r>
            <a:r>
              <a:rPr lang="en-US" sz="2400" dirty="0" smtClean="0"/>
              <a:t>First</a:t>
            </a:r>
            <a:r>
              <a:rPr lang="en-US" sz="2400" dirty="0"/>
              <a:t>, if you have not really made an objective truth claim, if you have only expressed an </a:t>
            </a:r>
            <a:r>
              <a:rPr lang="en-US" sz="2400" dirty="0" smtClean="0"/>
              <a:t>opinion like </a:t>
            </a:r>
            <a:r>
              <a:rPr lang="en-US" sz="2400" dirty="0"/>
              <a:t>“I find homosexual acts distasteful,” then the other is right: that’s your opinion. </a:t>
            </a:r>
            <a:endParaRPr lang="en-US" sz="2400" dirty="0" smtClean="0"/>
          </a:p>
          <a:p>
            <a:r>
              <a:rPr lang="en-US" sz="2400" dirty="0"/>
              <a:t>	</a:t>
            </a:r>
            <a:r>
              <a:rPr lang="en-US" sz="2400" dirty="0" smtClean="0"/>
              <a:t>But </a:t>
            </a:r>
            <a:r>
              <a:rPr lang="en-US" sz="2400" dirty="0"/>
              <a:t>if you have made an objective truth claim, “homosexual acts are contrary to God’s law,” then the best place to start is to ask the other person to explain </a:t>
            </a:r>
            <a:r>
              <a:rPr lang="en-US" sz="2400" dirty="0" smtClean="0"/>
              <a:t>themselves. Ask for clarification. Your goal is to keep on communicating. </a:t>
            </a:r>
          </a:p>
          <a:p>
            <a:r>
              <a:rPr lang="en-US" sz="2400" dirty="0"/>
              <a:t>	</a:t>
            </a:r>
            <a:r>
              <a:rPr lang="en-US" sz="2400" dirty="0" smtClean="0"/>
              <a:t>“</a:t>
            </a:r>
            <a:r>
              <a:rPr lang="en-US" sz="2400" dirty="0"/>
              <a:t>What do you mean when you say, ‘That’s my opinion’?” </a:t>
            </a:r>
            <a:endParaRPr lang="en-US" sz="2400" dirty="0" smtClean="0"/>
          </a:p>
          <a:p>
            <a:r>
              <a:rPr lang="en-US" sz="2400" dirty="0"/>
              <a:t>	</a:t>
            </a:r>
            <a:r>
              <a:rPr lang="en-US" sz="2400" dirty="0" smtClean="0"/>
              <a:t>This </a:t>
            </a:r>
            <a:r>
              <a:rPr lang="en-US" sz="2400" dirty="0"/>
              <a:t>is one of the most helpful questions, because you may have misunderstood, </a:t>
            </a:r>
            <a:r>
              <a:rPr lang="en-US" sz="2400" dirty="0" smtClean="0"/>
              <a:t>or </a:t>
            </a:r>
            <a:r>
              <a:rPr lang="en-US" sz="2400" dirty="0"/>
              <a:t>because a person who says, </a:t>
            </a:r>
            <a:r>
              <a:rPr lang="en-US" sz="2400" dirty="0" smtClean="0"/>
              <a:t>“that’s </a:t>
            </a:r>
            <a:r>
              <a:rPr lang="en-US" sz="2400" dirty="0"/>
              <a:t>your opinion,” probably has not thought it through very well and may not actually know what they mean. </a:t>
            </a:r>
            <a:endParaRPr lang="en-US" sz="2400" dirty="0" smtClean="0"/>
          </a:p>
          <a:p>
            <a:r>
              <a:rPr lang="en-US" sz="2400" dirty="0"/>
              <a:t>	</a:t>
            </a:r>
            <a:r>
              <a:rPr lang="en-US" sz="2400" dirty="0" smtClean="0"/>
              <a:t>So </a:t>
            </a:r>
            <a:r>
              <a:rPr lang="en-US" sz="2400" dirty="0"/>
              <a:t>your asking them to explain what they meant can keep the conversation going and can lead to greater understanding. </a:t>
            </a:r>
          </a:p>
        </p:txBody>
      </p:sp>
    </p:spTree>
    <p:extLst>
      <p:ext uri="{BB962C8B-B14F-4D97-AF65-F5344CB8AC3E}">
        <p14:creationId xmlns:p14="http://schemas.microsoft.com/office/powerpoint/2010/main" val="121680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893647"/>
          </a:xfrm>
          <a:prstGeom prst="rect">
            <a:avLst/>
          </a:prstGeom>
          <a:noFill/>
        </p:spPr>
        <p:txBody>
          <a:bodyPr wrap="square" rtlCol="0">
            <a:spAutoFit/>
          </a:bodyPr>
          <a:lstStyle/>
          <a:p>
            <a:r>
              <a:rPr lang="en-US" sz="2400" b="1" dirty="0"/>
              <a:t>INTRODUCTION:</a:t>
            </a:r>
            <a:endParaRPr lang="en-US" sz="2400" dirty="0"/>
          </a:p>
          <a:p>
            <a:endParaRPr lang="en-US" sz="2400" dirty="0" smtClean="0"/>
          </a:p>
          <a:p>
            <a:r>
              <a:rPr lang="en-US" sz="2400" dirty="0"/>
              <a:t>	I think there is some hope. </a:t>
            </a:r>
            <a:endParaRPr lang="en-US" sz="2400" dirty="0" smtClean="0"/>
          </a:p>
          <a:p>
            <a:r>
              <a:rPr lang="en-US" sz="2400" dirty="0"/>
              <a:t>	</a:t>
            </a:r>
            <a:r>
              <a:rPr lang="en-US" sz="2400" dirty="0" smtClean="0"/>
              <a:t>The </a:t>
            </a:r>
            <a:r>
              <a:rPr lang="en-US" sz="2400" dirty="0"/>
              <a:t>ultimate hope would be for a Christian awakening, for believers to once again take God’s glory and God’s Word seriously and begin to live biblically virtuous lives. </a:t>
            </a:r>
            <a:endParaRPr lang="en-US" sz="2400" dirty="0" smtClean="0"/>
          </a:p>
          <a:p>
            <a:r>
              <a:rPr lang="en-US" sz="2400" dirty="0"/>
              <a:t>	</a:t>
            </a:r>
            <a:r>
              <a:rPr lang="en-US" sz="2400" dirty="0" smtClean="0"/>
              <a:t>It </a:t>
            </a:r>
            <a:r>
              <a:rPr lang="en-US" sz="2400" dirty="0"/>
              <a:t>takes a lot of darkness to snuff out the light, while a single candle can chase away the darkness. In a true awakening, many unbelievers are swept into the kingdom. God’s rule and reign are reestablished, and sin </a:t>
            </a:r>
            <a:r>
              <a:rPr lang="en-US" sz="2400" dirty="0" smtClean="0"/>
              <a:t>and </a:t>
            </a:r>
            <a:r>
              <a:rPr lang="en-US" sz="2400" dirty="0"/>
              <a:t>evil begins to wither and die for lack of interest.</a:t>
            </a:r>
          </a:p>
          <a:p>
            <a:r>
              <a:rPr lang="en-US" sz="2400" dirty="0"/>
              <a:t>	But true revival is sent by God, not manufactured by human effort. </a:t>
            </a:r>
            <a:endParaRPr lang="en-US" sz="2400" dirty="0" smtClean="0"/>
          </a:p>
          <a:p>
            <a:r>
              <a:rPr lang="en-US" sz="2400" dirty="0"/>
              <a:t>	</a:t>
            </a:r>
            <a:r>
              <a:rPr lang="en-US" sz="2400" dirty="0" smtClean="0"/>
              <a:t>So </a:t>
            </a:r>
            <a:r>
              <a:rPr lang="en-US" sz="2400" dirty="0"/>
              <a:t>in the meantime, there is still hope for fruitful ethical conversations, and that hope is largely based on the universal language of logic and reason. </a:t>
            </a:r>
          </a:p>
        </p:txBody>
      </p:sp>
    </p:spTree>
    <p:extLst>
      <p:ext uri="{BB962C8B-B14F-4D97-AF65-F5344CB8AC3E}">
        <p14:creationId xmlns:p14="http://schemas.microsoft.com/office/powerpoint/2010/main" val="389320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6001643"/>
          </a:xfrm>
          <a:prstGeom prst="rect">
            <a:avLst/>
          </a:prstGeom>
          <a:noFill/>
        </p:spPr>
        <p:txBody>
          <a:bodyPr wrap="square" rtlCol="0">
            <a:spAutoFit/>
          </a:bodyPr>
          <a:lstStyle/>
          <a:p>
            <a:r>
              <a:rPr lang="en-US" sz="2400" dirty="0"/>
              <a:t>	If the other person responds with something like, “People have opinions. Nobody’s opinion is better than anyone </a:t>
            </a:r>
            <a:r>
              <a:rPr lang="en-US" sz="2400" dirty="0" smtClean="0"/>
              <a:t>else’s,” </a:t>
            </a:r>
            <a:r>
              <a:rPr lang="en-US" sz="2400" dirty="0"/>
              <a:t>then you have something to go on. And you can bring them back to the law of logic. </a:t>
            </a:r>
            <a:endParaRPr lang="en-US" sz="2400" dirty="0" smtClean="0"/>
          </a:p>
          <a:p>
            <a:r>
              <a:rPr lang="en-US" sz="2400" dirty="0"/>
              <a:t>	</a:t>
            </a:r>
            <a:r>
              <a:rPr lang="en-US" sz="2400" dirty="0" smtClean="0"/>
              <a:t>“</a:t>
            </a:r>
            <a:r>
              <a:rPr lang="en-US" sz="2400" dirty="0"/>
              <a:t>So is that </a:t>
            </a:r>
            <a:r>
              <a:rPr lang="en-US" sz="2400" dirty="0" smtClean="0"/>
              <a:t>only your </a:t>
            </a:r>
            <a:r>
              <a:rPr lang="en-US" sz="2400" dirty="0"/>
              <a:t>opinion, or do you actually think that’s true?” </a:t>
            </a:r>
            <a:endParaRPr lang="en-US" sz="2400" dirty="0" smtClean="0"/>
          </a:p>
          <a:p>
            <a:r>
              <a:rPr lang="en-US" sz="2400" dirty="0"/>
              <a:t>	</a:t>
            </a:r>
            <a:r>
              <a:rPr lang="en-US" sz="2400" dirty="0" smtClean="0"/>
              <a:t>The </a:t>
            </a:r>
            <a:r>
              <a:rPr lang="en-US" sz="2400" dirty="0"/>
              <a:t>other person may not realize it, but they have actually made an objective truth claim, a claim to absolute truth: “Nobody’s opinion is better than anyone else’s.” That’s an objective, absolute truth claim. So some things may be mere opinion, but that </a:t>
            </a:r>
            <a:r>
              <a:rPr lang="en-US" sz="2400" dirty="0" smtClean="0"/>
              <a:t>statement at least </a:t>
            </a:r>
            <a:r>
              <a:rPr lang="en-US" sz="2400" dirty="0"/>
              <a:t>cannot be a mere opinion. </a:t>
            </a:r>
            <a:r>
              <a:rPr lang="en-US" sz="2400" dirty="0" smtClean="0"/>
              <a:t>Therefore </a:t>
            </a:r>
            <a:r>
              <a:rPr lang="en-US" sz="2400" dirty="0"/>
              <a:t>some things, or at least one thing, must be objectively true. </a:t>
            </a:r>
          </a:p>
          <a:p>
            <a:r>
              <a:rPr lang="en-US" sz="2400" dirty="0"/>
              <a:t>	Another question: “Do you think all things are mere opinions, or do you think that some things are really true? For example, do you think that racism is actually wrong, and that’s not merely an opinion, but is true for </a:t>
            </a:r>
            <a:r>
              <a:rPr lang="en-US" sz="2400" dirty="0" smtClean="0"/>
              <a:t>all?” </a:t>
            </a:r>
            <a:r>
              <a:rPr lang="en-US" sz="2400" dirty="0"/>
              <a:t>The other would be hard pressed to admit that “racism is wrong” is merely an opinion and not really true for all. </a:t>
            </a:r>
          </a:p>
          <a:p>
            <a:r>
              <a:rPr lang="en-US" sz="2400" dirty="0"/>
              <a:t>	So you have established the first law of logic: some things are really </a:t>
            </a:r>
            <a:r>
              <a:rPr lang="en-US" sz="2400" dirty="0" smtClean="0"/>
              <a:t>true, </a:t>
            </a:r>
            <a:r>
              <a:rPr lang="en-US" sz="2400" dirty="0"/>
              <a:t>and some things are really right </a:t>
            </a:r>
            <a:r>
              <a:rPr lang="en-US" sz="2400" dirty="0" smtClean="0"/>
              <a:t>while </a:t>
            </a:r>
            <a:r>
              <a:rPr lang="en-US" sz="2400" dirty="0"/>
              <a:t>others are really wrong. </a:t>
            </a:r>
          </a:p>
        </p:txBody>
      </p:sp>
    </p:spTree>
    <p:extLst>
      <p:ext uri="{BB962C8B-B14F-4D97-AF65-F5344CB8AC3E}">
        <p14:creationId xmlns:p14="http://schemas.microsoft.com/office/powerpoint/2010/main" val="415091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262979"/>
          </a:xfrm>
          <a:prstGeom prst="rect">
            <a:avLst/>
          </a:prstGeom>
          <a:noFill/>
        </p:spPr>
        <p:txBody>
          <a:bodyPr wrap="square" rtlCol="0">
            <a:spAutoFit/>
          </a:bodyPr>
          <a:lstStyle/>
          <a:p>
            <a:r>
              <a:rPr lang="en-US" sz="2400" dirty="0"/>
              <a:t>	Now you can move on to the second </a:t>
            </a:r>
            <a:r>
              <a:rPr lang="en-US" sz="2400" dirty="0" smtClean="0"/>
              <a:t>law, the law of non-contradiction. </a:t>
            </a:r>
            <a:r>
              <a:rPr lang="en-US" sz="2400" dirty="0"/>
              <a:t>“If racism is wrong, then racism cannot also be right.” If something is true, then its opposite cannot also be true. Otherwise racism could be wrong and also be right at the same time. But we’ve already said that racism is wrong. </a:t>
            </a:r>
          </a:p>
          <a:p>
            <a:r>
              <a:rPr lang="en-US" sz="2400" dirty="0"/>
              <a:t>	And then you can move on to the third </a:t>
            </a:r>
            <a:r>
              <a:rPr lang="en-US" sz="2400" dirty="0" smtClean="0"/>
              <a:t>law, the law of the excluded middle. </a:t>
            </a:r>
            <a:r>
              <a:rPr lang="en-US" sz="2400" dirty="0"/>
              <a:t>“So racism is either right or wrong, one or the other. There really cannot be any middle ground on this. If racism is wrong, then it’s wrong. If it’s okay, then it’s okay. But one or the other must be true.”</a:t>
            </a:r>
          </a:p>
          <a:p>
            <a:r>
              <a:rPr lang="en-US" sz="2400" dirty="0"/>
              <a:t>	</a:t>
            </a:r>
            <a:r>
              <a:rPr lang="en-US" sz="2400" dirty="0" smtClean="0"/>
              <a:t>So </a:t>
            </a:r>
            <a:r>
              <a:rPr lang="en-US" sz="2400" dirty="0"/>
              <a:t>with these ground rules established (the three laws of logic) you can continue to discuss and debate. </a:t>
            </a:r>
            <a:endParaRPr lang="en-US" sz="2400" dirty="0" smtClean="0"/>
          </a:p>
          <a:p>
            <a:r>
              <a:rPr lang="en-US" sz="2400" dirty="0"/>
              <a:t>	</a:t>
            </a:r>
            <a:r>
              <a:rPr lang="en-US" sz="2400" dirty="0" smtClean="0"/>
              <a:t>All </a:t>
            </a:r>
            <a:r>
              <a:rPr lang="en-US" sz="2400" dirty="0"/>
              <a:t>rational beings can communicate using these laws. If someone slips into irrational thinking or speaking, then you really cannot communicate any longer. And it is helpful to point out when someone has slipped into irrationality so that you can keep on track.  </a:t>
            </a:r>
            <a:r>
              <a:rPr lang="en-US" sz="2400" dirty="0"/>
              <a:t> </a:t>
            </a:r>
          </a:p>
        </p:txBody>
      </p:sp>
    </p:spTree>
    <p:extLst>
      <p:ext uri="{BB962C8B-B14F-4D97-AF65-F5344CB8AC3E}">
        <p14:creationId xmlns:p14="http://schemas.microsoft.com/office/powerpoint/2010/main" val="241746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785652"/>
          </a:xfrm>
          <a:prstGeom prst="rect">
            <a:avLst/>
          </a:prstGeom>
          <a:noFill/>
        </p:spPr>
        <p:txBody>
          <a:bodyPr wrap="square" rtlCol="0">
            <a:spAutoFit/>
          </a:bodyPr>
          <a:lstStyle/>
          <a:p>
            <a:r>
              <a:rPr lang="en-US" sz="2400" dirty="0"/>
              <a:t>	Another common conversation killer is when someone says, “Well, it is and it isn’t.” </a:t>
            </a:r>
            <a:endParaRPr lang="en-US" sz="2400" dirty="0" smtClean="0"/>
          </a:p>
          <a:p>
            <a:r>
              <a:rPr lang="en-US" sz="2400" dirty="0"/>
              <a:t>	</a:t>
            </a:r>
            <a:r>
              <a:rPr lang="en-US" sz="2400" dirty="0" smtClean="0"/>
              <a:t>Which </a:t>
            </a:r>
            <a:r>
              <a:rPr lang="en-US" sz="2400" dirty="0"/>
              <a:t>law of logic is this a violation of? </a:t>
            </a:r>
            <a:endParaRPr lang="en-US" sz="2400" dirty="0" smtClean="0"/>
          </a:p>
          <a:p>
            <a:r>
              <a:rPr lang="en-US" sz="2400" dirty="0"/>
              <a:t>	</a:t>
            </a:r>
            <a:r>
              <a:rPr lang="en-US" sz="2400" dirty="0" smtClean="0"/>
              <a:t>The </a:t>
            </a:r>
            <a:r>
              <a:rPr lang="en-US" sz="2400" dirty="0"/>
              <a:t>second law of non-contradiction: p and not non-p. A thing cannot be and not be at the same time and in the same relation. </a:t>
            </a:r>
            <a:endParaRPr lang="en-US" sz="2400" dirty="0" smtClean="0"/>
          </a:p>
          <a:p>
            <a:r>
              <a:rPr lang="en-US" sz="2400" dirty="0"/>
              <a:t>	</a:t>
            </a:r>
            <a:r>
              <a:rPr lang="en-US" sz="2400" dirty="0" smtClean="0"/>
              <a:t>Now</a:t>
            </a:r>
            <a:r>
              <a:rPr lang="en-US" sz="2400" dirty="0"/>
              <a:t>, again, if it is a mere matter of opinion such as “do you like ice cream,” one could say “I do and I don’t</a:t>
            </a:r>
            <a:r>
              <a:rPr lang="en-US" sz="2400" dirty="0" smtClean="0"/>
              <a:t>. </a:t>
            </a:r>
            <a:r>
              <a:rPr lang="en-US" sz="2400" dirty="0"/>
              <a:t>Sometimes I like ice cream and sometimes I don’t want any.” Or “I like some kinds of ice cream but not others.” But if it is an objective statement such as “does the God of the Bible exist,” one cannot rationally say, “he does and he doesn’t.” </a:t>
            </a:r>
          </a:p>
        </p:txBody>
      </p:sp>
    </p:spTree>
    <p:extLst>
      <p:ext uri="{BB962C8B-B14F-4D97-AF65-F5344CB8AC3E}">
        <p14:creationId xmlns:p14="http://schemas.microsoft.com/office/powerpoint/2010/main" val="2912871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416320"/>
          </a:xfrm>
          <a:prstGeom prst="rect">
            <a:avLst/>
          </a:prstGeom>
          <a:noFill/>
        </p:spPr>
        <p:txBody>
          <a:bodyPr wrap="square" rtlCol="0">
            <a:spAutoFit/>
          </a:bodyPr>
          <a:lstStyle/>
          <a:p>
            <a:r>
              <a:rPr lang="en-US" sz="2400" dirty="0"/>
              <a:t>	</a:t>
            </a:r>
            <a:r>
              <a:rPr lang="en-US" sz="2400" dirty="0" smtClean="0"/>
              <a:t>When </a:t>
            </a:r>
            <a:r>
              <a:rPr lang="en-US" sz="2400" dirty="0"/>
              <a:t>someone employs this conversation killer, again, ask for clarification: “What do you mean?” And if they have slipped into irrationality, try to bring them back from nonsense to sense. </a:t>
            </a:r>
            <a:endParaRPr lang="en-US" sz="2400" dirty="0" smtClean="0"/>
          </a:p>
          <a:p>
            <a:r>
              <a:rPr lang="en-US" sz="2400" dirty="0"/>
              <a:t>	</a:t>
            </a:r>
            <a:r>
              <a:rPr lang="en-US" sz="2400" dirty="0" smtClean="0"/>
              <a:t>Start </a:t>
            </a:r>
            <a:r>
              <a:rPr lang="en-US" sz="2400" dirty="0"/>
              <a:t>with the first law, “Is anything objectively true?” </a:t>
            </a:r>
            <a:endParaRPr lang="en-US" sz="2400" dirty="0" smtClean="0"/>
          </a:p>
          <a:p>
            <a:r>
              <a:rPr lang="en-US" sz="2400" dirty="0"/>
              <a:t>	</a:t>
            </a:r>
            <a:r>
              <a:rPr lang="en-US" sz="2400" dirty="0" smtClean="0"/>
              <a:t>And </a:t>
            </a:r>
            <a:r>
              <a:rPr lang="en-US" sz="2400" dirty="0"/>
              <a:t>then move on, “If something is objectively true, then the opposite cannot also be true.” If the God of the Bible exists, then the God of the Bible cannot also not exist. </a:t>
            </a:r>
            <a:endParaRPr lang="en-US" sz="2400" dirty="0" smtClean="0"/>
          </a:p>
          <a:p>
            <a:r>
              <a:rPr lang="en-US" sz="2400" dirty="0"/>
              <a:t>	</a:t>
            </a:r>
            <a:r>
              <a:rPr lang="en-US" sz="2400" dirty="0" smtClean="0"/>
              <a:t>It </a:t>
            </a:r>
            <a:r>
              <a:rPr lang="en-US" sz="2400" dirty="0"/>
              <a:t>is either-or (the third law of the excluded middle) one or the other</a:t>
            </a:r>
            <a:r>
              <a:rPr lang="en-US" sz="2400" dirty="0" smtClean="0"/>
              <a:t>. Either the God of the Bible exists or he doesn’t exist.</a:t>
            </a:r>
            <a:endParaRPr lang="en-US" sz="2400" dirty="0"/>
          </a:p>
        </p:txBody>
      </p:sp>
    </p:spTree>
    <p:extLst>
      <p:ext uri="{BB962C8B-B14F-4D97-AF65-F5344CB8AC3E}">
        <p14:creationId xmlns:p14="http://schemas.microsoft.com/office/powerpoint/2010/main" val="170391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2308324"/>
          </a:xfrm>
          <a:prstGeom prst="rect">
            <a:avLst/>
          </a:prstGeom>
          <a:noFill/>
        </p:spPr>
        <p:txBody>
          <a:bodyPr wrap="square" rtlCol="0">
            <a:spAutoFit/>
          </a:bodyPr>
          <a:lstStyle/>
          <a:p>
            <a:r>
              <a:rPr lang="en-US" sz="2400" dirty="0"/>
              <a:t>	Another common conversation killer is the phrase, “Well, it depends.” </a:t>
            </a:r>
            <a:endParaRPr lang="en-US" sz="2400" dirty="0" smtClean="0"/>
          </a:p>
          <a:p>
            <a:r>
              <a:rPr lang="en-US" sz="2400" dirty="0"/>
              <a:t>	</a:t>
            </a:r>
            <a:r>
              <a:rPr lang="en-US" sz="2400" dirty="0" smtClean="0"/>
              <a:t>It seems like one </a:t>
            </a:r>
            <a:r>
              <a:rPr lang="en-US" sz="2400" dirty="0"/>
              <a:t>of the essentials of advancing in </a:t>
            </a:r>
            <a:r>
              <a:rPr lang="en-US" sz="2400" dirty="0" smtClean="0"/>
              <a:t>higher levels of education </a:t>
            </a:r>
            <a:r>
              <a:rPr lang="en-US" sz="2400" dirty="0"/>
              <a:t>today is to learn fine distinctions, so fine, that the lines actually become blurred. </a:t>
            </a:r>
            <a:endParaRPr lang="en-US" sz="2400" dirty="0" smtClean="0"/>
          </a:p>
          <a:p>
            <a:r>
              <a:rPr lang="en-US" sz="2400" dirty="0"/>
              <a:t>	</a:t>
            </a:r>
            <a:r>
              <a:rPr lang="en-US" sz="2400" dirty="0" smtClean="0"/>
              <a:t>I </a:t>
            </a:r>
            <a:r>
              <a:rPr lang="en-US" sz="2400" dirty="0"/>
              <a:t>think </a:t>
            </a:r>
            <a:r>
              <a:rPr lang="en-US" sz="2400" dirty="0" smtClean="0"/>
              <a:t>that in </a:t>
            </a:r>
            <a:r>
              <a:rPr lang="en-US" sz="2400" dirty="0"/>
              <a:t>some educational institutions there must be a secret promise made that if we grant you a higher degree you must swear that you will never say “yes” or “no” again, but you will always answer every question with “It depends.” </a:t>
            </a:r>
          </a:p>
        </p:txBody>
      </p:sp>
    </p:spTree>
    <p:extLst>
      <p:ext uri="{BB962C8B-B14F-4D97-AF65-F5344CB8AC3E}">
        <p14:creationId xmlns:p14="http://schemas.microsoft.com/office/powerpoint/2010/main" val="38873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154984"/>
          </a:xfrm>
          <a:prstGeom prst="rect">
            <a:avLst/>
          </a:prstGeom>
          <a:noFill/>
        </p:spPr>
        <p:txBody>
          <a:bodyPr wrap="square" rtlCol="0">
            <a:spAutoFit/>
          </a:bodyPr>
          <a:lstStyle/>
          <a:p>
            <a:r>
              <a:rPr lang="en-US" sz="2400" dirty="0"/>
              <a:t>	So how do you handle “It depends”? </a:t>
            </a:r>
            <a:endParaRPr lang="en-US" sz="2400" dirty="0" smtClean="0"/>
          </a:p>
          <a:p>
            <a:r>
              <a:rPr lang="en-US" sz="2400" dirty="0"/>
              <a:t>	</a:t>
            </a:r>
            <a:r>
              <a:rPr lang="en-US" sz="2400" dirty="0" smtClean="0"/>
              <a:t>You </a:t>
            </a:r>
            <a:r>
              <a:rPr lang="en-US" sz="2400" dirty="0"/>
              <a:t>do the courtesy of asking for clarification: “What do you mean?” And you will probably hear something like: “It depends on the circumstances.” </a:t>
            </a:r>
            <a:endParaRPr lang="en-US" sz="2400" dirty="0" smtClean="0"/>
          </a:p>
          <a:p>
            <a:r>
              <a:rPr lang="en-US" sz="2400" dirty="0"/>
              <a:t>	</a:t>
            </a:r>
            <a:r>
              <a:rPr lang="en-US" sz="2400" dirty="0" smtClean="0"/>
              <a:t>Of </a:t>
            </a:r>
            <a:r>
              <a:rPr lang="en-US" sz="2400" dirty="0"/>
              <a:t>course they have given you no new information. So you must be persistent: “What do you mean by that? I’m sorry, you have to help me. I really do not understand what you mean by ‘It depends on the circumstances.’ Please help me understand.” </a:t>
            </a:r>
            <a:endParaRPr lang="en-US" sz="2400" dirty="0" smtClean="0"/>
          </a:p>
          <a:p>
            <a:r>
              <a:rPr lang="en-US" sz="2400" dirty="0"/>
              <a:t>	</a:t>
            </a:r>
            <a:r>
              <a:rPr lang="en-US" sz="2400" dirty="0" smtClean="0"/>
              <a:t>This statement, “it depends,” </a:t>
            </a:r>
            <a:r>
              <a:rPr lang="en-US" sz="2400" dirty="0"/>
              <a:t>is thrown out there so frequently that people assume that it actually means something and that everyone knows what it means. What they probably mean is that everything is relative, that nothing is really true or false, right or wrong, but it always depends on the circumstances. </a:t>
            </a:r>
          </a:p>
        </p:txBody>
      </p:sp>
    </p:spTree>
    <p:extLst>
      <p:ext uri="{BB962C8B-B14F-4D97-AF65-F5344CB8AC3E}">
        <p14:creationId xmlns:p14="http://schemas.microsoft.com/office/powerpoint/2010/main" val="2102203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046988"/>
          </a:xfrm>
          <a:prstGeom prst="rect">
            <a:avLst/>
          </a:prstGeom>
          <a:noFill/>
        </p:spPr>
        <p:txBody>
          <a:bodyPr wrap="square" rtlCol="0">
            <a:spAutoFit/>
          </a:bodyPr>
          <a:lstStyle/>
          <a:p>
            <a:r>
              <a:rPr lang="en-US" sz="2400" dirty="0"/>
              <a:t>	So, again, you need to call in the </a:t>
            </a:r>
            <a:r>
              <a:rPr lang="en-US" sz="2400" dirty="0" smtClean="0"/>
              <a:t>law (or the laws), </a:t>
            </a:r>
            <a:r>
              <a:rPr lang="en-US" sz="2400" dirty="0"/>
              <a:t>for they are speaking </a:t>
            </a:r>
            <a:r>
              <a:rPr lang="en-US" sz="2400" dirty="0" smtClean="0"/>
              <a:t>irrationally, </a:t>
            </a:r>
            <a:r>
              <a:rPr lang="en-US" sz="2400" dirty="0"/>
              <a:t>and you cannot communicate with an irrational person. </a:t>
            </a:r>
            <a:endParaRPr lang="en-US" sz="2400" dirty="0" smtClean="0"/>
          </a:p>
          <a:p>
            <a:r>
              <a:rPr lang="en-US" sz="2400" dirty="0"/>
              <a:t>	</a:t>
            </a:r>
            <a:r>
              <a:rPr lang="en-US" sz="2400" dirty="0" smtClean="0"/>
              <a:t>“</a:t>
            </a:r>
            <a:r>
              <a:rPr lang="en-US" sz="2400" dirty="0"/>
              <a:t>So is it always true that everything depends on the circumstances? Can we say that’s always true? Because if that’s always true, then that truth </a:t>
            </a:r>
            <a:r>
              <a:rPr lang="en-US" sz="2400" dirty="0" smtClean="0"/>
              <a:t>‘it all depends on the circumstances,’ does </a:t>
            </a:r>
            <a:r>
              <a:rPr lang="en-US" sz="2400" dirty="0"/>
              <a:t>not depend on the circumstances. So there is something that is really true, all of the time, whatever the circumstances.” </a:t>
            </a:r>
            <a:endParaRPr lang="en-US" sz="2400" dirty="0" smtClean="0"/>
          </a:p>
          <a:p>
            <a:r>
              <a:rPr lang="en-US" sz="2400" dirty="0"/>
              <a:t>	</a:t>
            </a:r>
            <a:r>
              <a:rPr lang="en-US" sz="2400" dirty="0" smtClean="0"/>
              <a:t>And </a:t>
            </a:r>
            <a:r>
              <a:rPr lang="en-US" sz="2400" dirty="0"/>
              <a:t>you have just established the first law of logic. Always try to go back to the first law first: the others will follow. </a:t>
            </a:r>
            <a:endParaRPr lang="en-US" sz="2400" dirty="0" smtClean="0"/>
          </a:p>
        </p:txBody>
      </p:sp>
    </p:spTree>
    <p:extLst>
      <p:ext uri="{BB962C8B-B14F-4D97-AF65-F5344CB8AC3E}">
        <p14:creationId xmlns:p14="http://schemas.microsoft.com/office/powerpoint/2010/main" val="162811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785652"/>
          </a:xfrm>
          <a:prstGeom prst="rect">
            <a:avLst/>
          </a:prstGeom>
          <a:noFill/>
        </p:spPr>
        <p:txBody>
          <a:bodyPr wrap="square" rtlCol="0">
            <a:spAutoFit/>
          </a:bodyPr>
          <a:lstStyle/>
          <a:p>
            <a:r>
              <a:rPr lang="en-US" sz="2400" dirty="0"/>
              <a:t>	</a:t>
            </a:r>
            <a:r>
              <a:rPr lang="en-US" sz="2400" dirty="0" smtClean="0"/>
              <a:t>And</a:t>
            </a:r>
            <a:r>
              <a:rPr lang="en-US" sz="2400" dirty="0"/>
              <a:t>, since racism is the only universally recognized sin today, you could follow up by asking if they </a:t>
            </a:r>
            <a:r>
              <a:rPr lang="en-US" sz="2400" dirty="0" smtClean="0"/>
              <a:t>can think of any circumstances </a:t>
            </a:r>
            <a:r>
              <a:rPr lang="en-US" sz="2400" dirty="0"/>
              <a:t>where racism </a:t>
            </a:r>
            <a:r>
              <a:rPr lang="en-US" sz="2400" dirty="0" smtClean="0"/>
              <a:t>would ever </a:t>
            </a:r>
            <a:r>
              <a:rPr lang="en-US" sz="2400" dirty="0"/>
              <a:t>be acceptable, where you could say of racism “It depends.” Again, they would be hard pressed to admit that </a:t>
            </a:r>
            <a:r>
              <a:rPr lang="en-US" sz="2400" dirty="0" smtClean="0"/>
              <a:t>“sometimes </a:t>
            </a:r>
            <a:r>
              <a:rPr lang="en-US" sz="2400" dirty="0"/>
              <a:t>racism would be acceptable</a:t>
            </a:r>
            <a:r>
              <a:rPr lang="en-US" sz="2400" dirty="0" smtClean="0"/>
              <a:t>.” </a:t>
            </a:r>
            <a:r>
              <a:rPr lang="en-US" sz="2400" dirty="0"/>
              <a:t>So you have now established that when it comes to racism one cannot simply say, “It depends.” Racism is wrong, objectively wrong</a:t>
            </a:r>
            <a:r>
              <a:rPr lang="en-US" sz="2400" dirty="0" smtClean="0"/>
              <a:t>.</a:t>
            </a:r>
          </a:p>
          <a:p>
            <a:r>
              <a:rPr lang="en-US" sz="2400" dirty="0"/>
              <a:t>	</a:t>
            </a:r>
            <a:r>
              <a:rPr lang="en-US" sz="2400" dirty="0" smtClean="0"/>
              <a:t>And </a:t>
            </a:r>
            <a:r>
              <a:rPr lang="en-US" sz="2400" dirty="0"/>
              <a:t>if it is wrong then it cannot also be right (law two). It must either be right or wrong; there can be no middle ground (law three). </a:t>
            </a:r>
          </a:p>
          <a:p>
            <a:r>
              <a:rPr lang="en-US" sz="2400" dirty="0"/>
              <a:t>	And now you are both speaking the same language, the language of reason, of rationality, and you can continue the conversation. </a:t>
            </a:r>
          </a:p>
        </p:txBody>
      </p:sp>
    </p:spTree>
    <p:extLst>
      <p:ext uri="{BB962C8B-B14F-4D97-AF65-F5344CB8AC3E}">
        <p14:creationId xmlns:p14="http://schemas.microsoft.com/office/powerpoint/2010/main" val="159770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893647"/>
          </a:xfrm>
          <a:prstGeom prst="rect">
            <a:avLst/>
          </a:prstGeom>
          <a:noFill/>
        </p:spPr>
        <p:txBody>
          <a:bodyPr wrap="square" rtlCol="0">
            <a:spAutoFit/>
          </a:bodyPr>
          <a:lstStyle/>
          <a:p>
            <a:r>
              <a:rPr lang="en-US" sz="2400" dirty="0"/>
              <a:t>	This is all important because the gospel is a truth claim or a series of objectively true truth claims, and in order to be saved, one must believe that the gospel is objectively true. </a:t>
            </a:r>
            <a:endParaRPr lang="en-US" sz="2400" dirty="0" smtClean="0"/>
          </a:p>
          <a:p>
            <a:r>
              <a:rPr lang="en-US" sz="2400" dirty="0"/>
              <a:t>	</a:t>
            </a:r>
            <a:r>
              <a:rPr lang="en-US" sz="2400" dirty="0" smtClean="0"/>
              <a:t>One </a:t>
            </a:r>
            <a:r>
              <a:rPr lang="en-US" sz="2400" dirty="0"/>
              <a:t>cannot believe the gospel if one is lost in irrationality. So it is a singular favor, it is a matter of pre-evangelism to help people return to reason, to abandon irrationality and embrace rationality. </a:t>
            </a:r>
          </a:p>
          <a:p>
            <a:r>
              <a:rPr lang="en-US" sz="2400" dirty="0"/>
              <a:t>	When a missionary travels to a new frontier, first he has to learn the language of the people. If they cannot speak the same language, then he cannot communicate the saving message of the gospel. Of course, the other way is to teach the natives to speak the missionary’s language. Then they could learn it in that language. </a:t>
            </a:r>
            <a:r>
              <a:rPr lang="en-US" sz="2400" dirty="0" smtClean="0"/>
              <a:t>And sometimes we must first teach irrational people to think rationally before they can understand anything, even the gospel.</a:t>
            </a:r>
            <a:endParaRPr lang="en-US" sz="2400" dirty="0"/>
          </a:p>
          <a:p>
            <a:r>
              <a:rPr lang="en-US" sz="2400" dirty="0"/>
              <a:t> </a:t>
            </a:r>
          </a:p>
        </p:txBody>
      </p:sp>
    </p:spTree>
    <p:extLst>
      <p:ext uri="{BB962C8B-B14F-4D97-AF65-F5344CB8AC3E}">
        <p14:creationId xmlns:p14="http://schemas.microsoft.com/office/powerpoint/2010/main" val="2445930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785652"/>
          </a:xfrm>
          <a:prstGeom prst="rect">
            <a:avLst/>
          </a:prstGeom>
          <a:noFill/>
        </p:spPr>
        <p:txBody>
          <a:bodyPr wrap="square" rtlCol="0">
            <a:spAutoFit/>
          </a:bodyPr>
          <a:lstStyle/>
          <a:p>
            <a:r>
              <a:rPr lang="en-US" sz="2400" dirty="0"/>
              <a:t>	Where people are lost in irrationality, there is no hope for salvation. That’s what makes the postmodern worldview so spiritually deadly</a:t>
            </a:r>
            <a:r>
              <a:rPr lang="en-US" sz="2400" dirty="0" smtClean="0"/>
              <a:t>.</a:t>
            </a:r>
          </a:p>
          <a:p>
            <a:r>
              <a:rPr lang="en-US" sz="2400" dirty="0"/>
              <a:t>	</a:t>
            </a:r>
            <a:r>
              <a:rPr lang="en-US" sz="2400" dirty="0" smtClean="0"/>
              <a:t>“</a:t>
            </a:r>
            <a:r>
              <a:rPr lang="en-US" sz="2400" dirty="0"/>
              <a:t>You are a sinner.” </a:t>
            </a:r>
            <a:endParaRPr lang="en-US" sz="2400" dirty="0" smtClean="0"/>
          </a:p>
          <a:p>
            <a:r>
              <a:rPr lang="en-US" sz="2400" dirty="0"/>
              <a:t>	</a:t>
            </a:r>
            <a:r>
              <a:rPr lang="en-US" sz="2400" dirty="0" smtClean="0"/>
              <a:t>	“</a:t>
            </a:r>
            <a:r>
              <a:rPr lang="en-US" sz="2400" dirty="0"/>
              <a:t>I don’t believe in truth claims.” </a:t>
            </a:r>
            <a:endParaRPr lang="en-US" sz="2400" dirty="0" smtClean="0"/>
          </a:p>
          <a:p>
            <a:r>
              <a:rPr lang="en-US" sz="2400" dirty="0"/>
              <a:t>	</a:t>
            </a:r>
            <a:r>
              <a:rPr lang="en-US" sz="2400" dirty="0" smtClean="0"/>
              <a:t>“</a:t>
            </a:r>
            <a:r>
              <a:rPr lang="en-US" sz="2400" dirty="0"/>
              <a:t>Christ died for sinners.” </a:t>
            </a:r>
            <a:endParaRPr lang="en-US" sz="2400" dirty="0" smtClean="0"/>
          </a:p>
          <a:p>
            <a:r>
              <a:rPr lang="en-US" sz="2400" dirty="0"/>
              <a:t>	</a:t>
            </a:r>
            <a:r>
              <a:rPr lang="en-US" sz="2400" dirty="0" smtClean="0"/>
              <a:t>	“</a:t>
            </a:r>
            <a:r>
              <a:rPr lang="en-US" sz="2400" dirty="0"/>
              <a:t>That’s your opinion.” </a:t>
            </a:r>
            <a:endParaRPr lang="en-US" sz="2400" dirty="0" smtClean="0"/>
          </a:p>
          <a:p>
            <a:r>
              <a:rPr lang="en-US" sz="2400" dirty="0"/>
              <a:t>	</a:t>
            </a:r>
            <a:r>
              <a:rPr lang="en-US" sz="2400" dirty="0" smtClean="0"/>
              <a:t>“</a:t>
            </a:r>
            <a:r>
              <a:rPr lang="en-US" sz="2400" dirty="0"/>
              <a:t>Believe in the Lord Jesus </a:t>
            </a:r>
            <a:r>
              <a:rPr lang="en-US" sz="2400" dirty="0" smtClean="0"/>
              <a:t>Christ, </a:t>
            </a:r>
            <a:r>
              <a:rPr lang="en-US" sz="2400" dirty="0"/>
              <a:t>and you will be saved.” </a:t>
            </a:r>
            <a:endParaRPr lang="en-US" sz="2400" dirty="0" smtClean="0"/>
          </a:p>
          <a:p>
            <a:r>
              <a:rPr lang="en-US" sz="2400" dirty="0"/>
              <a:t>	</a:t>
            </a:r>
            <a:r>
              <a:rPr lang="en-US" sz="2400" dirty="0" smtClean="0"/>
              <a:t>	“</a:t>
            </a:r>
            <a:r>
              <a:rPr lang="en-US" sz="2400" dirty="0"/>
              <a:t>You have your truth, I have my truth.”  	</a:t>
            </a:r>
            <a:endParaRPr lang="en-US" sz="2400" dirty="0" smtClean="0"/>
          </a:p>
          <a:p>
            <a:endParaRPr lang="en-US" sz="2400" dirty="0" smtClean="0"/>
          </a:p>
          <a:p>
            <a:r>
              <a:rPr lang="en-US" sz="2400" dirty="0" smtClean="0"/>
              <a:t>	(Missionary friend converted in </a:t>
            </a:r>
            <a:r>
              <a:rPr lang="en-US" sz="2400" dirty="0"/>
              <a:t>Francis Schaeffer’s </a:t>
            </a:r>
            <a:r>
              <a:rPr lang="en-US" sz="2400" dirty="0" err="1"/>
              <a:t>L’Abri</a:t>
            </a:r>
            <a:r>
              <a:rPr lang="en-US" sz="2400" dirty="0"/>
              <a:t> </a:t>
            </a:r>
            <a:r>
              <a:rPr lang="en-US" sz="2400" dirty="0" smtClean="0"/>
              <a:t>Fellowship.)</a:t>
            </a:r>
            <a:endParaRPr lang="en-US" sz="2400" dirty="0"/>
          </a:p>
        </p:txBody>
      </p:sp>
    </p:spTree>
    <p:extLst>
      <p:ext uri="{BB962C8B-B14F-4D97-AF65-F5344CB8AC3E}">
        <p14:creationId xmlns:p14="http://schemas.microsoft.com/office/powerpoint/2010/main" val="236655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893647"/>
          </a:xfrm>
          <a:prstGeom prst="rect">
            <a:avLst/>
          </a:prstGeom>
          <a:noFill/>
        </p:spPr>
        <p:txBody>
          <a:bodyPr wrap="square" rtlCol="0">
            <a:spAutoFit/>
          </a:bodyPr>
          <a:lstStyle/>
          <a:p>
            <a:r>
              <a:rPr lang="en-US" sz="2400" b="1" dirty="0"/>
              <a:t>INTRODUCTION:</a:t>
            </a:r>
            <a:endParaRPr lang="en-US" sz="2400" dirty="0"/>
          </a:p>
          <a:p>
            <a:endParaRPr lang="en-US" sz="2400" dirty="0" smtClean="0"/>
          </a:p>
          <a:p>
            <a:r>
              <a:rPr lang="en-US" sz="2400" dirty="0"/>
              <a:t>	</a:t>
            </a:r>
            <a:r>
              <a:rPr lang="en-US" sz="2400" dirty="0" smtClean="0"/>
              <a:t>Most </a:t>
            </a:r>
            <a:r>
              <a:rPr lang="en-US" sz="2400" dirty="0"/>
              <a:t>people assume basic reasoning. They may not know why logic works or the specific details, but they instinctively know the basics. </a:t>
            </a:r>
            <a:endParaRPr lang="en-US" sz="2400" dirty="0" smtClean="0"/>
          </a:p>
          <a:p>
            <a:r>
              <a:rPr lang="en-US" sz="2400" dirty="0"/>
              <a:t>	</a:t>
            </a:r>
            <a:r>
              <a:rPr lang="en-US" sz="2400" dirty="0" smtClean="0"/>
              <a:t>For </a:t>
            </a:r>
            <a:r>
              <a:rPr lang="en-US" sz="2400" dirty="0"/>
              <a:t>example, if a wife asks her husband, “Did you take out the trash?” she assumes that he clearly understands the question and that he will have an objective, yes or no answer. </a:t>
            </a:r>
            <a:endParaRPr lang="en-US" sz="2400" dirty="0" smtClean="0"/>
          </a:p>
          <a:p>
            <a:r>
              <a:rPr lang="en-US" sz="2400" dirty="0"/>
              <a:t>	</a:t>
            </a:r>
            <a:r>
              <a:rPr lang="en-US" sz="2400" dirty="0" smtClean="0"/>
              <a:t>She </a:t>
            </a:r>
            <a:r>
              <a:rPr lang="en-US" sz="2400" dirty="0"/>
              <a:t>does not expect him to say, “Define ‘take out’” or “Define ‘trash.’” They both understand the terms, and he instinctively knows that she is asking a factual question that requires a factual answer, not a matter of opinion. </a:t>
            </a:r>
            <a:endParaRPr lang="en-US" sz="2400" dirty="0" smtClean="0"/>
          </a:p>
          <a:p>
            <a:r>
              <a:rPr lang="en-US" sz="2400" dirty="0"/>
              <a:t>	</a:t>
            </a:r>
            <a:r>
              <a:rPr lang="en-US" sz="2400" dirty="0" smtClean="0"/>
              <a:t>She </a:t>
            </a:r>
            <a:r>
              <a:rPr lang="en-US" sz="2400" dirty="0"/>
              <a:t>also does not expect him to say, “Well, yes and no.” or “I sort of took out the trash.” Such answers would </a:t>
            </a:r>
            <a:r>
              <a:rPr lang="en-US" sz="2400" dirty="0" smtClean="0"/>
              <a:t>be </a:t>
            </a:r>
            <a:r>
              <a:rPr lang="en-US" sz="2400" dirty="0"/>
              <a:t>unintelligible to </a:t>
            </a:r>
            <a:r>
              <a:rPr lang="en-US" sz="2400" dirty="0" smtClean="0"/>
              <a:t>her. </a:t>
            </a:r>
          </a:p>
          <a:p>
            <a:r>
              <a:rPr lang="en-US" sz="2400" dirty="0"/>
              <a:t>	</a:t>
            </a:r>
            <a:r>
              <a:rPr lang="en-US" sz="2400" dirty="0" smtClean="0"/>
              <a:t>(He probably means that he forgot to take out the trash.) </a:t>
            </a:r>
            <a:endParaRPr lang="en-US" sz="2400" dirty="0"/>
          </a:p>
        </p:txBody>
      </p:sp>
    </p:spTree>
    <p:extLst>
      <p:ext uri="{BB962C8B-B14F-4D97-AF65-F5344CB8AC3E}">
        <p14:creationId xmlns:p14="http://schemas.microsoft.com/office/powerpoint/2010/main" val="295720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785652"/>
          </a:xfrm>
          <a:prstGeom prst="rect">
            <a:avLst/>
          </a:prstGeom>
          <a:noFill/>
        </p:spPr>
        <p:txBody>
          <a:bodyPr wrap="square" rtlCol="0">
            <a:spAutoFit/>
          </a:bodyPr>
          <a:lstStyle/>
          <a:p>
            <a:r>
              <a:rPr lang="en-US" sz="2400" dirty="0"/>
              <a:t>	After the break we will consider how we form moral arguments and then some kinds of unhelpful arguments, irrational mistakes that people (including us) sometimes make </a:t>
            </a:r>
            <a:r>
              <a:rPr lang="en-US" sz="2400" dirty="0" smtClean="0"/>
              <a:t>that </a:t>
            </a:r>
            <a:r>
              <a:rPr lang="en-US" sz="2400" dirty="0"/>
              <a:t>only contribute to the problem. We will look at several logical fallacies so that we can avoid them and keep on track. </a:t>
            </a:r>
          </a:p>
          <a:p>
            <a:endParaRPr lang="en-US" sz="2400" dirty="0" smtClean="0"/>
          </a:p>
          <a:p>
            <a:r>
              <a:rPr lang="en-US" sz="4000" dirty="0" smtClean="0"/>
              <a:t>	I - the law of Identity</a:t>
            </a:r>
          </a:p>
          <a:p>
            <a:r>
              <a:rPr lang="en-US" sz="4000" dirty="0" smtClean="0"/>
              <a:t>	C - the law of non-Contradiction</a:t>
            </a:r>
          </a:p>
          <a:p>
            <a:r>
              <a:rPr lang="en-US" sz="4000" dirty="0" smtClean="0"/>
              <a:t>	E – the law of the Excluded middle</a:t>
            </a:r>
            <a:endParaRPr lang="en-US" sz="4000" dirty="0"/>
          </a:p>
        </p:txBody>
      </p:sp>
    </p:spTree>
    <p:extLst>
      <p:ext uri="{BB962C8B-B14F-4D97-AF65-F5344CB8AC3E}">
        <p14:creationId xmlns:p14="http://schemas.microsoft.com/office/powerpoint/2010/main" val="156657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524315"/>
          </a:xfrm>
          <a:prstGeom prst="rect">
            <a:avLst/>
          </a:prstGeom>
          <a:noFill/>
        </p:spPr>
        <p:txBody>
          <a:bodyPr wrap="square" rtlCol="0">
            <a:spAutoFit/>
          </a:bodyPr>
          <a:lstStyle/>
          <a:p>
            <a:r>
              <a:rPr lang="en-US" sz="2400" dirty="0"/>
              <a:t>III. MORAL ARGUMENTS.</a:t>
            </a:r>
          </a:p>
          <a:p>
            <a:r>
              <a:rPr lang="en-US" sz="2400" dirty="0"/>
              <a:t> </a:t>
            </a:r>
          </a:p>
          <a:p>
            <a:r>
              <a:rPr lang="en-US" sz="2400" dirty="0"/>
              <a:t>	The most common from of logical argumentation is a syllogism. Let’s review the basic form of a syllogism. </a:t>
            </a:r>
          </a:p>
          <a:p>
            <a:r>
              <a:rPr lang="en-US" sz="2400" dirty="0"/>
              <a:t> </a:t>
            </a:r>
          </a:p>
          <a:p>
            <a:r>
              <a:rPr lang="en-US" sz="2400" dirty="0"/>
              <a:t>A=B</a:t>
            </a:r>
          </a:p>
          <a:p>
            <a:r>
              <a:rPr lang="en-US" sz="2400" dirty="0"/>
              <a:t>C=A</a:t>
            </a:r>
          </a:p>
          <a:p>
            <a:r>
              <a:rPr lang="en-US" sz="2400" dirty="0"/>
              <a:t>∴ C=B</a:t>
            </a:r>
          </a:p>
          <a:p>
            <a:r>
              <a:rPr lang="en-US" sz="2400" dirty="0"/>
              <a:t> </a:t>
            </a:r>
          </a:p>
          <a:p>
            <a:r>
              <a:rPr lang="en-US" sz="2400" strike="sngStrike" dirty="0"/>
              <a:t>A</a:t>
            </a:r>
            <a:r>
              <a:rPr lang="en-US" sz="2400" dirty="0"/>
              <a:t>=B</a:t>
            </a:r>
          </a:p>
          <a:p>
            <a:r>
              <a:rPr lang="en-US" sz="2400" dirty="0"/>
              <a:t>C=</a:t>
            </a:r>
            <a:r>
              <a:rPr lang="en-US" sz="2400" strike="sngStrike" dirty="0"/>
              <a:t>A</a:t>
            </a:r>
            <a:endParaRPr lang="en-US" sz="2400" dirty="0"/>
          </a:p>
          <a:p>
            <a:r>
              <a:rPr lang="en-US" sz="2400" dirty="0"/>
              <a:t>∴ </a:t>
            </a:r>
            <a:r>
              <a:rPr lang="en-US" sz="2400" dirty="0" smtClean="0"/>
              <a:t>C=B</a:t>
            </a:r>
            <a:endParaRPr lang="en-US" sz="2400" dirty="0"/>
          </a:p>
        </p:txBody>
      </p:sp>
    </p:spTree>
    <p:extLst>
      <p:ext uri="{BB962C8B-B14F-4D97-AF65-F5344CB8AC3E}">
        <p14:creationId xmlns:p14="http://schemas.microsoft.com/office/powerpoint/2010/main" val="2051073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416320"/>
          </a:xfrm>
          <a:prstGeom prst="rect">
            <a:avLst/>
          </a:prstGeom>
          <a:noFill/>
        </p:spPr>
        <p:txBody>
          <a:bodyPr wrap="square" rtlCol="0">
            <a:spAutoFit/>
          </a:bodyPr>
          <a:lstStyle/>
          <a:p>
            <a:r>
              <a:rPr lang="en-US" sz="2400" dirty="0"/>
              <a:t>III. MORAL ARGUMENTS.</a:t>
            </a:r>
          </a:p>
          <a:p>
            <a:r>
              <a:rPr lang="en-US" sz="2400" dirty="0"/>
              <a:t> </a:t>
            </a:r>
          </a:p>
          <a:p>
            <a:r>
              <a:rPr lang="en-US" sz="2400" dirty="0" smtClean="0"/>
              <a:t>All </a:t>
            </a:r>
            <a:r>
              <a:rPr lang="en-US" sz="2400" dirty="0"/>
              <a:t>men (A) are mortal (B)</a:t>
            </a:r>
          </a:p>
          <a:p>
            <a:r>
              <a:rPr lang="en-US" sz="2400" dirty="0"/>
              <a:t>Socrates (C) is a man (A)</a:t>
            </a:r>
          </a:p>
          <a:p>
            <a:r>
              <a:rPr lang="en-US" sz="2400" dirty="0"/>
              <a:t>∴ Socrates (C) is mortal (B)</a:t>
            </a:r>
          </a:p>
          <a:p>
            <a:r>
              <a:rPr lang="en-US" sz="2400" dirty="0"/>
              <a:t> </a:t>
            </a:r>
          </a:p>
          <a:p>
            <a:r>
              <a:rPr lang="en-US" sz="2400" strike="sngStrike" dirty="0"/>
              <a:t>All men (A)</a:t>
            </a:r>
            <a:r>
              <a:rPr lang="en-US" sz="2400" dirty="0"/>
              <a:t> are mortal (B)</a:t>
            </a:r>
          </a:p>
          <a:p>
            <a:r>
              <a:rPr lang="en-US" sz="2400" dirty="0"/>
              <a:t>Socrates (C) </a:t>
            </a:r>
            <a:r>
              <a:rPr lang="en-US" sz="2400" strike="sngStrike" dirty="0"/>
              <a:t>is a man (A)</a:t>
            </a:r>
            <a:endParaRPr lang="en-US" sz="2400" dirty="0"/>
          </a:p>
          <a:p>
            <a:r>
              <a:rPr lang="en-US" sz="2400" dirty="0"/>
              <a:t>∴ Socrates (C) is mortal (B)</a:t>
            </a:r>
          </a:p>
        </p:txBody>
      </p:sp>
    </p:spTree>
    <p:extLst>
      <p:ext uri="{BB962C8B-B14F-4D97-AF65-F5344CB8AC3E}">
        <p14:creationId xmlns:p14="http://schemas.microsoft.com/office/powerpoint/2010/main" val="223224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601532" y="1287887"/>
            <a:ext cx="7186412" cy="45462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979572" y="2601532"/>
            <a:ext cx="1854558" cy="461665"/>
          </a:xfrm>
          <a:prstGeom prst="rect">
            <a:avLst/>
          </a:prstGeom>
          <a:noFill/>
        </p:spPr>
        <p:txBody>
          <a:bodyPr wrap="square" rtlCol="0">
            <a:spAutoFit/>
          </a:bodyPr>
          <a:lstStyle/>
          <a:p>
            <a:r>
              <a:rPr lang="en-US" sz="2400" dirty="0" smtClean="0"/>
              <a:t>Socrates</a:t>
            </a:r>
            <a:endParaRPr lang="en-US" sz="2400" dirty="0"/>
          </a:p>
        </p:txBody>
      </p:sp>
      <p:sp>
        <p:nvSpPr>
          <p:cNvPr id="4" name="TextBox 3"/>
          <p:cNvSpPr txBox="1"/>
          <p:nvPr/>
        </p:nvSpPr>
        <p:spPr>
          <a:xfrm>
            <a:off x="3863662" y="5834130"/>
            <a:ext cx="4443211" cy="646331"/>
          </a:xfrm>
          <a:prstGeom prst="rect">
            <a:avLst/>
          </a:prstGeom>
          <a:noFill/>
        </p:spPr>
        <p:txBody>
          <a:bodyPr wrap="square" rtlCol="0">
            <a:spAutoFit/>
          </a:bodyPr>
          <a:lstStyle/>
          <a:p>
            <a:pPr algn="ctr"/>
            <a:r>
              <a:rPr lang="en-US" sz="3600" dirty="0" smtClean="0"/>
              <a:t>All Men = Mortal</a:t>
            </a:r>
            <a:endParaRPr lang="en-US" sz="3600" dirty="0"/>
          </a:p>
        </p:txBody>
      </p:sp>
    </p:spTree>
    <p:extLst>
      <p:ext uri="{BB962C8B-B14F-4D97-AF65-F5344CB8AC3E}">
        <p14:creationId xmlns:p14="http://schemas.microsoft.com/office/powerpoint/2010/main" val="12241690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262979"/>
          </a:xfrm>
          <a:prstGeom prst="rect">
            <a:avLst/>
          </a:prstGeom>
          <a:noFill/>
        </p:spPr>
        <p:txBody>
          <a:bodyPr wrap="square" rtlCol="0">
            <a:spAutoFit/>
          </a:bodyPr>
          <a:lstStyle/>
          <a:p>
            <a:r>
              <a:rPr lang="en-US" sz="2400" dirty="0"/>
              <a:t>	I have a friend, a pastor in another denomination, who told me he stopped being a Calvinist. He even went so far as to throw away his copy of Calvin’s </a:t>
            </a:r>
            <a:r>
              <a:rPr lang="en-US" sz="2400" i="1" dirty="0"/>
              <a:t>Institutes. </a:t>
            </a:r>
            <a:r>
              <a:rPr lang="en-US" sz="2400" dirty="0"/>
              <a:t>And he explained why. One of the central beliefs of Calvinists is that God is completely in control of all things. God is sovereign. God controls whatever happens. Nothing is outside of his rule and reign.</a:t>
            </a:r>
          </a:p>
          <a:p>
            <a:r>
              <a:rPr lang="en-US" sz="2400" dirty="0"/>
              <a:t>	So, my friend told me that he had become convinced that God was calling him to a certain position as a pastor of a church. But in the end, the church chose someone else. So, he concluded that God was not in control, that God had called him to this, but that God had failed to make it happen. </a:t>
            </a:r>
          </a:p>
          <a:p>
            <a:r>
              <a:rPr lang="en-US" sz="2400" dirty="0"/>
              <a:t>	At the time I was stunned by what my friend said, not because I agreed with him, but because the argument seemed so </a:t>
            </a:r>
            <a:r>
              <a:rPr lang="en-US" sz="2400" dirty="0" smtClean="0"/>
              <a:t>weak and foolish. </a:t>
            </a:r>
            <a:r>
              <a:rPr lang="en-US" sz="2400" dirty="0"/>
              <a:t>My friend is a bright guy. He went on to further study and became a professor in a seminary. </a:t>
            </a:r>
            <a:endParaRPr lang="en-US" sz="2400" dirty="0" smtClean="0"/>
          </a:p>
          <a:p>
            <a:r>
              <a:rPr lang="en-US" sz="2400" dirty="0"/>
              <a:t>	</a:t>
            </a:r>
            <a:r>
              <a:rPr lang="en-US" sz="2400" dirty="0" smtClean="0"/>
              <a:t>What </a:t>
            </a:r>
            <a:r>
              <a:rPr lang="en-US" sz="2400" dirty="0"/>
              <a:t>was wrong with his reasoning? If we could turn it into a syllogism we could perhaps analyze it more clearly.</a:t>
            </a:r>
            <a:r>
              <a:rPr lang="en-US" sz="2400" dirty="0"/>
              <a:t> </a:t>
            </a:r>
          </a:p>
        </p:txBody>
      </p:sp>
    </p:spTree>
    <p:extLst>
      <p:ext uri="{BB962C8B-B14F-4D97-AF65-F5344CB8AC3E}">
        <p14:creationId xmlns:p14="http://schemas.microsoft.com/office/powerpoint/2010/main" val="163919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416320"/>
          </a:xfrm>
          <a:prstGeom prst="rect">
            <a:avLst/>
          </a:prstGeom>
          <a:noFill/>
        </p:spPr>
        <p:txBody>
          <a:bodyPr wrap="square" rtlCol="0">
            <a:spAutoFit/>
          </a:bodyPr>
          <a:lstStyle/>
          <a:p>
            <a:r>
              <a:rPr lang="en-US" sz="2400" dirty="0"/>
              <a:t>A being who is unable to foretell the future </a:t>
            </a:r>
            <a:r>
              <a:rPr lang="en-US" sz="2400" dirty="0" smtClean="0"/>
              <a:t>(A) cannot </a:t>
            </a:r>
            <a:r>
              <a:rPr lang="en-US" sz="2400" dirty="0"/>
              <a:t>be in </a:t>
            </a:r>
            <a:r>
              <a:rPr lang="en-US" sz="2400" dirty="0" smtClean="0"/>
              <a:t>control (B).</a:t>
            </a:r>
            <a:endParaRPr lang="en-US" sz="2400" dirty="0"/>
          </a:p>
          <a:p>
            <a:r>
              <a:rPr lang="en-US" sz="2400" dirty="0"/>
              <a:t>God </a:t>
            </a:r>
            <a:r>
              <a:rPr lang="en-US" sz="2400" dirty="0" smtClean="0"/>
              <a:t>(C) was </a:t>
            </a:r>
            <a:r>
              <a:rPr lang="en-US" sz="2400" dirty="0"/>
              <a:t>unable to tell the </a:t>
            </a:r>
            <a:r>
              <a:rPr lang="en-US" sz="2400" dirty="0" smtClean="0"/>
              <a:t>future (A).</a:t>
            </a:r>
            <a:endParaRPr lang="en-US" sz="2400" dirty="0"/>
          </a:p>
          <a:p>
            <a:r>
              <a:rPr lang="en-US" sz="2400" dirty="0"/>
              <a:t>∴ </a:t>
            </a:r>
            <a:r>
              <a:rPr lang="en-US" sz="2400" dirty="0" smtClean="0"/>
              <a:t>God </a:t>
            </a:r>
            <a:r>
              <a:rPr lang="en-US" sz="2400" dirty="0"/>
              <a:t>(C)</a:t>
            </a:r>
            <a:r>
              <a:rPr lang="en-US" sz="2400" dirty="0" smtClean="0"/>
              <a:t> </a:t>
            </a:r>
            <a:r>
              <a:rPr lang="en-US" sz="2400" dirty="0"/>
              <a:t>cannot be in </a:t>
            </a:r>
            <a:r>
              <a:rPr lang="en-US" sz="2400" dirty="0" smtClean="0"/>
              <a:t>control (B).</a:t>
            </a:r>
            <a:endParaRPr lang="en-US" sz="2400" dirty="0"/>
          </a:p>
          <a:p>
            <a:r>
              <a:rPr lang="en-US" sz="2400" dirty="0"/>
              <a:t> </a:t>
            </a:r>
          </a:p>
          <a:p>
            <a:r>
              <a:rPr lang="en-US" sz="2400" dirty="0"/>
              <a:t>	</a:t>
            </a:r>
            <a:r>
              <a:rPr lang="en-US" sz="2400" dirty="0" smtClean="0"/>
              <a:t>To </a:t>
            </a:r>
            <a:r>
              <a:rPr lang="en-US" sz="2400" dirty="0"/>
              <a:t>analyze this argument we need to determine two things. </a:t>
            </a:r>
            <a:endParaRPr lang="en-US" sz="2400" dirty="0" smtClean="0"/>
          </a:p>
          <a:p>
            <a:r>
              <a:rPr lang="en-US" sz="2400" dirty="0"/>
              <a:t>	</a:t>
            </a:r>
            <a:r>
              <a:rPr lang="en-US" sz="2400" dirty="0" smtClean="0"/>
              <a:t>First</a:t>
            </a:r>
            <a:r>
              <a:rPr lang="en-US" sz="2400" dirty="0"/>
              <a:t>, is the reasoning valid? Is the form of the argument correct? And then second, are both of the premises true? </a:t>
            </a:r>
            <a:endParaRPr lang="en-US" sz="2400" dirty="0" smtClean="0"/>
          </a:p>
          <a:p>
            <a:r>
              <a:rPr lang="en-US" sz="2400" dirty="0"/>
              <a:t>	</a:t>
            </a:r>
            <a:r>
              <a:rPr lang="en-US" sz="2400" dirty="0" smtClean="0"/>
              <a:t>If </a:t>
            </a:r>
            <a:r>
              <a:rPr lang="en-US" sz="2400" dirty="0"/>
              <a:t>the reasoning is correct and the premises are true,  then the argument is valid, and the conclusion is true: “God cannot be in control.” </a:t>
            </a:r>
          </a:p>
        </p:txBody>
      </p:sp>
    </p:spTree>
    <p:extLst>
      <p:ext uri="{BB962C8B-B14F-4D97-AF65-F5344CB8AC3E}">
        <p14:creationId xmlns:p14="http://schemas.microsoft.com/office/powerpoint/2010/main" val="274054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262979"/>
          </a:xfrm>
          <a:prstGeom prst="rect">
            <a:avLst/>
          </a:prstGeom>
          <a:noFill/>
        </p:spPr>
        <p:txBody>
          <a:bodyPr wrap="square" rtlCol="0">
            <a:spAutoFit/>
          </a:bodyPr>
          <a:lstStyle/>
          <a:p>
            <a:r>
              <a:rPr lang="en-US" sz="2400" dirty="0"/>
              <a:t>A being who is unable to foretell the future </a:t>
            </a:r>
            <a:r>
              <a:rPr lang="en-US" sz="2400" dirty="0" smtClean="0"/>
              <a:t>(A) cannot </a:t>
            </a:r>
            <a:r>
              <a:rPr lang="en-US" sz="2400" dirty="0"/>
              <a:t>be in </a:t>
            </a:r>
            <a:r>
              <a:rPr lang="en-US" sz="2400" dirty="0" smtClean="0"/>
              <a:t>control (B).</a:t>
            </a:r>
            <a:endParaRPr lang="en-US" sz="2400" dirty="0"/>
          </a:p>
          <a:p>
            <a:r>
              <a:rPr lang="en-US" sz="2400" dirty="0"/>
              <a:t>God </a:t>
            </a:r>
            <a:r>
              <a:rPr lang="en-US" sz="2400" dirty="0" smtClean="0"/>
              <a:t>(C) was </a:t>
            </a:r>
            <a:r>
              <a:rPr lang="en-US" sz="2400" dirty="0"/>
              <a:t>unable to tell the </a:t>
            </a:r>
            <a:r>
              <a:rPr lang="en-US" sz="2400" dirty="0" smtClean="0"/>
              <a:t>future (A).</a:t>
            </a:r>
            <a:endParaRPr lang="en-US" sz="2400" dirty="0"/>
          </a:p>
          <a:p>
            <a:r>
              <a:rPr lang="en-US" sz="2400" dirty="0"/>
              <a:t>∴ </a:t>
            </a:r>
            <a:r>
              <a:rPr lang="en-US" sz="2400" dirty="0" smtClean="0"/>
              <a:t>God </a:t>
            </a:r>
            <a:r>
              <a:rPr lang="en-US" sz="2400" dirty="0"/>
              <a:t>(C)</a:t>
            </a:r>
            <a:r>
              <a:rPr lang="en-US" sz="2400" dirty="0" smtClean="0"/>
              <a:t> </a:t>
            </a:r>
            <a:r>
              <a:rPr lang="en-US" sz="2400" dirty="0"/>
              <a:t>cannot be in </a:t>
            </a:r>
            <a:r>
              <a:rPr lang="en-US" sz="2400" dirty="0" smtClean="0"/>
              <a:t>control (B).</a:t>
            </a:r>
            <a:endParaRPr lang="en-US" sz="2400" dirty="0"/>
          </a:p>
          <a:p>
            <a:r>
              <a:rPr lang="en-US" sz="2400" dirty="0"/>
              <a:t> </a:t>
            </a:r>
          </a:p>
          <a:p>
            <a:r>
              <a:rPr lang="en-US" sz="2400" dirty="0"/>
              <a:t>	So first, is the </a:t>
            </a:r>
            <a:r>
              <a:rPr lang="en-US" sz="2400" dirty="0" smtClean="0"/>
              <a:t>reasoning, </a:t>
            </a:r>
            <a:r>
              <a:rPr lang="en-US" sz="2400" dirty="0"/>
              <a:t>the form of the </a:t>
            </a:r>
            <a:r>
              <a:rPr lang="en-US" sz="2400" dirty="0" smtClean="0"/>
              <a:t>argument, valid? </a:t>
            </a:r>
            <a:r>
              <a:rPr lang="en-US" sz="2400" dirty="0"/>
              <a:t>It is!</a:t>
            </a:r>
          </a:p>
          <a:p>
            <a:r>
              <a:rPr lang="en-US" sz="2400" dirty="0"/>
              <a:t> </a:t>
            </a:r>
          </a:p>
          <a:p>
            <a:r>
              <a:rPr lang="en-US" sz="2400" dirty="0"/>
              <a:t>A=B</a:t>
            </a:r>
          </a:p>
          <a:p>
            <a:r>
              <a:rPr lang="en-US" sz="2400" dirty="0"/>
              <a:t>C=A</a:t>
            </a:r>
          </a:p>
          <a:p>
            <a:r>
              <a:rPr lang="en-US" sz="2400" dirty="0"/>
              <a:t>∴ C=B</a:t>
            </a:r>
          </a:p>
          <a:p>
            <a:endParaRPr lang="en-US" sz="2400" strike="sngStrike" dirty="0" smtClean="0"/>
          </a:p>
          <a:p>
            <a:r>
              <a:rPr lang="en-US" sz="2400" strike="sngStrike" dirty="0" smtClean="0"/>
              <a:t>A </a:t>
            </a:r>
            <a:r>
              <a:rPr lang="en-US" sz="2400" strike="sngStrike" dirty="0"/>
              <a:t>being who is unable to foretell the future</a:t>
            </a:r>
            <a:r>
              <a:rPr lang="en-US" sz="2400" dirty="0"/>
              <a:t> (A) cannot be in control. (B)</a:t>
            </a:r>
          </a:p>
          <a:p>
            <a:r>
              <a:rPr lang="en-US" sz="2400" dirty="0"/>
              <a:t>God (C) </a:t>
            </a:r>
            <a:r>
              <a:rPr lang="en-US" sz="2400" strike="sngStrike" dirty="0"/>
              <a:t>was unable to tell the future</a:t>
            </a:r>
            <a:r>
              <a:rPr lang="en-US" sz="2400" dirty="0"/>
              <a:t>. (A)</a:t>
            </a:r>
          </a:p>
          <a:p>
            <a:r>
              <a:rPr lang="en-US" sz="2400" dirty="0"/>
              <a:t>∴ God (C) cannot be in control. (B) (C = B)</a:t>
            </a:r>
          </a:p>
          <a:p>
            <a:endParaRPr lang="en-US" sz="2400" dirty="0"/>
          </a:p>
        </p:txBody>
      </p:sp>
    </p:spTree>
    <p:extLst>
      <p:ext uri="{BB962C8B-B14F-4D97-AF65-F5344CB8AC3E}">
        <p14:creationId xmlns:p14="http://schemas.microsoft.com/office/powerpoint/2010/main" val="211825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632311"/>
          </a:xfrm>
          <a:prstGeom prst="rect">
            <a:avLst/>
          </a:prstGeom>
          <a:noFill/>
        </p:spPr>
        <p:txBody>
          <a:bodyPr wrap="square" rtlCol="0">
            <a:spAutoFit/>
          </a:bodyPr>
          <a:lstStyle/>
          <a:p>
            <a:r>
              <a:rPr lang="en-US" sz="2400" dirty="0"/>
              <a:t>A being who is unable to foretell the future </a:t>
            </a:r>
            <a:r>
              <a:rPr lang="en-US" sz="2400" dirty="0" smtClean="0"/>
              <a:t>(A) cannot </a:t>
            </a:r>
            <a:r>
              <a:rPr lang="en-US" sz="2400" dirty="0"/>
              <a:t>be in </a:t>
            </a:r>
            <a:r>
              <a:rPr lang="en-US" sz="2400" dirty="0" smtClean="0"/>
              <a:t>control (B).</a:t>
            </a:r>
            <a:endParaRPr lang="en-US" sz="2400" dirty="0"/>
          </a:p>
          <a:p>
            <a:r>
              <a:rPr lang="en-US" sz="2400" dirty="0"/>
              <a:t>God </a:t>
            </a:r>
            <a:r>
              <a:rPr lang="en-US" sz="2400" dirty="0" smtClean="0"/>
              <a:t>(C) was </a:t>
            </a:r>
            <a:r>
              <a:rPr lang="en-US" sz="2400" dirty="0"/>
              <a:t>unable to tell the </a:t>
            </a:r>
            <a:r>
              <a:rPr lang="en-US" sz="2400" dirty="0" smtClean="0"/>
              <a:t>future (A).</a:t>
            </a:r>
            <a:endParaRPr lang="en-US" sz="2400" dirty="0"/>
          </a:p>
          <a:p>
            <a:r>
              <a:rPr lang="en-US" sz="2400" dirty="0"/>
              <a:t>∴ </a:t>
            </a:r>
            <a:r>
              <a:rPr lang="en-US" sz="2400" dirty="0" smtClean="0"/>
              <a:t>God </a:t>
            </a:r>
            <a:r>
              <a:rPr lang="en-US" sz="2400" dirty="0"/>
              <a:t>(C)</a:t>
            </a:r>
            <a:r>
              <a:rPr lang="en-US" sz="2400" dirty="0" smtClean="0"/>
              <a:t> </a:t>
            </a:r>
            <a:r>
              <a:rPr lang="en-US" sz="2400" dirty="0"/>
              <a:t>cannot be in </a:t>
            </a:r>
            <a:r>
              <a:rPr lang="en-US" sz="2400" dirty="0" smtClean="0"/>
              <a:t>control (B).</a:t>
            </a:r>
            <a:endParaRPr lang="en-US" sz="2400" dirty="0"/>
          </a:p>
          <a:p>
            <a:r>
              <a:rPr lang="en-US" sz="2400" dirty="0"/>
              <a:t> </a:t>
            </a:r>
          </a:p>
          <a:p>
            <a:r>
              <a:rPr lang="en-US" sz="2400" dirty="0"/>
              <a:t>	Second, are all of the premises true? </a:t>
            </a:r>
            <a:endParaRPr lang="en-US" sz="2400" dirty="0" smtClean="0"/>
          </a:p>
          <a:p>
            <a:r>
              <a:rPr lang="en-US" sz="2400" dirty="0" smtClean="0"/>
              <a:t>	The </a:t>
            </a:r>
            <a:r>
              <a:rPr lang="en-US" sz="2400" dirty="0"/>
              <a:t>first premise, the major, is true. We would say that in order to control all things, the being must know what’s coming. </a:t>
            </a:r>
          </a:p>
          <a:p>
            <a:r>
              <a:rPr lang="en-US" sz="2400" dirty="0"/>
              <a:t>	It’s the second premise, the minor, the specific </a:t>
            </a:r>
            <a:r>
              <a:rPr lang="en-US" sz="2400" dirty="0" smtClean="0"/>
              <a:t>application </a:t>
            </a:r>
            <a:r>
              <a:rPr lang="en-US" sz="2400" dirty="0"/>
              <a:t>that is in doubt</a:t>
            </a:r>
            <a:r>
              <a:rPr lang="en-US" sz="2400" dirty="0" smtClean="0"/>
              <a:t>.</a:t>
            </a:r>
          </a:p>
          <a:p>
            <a:r>
              <a:rPr lang="en-US" sz="2400" dirty="0"/>
              <a:t>	</a:t>
            </a:r>
            <a:r>
              <a:rPr lang="en-US" sz="2400" dirty="0" smtClean="0"/>
              <a:t>My </a:t>
            </a:r>
            <a:r>
              <a:rPr lang="en-US" sz="2400" dirty="0"/>
              <a:t>friend </a:t>
            </a:r>
            <a:r>
              <a:rPr lang="en-US" sz="2400" i="1" dirty="0"/>
              <a:t>thought </a:t>
            </a:r>
            <a:r>
              <a:rPr lang="en-US" sz="2400" dirty="0"/>
              <a:t>God was calling him to a position. It seemed to him that God had told him something would happen in the future, but that God was mistaken. </a:t>
            </a:r>
            <a:endParaRPr lang="en-US" sz="2400" dirty="0" smtClean="0"/>
          </a:p>
          <a:p>
            <a:r>
              <a:rPr lang="en-US" sz="2400" dirty="0"/>
              <a:t>	</a:t>
            </a:r>
            <a:r>
              <a:rPr lang="en-US" sz="2400" dirty="0" smtClean="0"/>
              <a:t>But </a:t>
            </a:r>
            <a:r>
              <a:rPr lang="en-US" sz="2400" dirty="0"/>
              <a:t>what if my friend only imagined that God was calling him? It is entirely possible that my friend was wrong, that God had not called him, and so he was wrong, not God.  </a:t>
            </a:r>
          </a:p>
          <a:p>
            <a:endParaRPr lang="en-US" sz="2400" dirty="0"/>
          </a:p>
        </p:txBody>
      </p:sp>
    </p:spTree>
    <p:extLst>
      <p:ext uri="{BB962C8B-B14F-4D97-AF65-F5344CB8AC3E}">
        <p14:creationId xmlns:p14="http://schemas.microsoft.com/office/powerpoint/2010/main" val="2779907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262979"/>
          </a:xfrm>
          <a:prstGeom prst="rect">
            <a:avLst/>
          </a:prstGeom>
          <a:noFill/>
        </p:spPr>
        <p:txBody>
          <a:bodyPr wrap="square" rtlCol="0">
            <a:spAutoFit/>
          </a:bodyPr>
          <a:lstStyle/>
          <a:p>
            <a:r>
              <a:rPr lang="en-US" sz="2400" dirty="0"/>
              <a:t>MORAL STATEMENTS AND ARGUMENTS</a:t>
            </a:r>
          </a:p>
          <a:p>
            <a:r>
              <a:rPr lang="en-US" sz="2400" dirty="0"/>
              <a:t> </a:t>
            </a:r>
          </a:p>
          <a:p>
            <a:r>
              <a:rPr lang="en-US" sz="2400" dirty="0"/>
              <a:t>	A moral statement is a general moral principle. </a:t>
            </a:r>
            <a:endParaRPr lang="en-US" sz="2400" dirty="0" smtClean="0"/>
          </a:p>
          <a:p>
            <a:r>
              <a:rPr lang="en-US" sz="2400" dirty="0"/>
              <a:t>	</a:t>
            </a:r>
            <a:r>
              <a:rPr lang="en-US" sz="2400" dirty="0" smtClean="0"/>
              <a:t>A </a:t>
            </a:r>
            <a:r>
              <a:rPr lang="en-US" sz="2400" dirty="0"/>
              <a:t>moral argument is a specific application of a moral principle. </a:t>
            </a:r>
          </a:p>
          <a:p>
            <a:r>
              <a:rPr lang="en-US" sz="2400" dirty="0"/>
              <a:t> </a:t>
            </a:r>
          </a:p>
          <a:p>
            <a:r>
              <a:rPr lang="en-US" sz="2400" dirty="0"/>
              <a:t>“Lying is wrong”</a:t>
            </a:r>
          </a:p>
          <a:p>
            <a:r>
              <a:rPr lang="en-US" sz="2400" dirty="0"/>
              <a:t>“Stealing is immoral.” </a:t>
            </a:r>
          </a:p>
          <a:p>
            <a:r>
              <a:rPr lang="en-US" sz="2400" dirty="0"/>
              <a:t>“Murder is evil.” </a:t>
            </a:r>
            <a:endParaRPr lang="en-US" sz="2400" dirty="0" smtClean="0"/>
          </a:p>
          <a:p>
            <a:endParaRPr lang="en-US" sz="2400" dirty="0" smtClean="0"/>
          </a:p>
          <a:p>
            <a:r>
              <a:rPr lang="en-US" sz="2400" dirty="0"/>
              <a:t>	</a:t>
            </a:r>
            <a:r>
              <a:rPr lang="en-US" sz="2400" dirty="0" smtClean="0"/>
              <a:t>These are all moral statements, not moral arguments.</a:t>
            </a:r>
            <a:endParaRPr lang="en-US" sz="2400" dirty="0"/>
          </a:p>
          <a:p>
            <a:endParaRPr lang="en-US" sz="2400" dirty="0" smtClean="0"/>
          </a:p>
          <a:p>
            <a:r>
              <a:rPr lang="en-US" sz="2400" dirty="0" smtClean="0"/>
              <a:t>		</a:t>
            </a:r>
            <a:r>
              <a:rPr lang="en-US" sz="2400" dirty="0" smtClean="0"/>
              <a:t>(Logging story)</a:t>
            </a:r>
            <a:endParaRPr lang="en-US" sz="2400" dirty="0"/>
          </a:p>
          <a:p>
            <a:r>
              <a:rPr lang="en-US" sz="2400" dirty="0"/>
              <a:t> </a:t>
            </a:r>
            <a:endParaRPr lang="en-US" sz="2400" dirty="0" smtClean="0"/>
          </a:p>
          <a:p>
            <a:endParaRPr lang="en-US" sz="2400" dirty="0"/>
          </a:p>
        </p:txBody>
      </p:sp>
    </p:spTree>
    <p:extLst>
      <p:ext uri="{BB962C8B-B14F-4D97-AF65-F5344CB8AC3E}">
        <p14:creationId xmlns:p14="http://schemas.microsoft.com/office/powerpoint/2010/main" val="142134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262979"/>
          </a:xfrm>
          <a:prstGeom prst="rect">
            <a:avLst/>
          </a:prstGeom>
          <a:noFill/>
        </p:spPr>
        <p:txBody>
          <a:bodyPr wrap="square" rtlCol="0">
            <a:spAutoFit/>
          </a:bodyPr>
          <a:lstStyle/>
          <a:p>
            <a:r>
              <a:rPr lang="en-US" sz="2400" dirty="0" smtClean="0"/>
              <a:t>A </a:t>
            </a:r>
            <a:r>
              <a:rPr lang="en-US" sz="2400" dirty="0"/>
              <a:t>Moral Statement + a Non-moral Statement = a moral argument. </a:t>
            </a:r>
          </a:p>
          <a:p>
            <a:r>
              <a:rPr lang="en-US" sz="2400" dirty="0"/>
              <a:t> </a:t>
            </a:r>
          </a:p>
          <a:p>
            <a:r>
              <a:rPr lang="en-US" sz="2400" dirty="0"/>
              <a:t>Stealing is wrong.</a:t>
            </a:r>
          </a:p>
          <a:p>
            <a:r>
              <a:rPr lang="en-US" sz="2400" dirty="0"/>
              <a:t>Shoplifting is stealing.</a:t>
            </a:r>
          </a:p>
          <a:p>
            <a:r>
              <a:rPr lang="en-US" sz="2400" dirty="0"/>
              <a:t>Therefore: Shoplifting is wrong. </a:t>
            </a:r>
          </a:p>
          <a:p>
            <a:r>
              <a:rPr lang="en-US" sz="2400" dirty="0"/>
              <a:t> </a:t>
            </a:r>
          </a:p>
          <a:p>
            <a:r>
              <a:rPr lang="en-US" sz="2400" dirty="0"/>
              <a:t>Stealing is wrong.</a:t>
            </a:r>
          </a:p>
          <a:p>
            <a:r>
              <a:rPr lang="en-US" sz="2400" dirty="0"/>
              <a:t>Plagiarism is stealing.</a:t>
            </a:r>
          </a:p>
          <a:p>
            <a:r>
              <a:rPr lang="en-US" sz="2400" dirty="0"/>
              <a:t>Therefore: Plagiarism is wrong. </a:t>
            </a:r>
          </a:p>
          <a:p>
            <a:r>
              <a:rPr lang="en-US" sz="2400" dirty="0"/>
              <a:t> </a:t>
            </a:r>
          </a:p>
          <a:p>
            <a:r>
              <a:rPr lang="en-US" sz="2400" dirty="0" smtClean="0"/>
              <a:t>The </a:t>
            </a:r>
            <a:r>
              <a:rPr lang="en-US" sz="2400" dirty="0"/>
              <a:t>larger </a:t>
            </a:r>
            <a:r>
              <a:rPr lang="en-US" sz="2400" dirty="0" smtClean="0"/>
              <a:t>category of “</a:t>
            </a:r>
            <a:r>
              <a:rPr lang="en-US" sz="2400" dirty="0"/>
              <a:t>wrong” </a:t>
            </a:r>
            <a:r>
              <a:rPr lang="en-US" sz="2400" dirty="0" smtClean="0"/>
              <a:t>includes a smaller </a:t>
            </a:r>
            <a:r>
              <a:rPr lang="en-US" sz="2400" dirty="0"/>
              <a:t>subset </a:t>
            </a:r>
            <a:r>
              <a:rPr lang="en-US" sz="2400" dirty="0" smtClean="0"/>
              <a:t>called </a:t>
            </a:r>
            <a:r>
              <a:rPr lang="en-US" sz="2400" dirty="0"/>
              <a:t>“stealing.” Since shoplifting and plagiarism are in the subset of “stealing,” they are also in the larger group “wrong.” </a:t>
            </a:r>
          </a:p>
          <a:p>
            <a:endParaRPr lang="en-US" sz="2400" dirty="0"/>
          </a:p>
        </p:txBody>
      </p:sp>
    </p:spTree>
    <p:extLst>
      <p:ext uri="{BB962C8B-B14F-4D97-AF65-F5344CB8AC3E}">
        <p14:creationId xmlns:p14="http://schemas.microsoft.com/office/powerpoint/2010/main" val="251759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262979"/>
          </a:xfrm>
          <a:prstGeom prst="rect">
            <a:avLst/>
          </a:prstGeom>
          <a:noFill/>
        </p:spPr>
        <p:txBody>
          <a:bodyPr wrap="square" rtlCol="0">
            <a:spAutoFit/>
          </a:bodyPr>
          <a:lstStyle/>
          <a:p>
            <a:r>
              <a:rPr lang="en-US" sz="2400" b="1" dirty="0"/>
              <a:t>INTRODUCTION:</a:t>
            </a:r>
            <a:endParaRPr lang="en-US" sz="2400" dirty="0"/>
          </a:p>
          <a:p>
            <a:endParaRPr lang="en-US" sz="2400" dirty="0" smtClean="0"/>
          </a:p>
          <a:p>
            <a:r>
              <a:rPr lang="en-US" sz="2400" dirty="0"/>
              <a:t>	And because everybody (or at least most </a:t>
            </a:r>
            <a:r>
              <a:rPr lang="en-US" sz="2400" dirty="0" smtClean="0"/>
              <a:t>everybody) </a:t>
            </a:r>
            <a:r>
              <a:rPr lang="en-US" sz="2400" dirty="0"/>
              <a:t>intuitively </a:t>
            </a:r>
            <a:r>
              <a:rPr lang="en-US" sz="2400" dirty="0" smtClean="0"/>
              <a:t>understands </a:t>
            </a:r>
            <a:r>
              <a:rPr lang="en-US" sz="2400" dirty="0"/>
              <a:t>some of the basics of logic and reason, it can serve as a kind of universal language by which we can discuss and debate and come to some kind of consensus or agreement. </a:t>
            </a:r>
            <a:endParaRPr lang="en-US" sz="2400" dirty="0" smtClean="0"/>
          </a:p>
          <a:p>
            <a:r>
              <a:rPr lang="en-US" sz="2400" dirty="0"/>
              <a:t>	</a:t>
            </a:r>
            <a:r>
              <a:rPr lang="en-US" sz="2400" dirty="0" smtClean="0"/>
              <a:t>For </a:t>
            </a:r>
            <a:r>
              <a:rPr lang="en-US" sz="2400" dirty="0"/>
              <a:t>example, most people understand the logic of conditional clauses, the “if…then” way of reasoning. “If it does not rain today, then there will be a little league game.” </a:t>
            </a:r>
            <a:endParaRPr lang="en-US" sz="2400" dirty="0" smtClean="0"/>
          </a:p>
          <a:p>
            <a:r>
              <a:rPr lang="en-US" sz="2400" dirty="0"/>
              <a:t>	</a:t>
            </a:r>
            <a:r>
              <a:rPr lang="en-US" sz="2400" dirty="0" smtClean="0"/>
              <a:t>People </a:t>
            </a:r>
            <a:r>
              <a:rPr lang="en-US" sz="2400" dirty="0"/>
              <a:t>may not be able to name that as a conditional sentence, the second clause dependent </a:t>
            </a:r>
            <a:r>
              <a:rPr lang="en-US" sz="2400" dirty="0" smtClean="0"/>
              <a:t>or contingent on </a:t>
            </a:r>
            <a:r>
              <a:rPr lang="en-US" sz="2400" dirty="0"/>
              <a:t>the first, but almost everyone would understand that there will be a game if it does not rain and there will not be a game if it does rain. </a:t>
            </a:r>
            <a:endParaRPr lang="en-US" sz="2400" dirty="0" smtClean="0"/>
          </a:p>
          <a:p>
            <a:r>
              <a:rPr lang="en-US" sz="2400" dirty="0"/>
              <a:t>	</a:t>
            </a:r>
            <a:r>
              <a:rPr lang="en-US" sz="2400" dirty="0" smtClean="0"/>
              <a:t>Well</a:t>
            </a:r>
            <a:r>
              <a:rPr lang="en-US" sz="2400" dirty="0"/>
              <a:t>, most people.</a:t>
            </a:r>
          </a:p>
        </p:txBody>
      </p:sp>
    </p:spTree>
    <p:extLst>
      <p:ext uri="{BB962C8B-B14F-4D97-AF65-F5344CB8AC3E}">
        <p14:creationId xmlns:p14="http://schemas.microsoft.com/office/powerpoint/2010/main" val="327011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326524" y="1030310"/>
            <a:ext cx="9710670" cy="51129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2691685" y="2240924"/>
            <a:ext cx="3979571" cy="29621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258355" y="2756079"/>
            <a:ext cx="2060620" cy="461665"/>
          </a:xfrm>
          <a:prstGeom prst="rect">
            <a:avLst/>
          </a:prstGeom>
          <a:noFill/>
        </p:spPr>
        <p:txBody>
          <a:bodyPr wrap="square" rtlCol="0">
            <a:spAutoFit/>
          </a:bodyPr>
          <a:lstStyle/>
          <a:p>
            <a:r>
              <a:rPr lang="en-US" sz="2400" dirty="0" smtClean="0"/>
              <a:t>SHOPLIFTING</a:t>
            </a:r>
            <a:endParaRPr lang="en-US" sz="2400" dirty="0"/>
          </a:p>
        </p:txBody>
      </p:sp>
      <p:sp>
        <p:nvSpPr>
          <p:cNvPr id="5" name="TextBox 4"/>
          <p:cNvSpPr txBox="1"/>
          <p:nvPr/>
        </p:nvSpPr>
        <p:spPr>
          <a:xfrm>
            <a:off x="4108361" y="3889420"/>
            <a:ext cx="2060619" cy="461665"/>
          </a:xfrm>
          <a:prstGeom prst="rect">
            <a:avLst/>
          </a:prstGeom>
          <a:noFill/>
        </p:spPr>
        <p:txBody>
          <a:bodyPr wrap="square" rtlCol="0">
            <a:spAutoFit/>
          </a:bodyPr>
          <a:lstStyle/>
          <a:p>
            <a:r>
              <a:rPr lang="en-US" sz="2400" dirty="0" smtClean="0"/>
              <a:t>PLAGIARISM </a:t>
            </a:r>
            <a:endParaRPr lang="en-US" sz="2400" dirty="0"/>
          </a:p>
        </p:txBody>
      </p:sp>
      <p:sp>
        <p:nvSpPr>
          <p:cNvPr id="6" name="TextBox 5"/>
          <p:cNvSpPr txBox="1"/>
          <p:nvPr/>
        </p:nvSpPr>
        <p:spPr>
          <a:xfrm>
            <a:off x="3348507" y="5022761"/>
            <a:ext cx="2537138" cy="584775"/>
          </a:xfrm>
          <a:prstGeom prst="rect">
            <a:avLst/>
          </a:prstGeom>
          <a:noFill/>
        </p:spPr>
        <p:txBody>
          <a:bodyPr wrap="square" rtlCol="0">
            <a:spAutoFit/>
          </a:bodyPr>
          <a:lstStyle/>
          <a:p>
            <a:pPr algn="ctr"/>
            <a:r>
              <a:rPr lang="en-US" sz="3200" dirty="0" smtClean="0"/>
              <a:t>STEALING</a:t>
            </a:r>
            <a:endParaRPr lang="en-US" sz="3200" dirty="0"/>
          </a:p>
        </p:txBody>
      </p:sp>
      <p:sp>
        <p:nvSpPr>
          <p:cNvPr id="7" name="TextBox 6"/>
          <p:cNvSpPr txBox="1"/>
          <p:nvPr/>
        </p:nvSpPr>
        <p:spPr>
          <a:xfrm>
            <a:off x="3786389" y="6143223"/>
            <a:ext cx="4893972" cy="646331"/>
          </a:xfrm>
          <a:prstGeom prst="rect">
            <a:avLst/>
          </a:prstGeom>
          <a:noFill/>
        </p:spPr>
        <p:txBody>
          <a:bodyPr wrap="square" rtlCol="0">
            <a:spAutoFit/>
          </a:bodyPr>
          <a:lstStyle/>
          <a:p>
            <a:pPr algn="ctr"/>
            <a:r>
              <a:rPr lang="en-US" sz="3600" dirty="0" smtClean="0"/>
              <a:t>WRONG</a:t>
            </a:r>
            <a:endParaRPr lang="en-US" sz="3600" dirty="0"/>
          </a:p>
        </p:txBody>
      </p:sp>
    </p:spTree>
    <p:extLst>
      <p:ext uri="{BB962C8B-B14F-4D97-AF65-F5344CB8AC3E}">
        <p14:creationId xmlns:p14="http://schemas.microsoft.com/office/powerpoint/2010/main" val="9265441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416320"/>
          </a:xfrm>
          <a:prstGeom prst="rect">
            <a:avLst/>
          </a:prstGeom>
          <a:noFill/>
        </p:spPr>
        <p:txBody>
          <a:bodyPr wrap="square" rtlCol="0">
            <a:spAutoFit/>
          </a:bodyPr>
          <a:lstStyle/>
          <a:p>
            <a:r>
              <a:rPr lang="en-US" sz="2400" dirty="0"/>
              <a:t>TESTING MORAL PREMISES</a:t>
            </a:r>
          </a:p>
          <a:p>
            <a:r>
              <a:rPr lang="en-US" sz="2400" dirty="0"/>
              <a:t> </a:t>
            </a:r>
          </a:p>
          <a:p>
            <a:r>
              <a:rPr lang="en-US" sz="2400" dirty="0" smtClean="0"/>
              <a:t>1</a:t>
            </a:r>
            <a:r>
              <a:rPr lang="en-US" sz="2400" dirty="0"/>
              <a:t>. “Causing a person’s death is wrong.” (dubious)</a:t>
            </a:r>
          </a:p>
          <a:p>
            <a:r>
              <a:rPr lang="en-US" sz="2400" dirty="0"/>
              <a:t>2. “Causing the death of person who is incapacitated is wrong.” (more reasonable)</a:t>
            </a:r>
          </a:p>
          <a:p>
            <a:r>
              <a:rPr lang="en-US" sz="2400" dirty="0"/>
              <a:t>3. “Causing the death of a person who is incapacitated is wrong, except to save </a:t>
            </a:r>
            <a:r>
              <a:rPr lang="en-US" sz="2400" dirty="0" smtClean="0"/>
              <a:t>		lives</a:t>
            </a:r>
            <a:r>
              <a:rPr lang="en-US" sz="2400" dirty="0"/>
              <a:t>.” (closer to being correct)</a:t>
            </a:r>
          </a:p>
          <a:p>
            <a:r>
              <a:rPr lang="en-US" sz="2400" dirty="0"/>
              <a:t> </a:t>
            </a:r>
          </a:p>
          <a:p>
            <a:r>
              <a:rPr lang="en-US" sz="2400" dirty="0" smtClean="0"/>
              <a:t>BUT WHY</a:t>
            </a:r>
            <a:r>
              <a:rPr lang="en-US" sz="2400" dirty="0"/>
              <a:t>? What is the basis for morality? One cannot get from “is” to “ought.” </a:t>
            </a:r>
            <a:r>
              <a:rPr lang="en-US" sz="2400" dirty="0" smtClean="0"/>
              <a:t> </a:t>
            </a:r>
          </a:p>
          <a:p>
            <a:r>
              <a:rPr lang="en-US" sz="2400" dirty="0" smtClean="0"/>
              <a:t>This still gives no moral basis for declaring any of this to be “wrong.”.</a:t>
            </a:r>
            <a:r>
              <a:rPr lang="en-US" sz="2400" dirty="0"/>
              <a:t> </a:t>
            </a:r>
          </a:p>
        </p:txBody>
      </p:sp>
    </p:spTree>
    <p:extLst>
      <p:ext uri="{BB962C8B-B14F-4D97-AF65-F5344CB8AC3E}">
        <p14:creationId xmlns:p14="http://schemas.microsoft.com/office/powerpoint/2010/main" val="414211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632311"/>
          </a:xfrm>
          <a:prstGeom prst="rect">
            <a:avLst/>
          </a:prstGeom>
          <a:noFill/>
        </p:spPr>
        <p:txBody>
          <a:bodyPr wrap="square" rtlCol="0">
            <a:spAutoFit/>
          </a:bodyPr>
          <a:lstStyle/>
          <a:p>
            <a:r>
              <a:rPr lang="en-US" sz="2400" dirty="0"/>
              <a:t>ASSESSING NON-MORAL PREMISES</a:t>
            </a:r>
          </a:p>
          <a:p>
            <a:r>
              <a:rPr lang="en-US" sz="2400" dirty="0"/>
              <a:t> </a:t>
            </a:r>
          </a:p>
          <a:p>
            <a:r>
              <a:rPr lang="en-US" sz="2400" dirty="0"/>
              <a:t>Killing </a:t>
            </a:r>
            <a:r>
              <a:rPr lang="en-US" sz="2400" dirty="0" smtClean="0"/>
              <a:t>children (A) </a:t>
            </a:r>
            <a:r>
              <a:rPr lang="en-US" sz="2400" dirty="0"/>
              <a:t>is </a:t>
            </a:r>
            <a:r>
              <a:rPr lang="en-US" sz="2400" dirty="0" smtClean="0"/>
              <a:t>wrong (B).</a:t>
            </a:r>
            <a:endParaRPr lang="en-US" sz="2400" dirty="0"/>
          </a:p>
          <a:p>
            <a:r>
              <a:rPr lang="en-US" sz="2400" dirty="0" smtClean="0"/>
              <a:t>Fetuses (C) </a:t>
            </a:r>
            <a:r>
              <a:rPr lang="en-US" sz="2400" dirty="0"/>
              <a:t>are </a:t>
            </a:r>
            <a:r>
              <a:rPr lang="en-US" sz="2400" dirty="0" smtClean="0"/>
              <a:t>children (B).</a:t>
            </a:r>
            <a:endParaRPr lang="en-US" sz="2400" dirty="0"/>
          </a:p>
          <a:p>
            <a:r>
              <a:rPr lang="en-US" sz="2400" dirty="0"/>
              <a:t>Therefore: Abortion (killing fetuses</a:t>
            </a:r>
            <a:r>
              <a:rPr lang="en-US" sz="2400" dirty="0" smtClean="0"/>
              <a:t>) (C) </a:t>
            </a:r>
            <a:r>
              <a:rPr lang="en-US" sz="2400" dirty="0"/>
              <a:t>is </a:t>
            </a:r>
            <a:r>
              <a:rPr lang="en-US" sz="2400" dirty="0" smtClean="0"/>
              <a:t>wrong (B). </a:t>
            </a:r>
            <a:endParaRPr lang="en-US" sz="2400" dirty="0"/>
          </a:p>
          <a:p>
            <a:r>
              <a:rPr lang="en-US" sz="2400" dirty="0"/>
              <a:t> </a:t>
            </a:r>
          </a:p>
          <a:p>
            <a:r>
              <a:rPr lang="en-US" sz="2400" dirty="0"/>
              <a:t>Killing children is wrong. (moral statement)</a:t>
            </a:r>
          </a:p>
          <a:p>
            <a:r>
              <a:rPr lang="en-US" sz="2400" dirty="0"/>
              <a:t>Fetuses are children. (non-moral statement)</a:t>
            </a:r>
          </a:p>
          <a:p>
            <a:r>
              <a:rPr lang="en-US" sz="2400" dirty="0"/>
              <a:t>Therefore: Abortion (killing fetuses) is wrong. </a:t>
            </a:r>
          </a:p>
          <a:p>
            <a:r>
              <a:rPr lang="en-US" sz="2400" dirty="0"/>
              <a:t> </a:t>
            </a:r>
          </a:p>
          <a:p>
            <a:r>
              <a:rPr lang="en-US" sz="2400" dirty="0"/>
              <a:t>	Is the non-moral statement true? This is often the crux of the debate. </a:t>
            </a:r>
          </a:p>
          <a:p>
            <a:r>
              <a:rPr lang="en-US" sz="2400" dirty="0" smtClean="0"/>
              <a:t>(</a:t>
            </a:r>
            <a:r>
              <a:rPr lang="en-US" sz="2400" dirty="0"/>
              <a:t>not an exact science). </a:t>
            </a:r>
            <a:endParaRPr lang="en-US" sz="2400" dirty="0" smtClean="0"/>
          </a:p>
          <a:p>
            <a:r>
              <a:rPr lang="en-US" sz="2400" dirty="0"/>
              <a:t>	The Bible claims to be God’s Word on right and wrong. The Bible supplies the major premises in moral arguments. We start from there, and then reason to specific applications. </a:t>
            </a:r>
          </a:p>
        </p:txBody>
      </p:sp>
    </p:spTree>
    <p:extLst>
      <p:ext uri="{BB962C8B-B14F-4D97-AF65-F5344CB8AC3E}">
        <p14:creationId xmlns:p14="http://schemas.microsoft.com/office/powerpoint/2010/main" val="154959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046988"/>
          </a:xfrm>
          <a:prstGeom prst="rect">
            <a:avLst/>
          </a:prstGeom>
          <a:noFill/>
        </p:spPr>
        <p:txBody>
          <a:bodyPr wrap="square" rtlCol="0">
            <a:spAutoFit/>
          </a:bodyPr>
          <a:lstStyle/>
          <a:p>
            <a:r>
              <a:rPr lang="en-US" sz="2400" dirty="0"/>
              <a:t>IV. LOGICAL </a:t>
            </a:r>
            <a:r>
              <a:rPr lang="en-US" sz="2400" dirty="0" smtClean="0"/>
              <a:t>FALLACIES (BAD ARGUMENTS).</a:t>
            </a:r>
            <a:endParaRPr lang="en-US" sz="2400" dirty="0"/>
          </a:p>
          <a:p>
            <a:r>
              <a:rPr lang="en-US" sz="2400" dirty="0"/>
              <a:t> </a:t>
            </a:r>
          </a:p>
          <a:p>
            <a:r>
              <a:rPr lang="en-US" sz="2400" dirty="0"/>
              <a:t>	Sometimes in our haste to convince others we may slip into irrationality. </a:t>
            </a:r>
            <a:endParaRPr lang="en-US" sz="2400" dirty="0" smtClean="0"/>
          </a:p>
          <a:p>
            <a:r>
              <a:rPr lang="en-US" sz="2400" dirty="0"/>
              <a:t>	</a:t>
            </a:r>
            <a:r>
              <a:rPr lang="en-US" sz="2400" dirty="0" smtClean="0"/>
              <a:t>When </a:t>
            </a:r>
            <a:r>
              <a:rPr lang="en-US" sz="2400" dirty="0"/>
              <a:t>we do, we will lose the ability to communicate intelligibly with </a:t>
            </a:r>
            <a:r>
              <a:rPr lang="en-US" sz="2400" dirty="0" smtClean="0"/>
              <a:t>others. </a:t>
            </a:r>
          </a:p>
          <a:p>
            <a:r>
              <a:rPr lang="en-US" sz="2400" dirty="0"/>
              <a:t>	</a:t>
            </a:r>
            <a:r>
              <a:rPr lang="en-US" sz="2400" dirty="0" smtClean="0"/>
              <a:t>Or </a:t>
            </a:r>
            <a:r>
              <a:rPr lang="en-US" sz="2400" dirty="0"/>
              <a:t>if we convince </a:t>
            </a:r>
            <a:r>
              <a:rPr lang="en-US" sz="2400" dirty="0" smtClean="0"/>
              <a:t>others </a:t>
            </a:r>
            <a:r>
              <a:rPr lang="en-US" sz="2400" dirty="0"/>
              <a:t>using bad arguments it will only be a matter of time until they are unconvinced. </a:t>
            </a:r>
            <a:endParaRPr lang="en-US" sz="2400" dirty="0" smtClean="0"/>
          </a:p>
          <a:p>
            <a:r>
              <a:rPr lang="en-US" sz="2400" dirty="0" smtClean="0"/>
              <a:t>	At </a:t>
            </a:r>
            <a:r>
              <a:rPr lang="en-US" sz="2400" dirty="0"/>
              <a:t>the same time, we may be able to discover bad arguments </a:t>
            </a:r>
            <a:r>
              <a:rPr lang="en-US" sz="2400" dirty="0" smtClean="0"/>
              <a:t>that others are relying upon and expose them.</a:t>
            </a:r>
            <a:endParaRPr lang="en-US" sz="2400" dirty="0"/>
          </a:p>
        </p:txBody>
      </p:sp>
    </p:spTree>
    <p:extLst>
      <p:ext uri="{BB962C8B-B14F-4D97-AF65-F5344CB8AC3E}">
        <p14:creationId xmlns:p14="http://schemas.microsoft.com/office/powerpoint/2010/main" val="195543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893647"/>
          </a:xfrm>
          <a:prstGeom prst="rect">
            <a:avLst/>
          </a:prstGeom>
          <a:noFill/>
        </p:spPr>
        <p:txBody>
          <a:bodyPr wrap="square" rtlCol="0">
            <a:spAutoFit/>
          </a:bodyPr>
          <a:lstStyle/>
          <a:p>
            <a:r>
              <a:rPr lang="en-US" sz="2400" dirty="0" smtClean="0"/>
              <a:t>1</a:t>
            </a:r>
            <a:r>
              <a:rPr lang="en-US" sz="2400" dirty="0"/>
              <a:t>. “Begging the question.” (a.k.a. circular reasoning).</a:t>
            </a:r>
          </a:p>
          <a:p>
            <a:r>
              <a:rPr lang="en-US" sz="2400" dirty="0"/>
              <a:t> </a:t>
            </a:r>
          </a:p>
          <a:p>
            <a:r>
              <a:rPr lang="en-US" sz="2400" dirty="0"/>
              <a:t>	We talked about the difference between a moral statement and a moral argument. </a:t>
            </a:r>
            <a:endParaRPr lang="en-US" sz="2400" dirty="0" smtClean="0"/>
          </a:p>
          <a:p>
            <a:r>
              <a:rPr lang="en-US" sz="2400" dirty="0"/>
              <a:t>	</a:t>
            </a:r>
            <a:r>
              <a:rPr lang="en-US" sz="2400" dirty="0" smtClean="0"/>
              <a:t>A </a:t>
            </a:r>
            <a:r>
              <a:rPr lang="en-US" sz="2400" dirty="0"/>
              <a:t>moral statement is a mere assertion that something is right or wrong. </a:t>
            </a:r>
            <a:endParaRPr lang="en-US" sz="2400" dirty="0" smtClean="0"/>
          </a:p>
          <a:p>
            <a:r>
              <a:rPr lang="en-US" sz="2400" dirty="0"/>
              <a:t>	</a:t>
            </a:r>
            <a:r>
              <a:rPr lang="en-US" sz="2400" dirty="0" smtClean="0"/>
              <a:t>An </a:t>
            </a:r>
            <a:r>
              <a:rPr lang="en-US" sz="2400" dirty="0"/>
              <a:t>argument requires more than one statement, one of which is supported by the others. And in a moral argument we must have at least one moral statement and at least one non-moral statement.</a:t>
            </a:r>
          </a:p>
          <a:p>
            <a:endParaRPr lang="en-US" sz="2400" dirty="0" smtClean="0"/>
          </a:p>
          <a:p>
            <a:r>
              <a:rPr lang="en-US" sz="2400" dirty="0" smtClean="0"/>
              <a:t>	Stealing </a:t>
            </a:r>
            <a:r>
              <a:rPr lang="en-US" sz="2400" dirty="0"/>
              <a:t>is wrong.</a:t>
            </a:r>
          </a:p>
          <a:p>
            <a:r>
              <a:rPr lang="en-US" sz="2400" dirty="0" smtClean="0"/>
              <a:t>	Shoplifting </a:t>
            </a:r>
            <a:r>
              <a:rPr lang="en-US" sz="2400" dirty="0"/>
              <a:t>is stealing.</a:t>
            </a:r>
          </a:p>
          <a:p>
            <a:r>
              <a:rPr lang="en-US" sz="2400" dirty="0" smtClean="0"/>
              <a:t>	Therefore</a:t>
            </a:r>
            <a:r>
              <a:rPr lang="en-US" sz="2400" dirty="0"/>
              <a:t>: Shoplifting is wrong. </a:t>
            </a:r>
          </a:p>
          <a:p>
            <a:endParaRPr lang="en-US" sz="2400" dirty="0" smtClean="0"/>
          </a:p>
        </p:txBody>
      </p:sp>
    </p:spTree>
    <p:extLst>
      <p:ext uri="{BB962C8B-B14F-4D97-AF65-F5344CB8AC3E}">
        <p14:creationId xmlns:p14="http://schemas.microsoft.com/office/powerpoint/2010/main" val="62551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632311"/>
          </a:xfrm>
          <a:prstGeom prst="rect">
            <a:avLst/>
          </a:prstGeom>
          <a:noFill/>
        </p:spPr>
        <p:txBody>
          <a:bodyPr wrap="square" rtlCol="0">
            <a:spAutoFit/>
          </a:bodyPr>
          <a:lstStyle/>
          <a:p>
            <a:r>
              <a:rPr lang="en-US" sz="2400" dirty="0" smtClean="0"/>
              <a:t>	In </a:t>
            </a:r>
            <a:r>
              <a:rPr lang="en-US" sz="2400" dirty="0"/>
              <a:t>begging the question or circular reasoning, there is no progress in the argument. One’s conclusion is the same as one’s premise. </a:t>
            </a:r>
          </a:p>
          <a:p>
            <a:r>
              <a:rPr lang="en-US" sz="2400" dirty="0"/>
              <a:t> </a:t>
            </a:r>
          </a:p>
          <a:p>
            <a:r>
              <a:rPr lang="en-US" sz="2400" dirty="0" smtClean="0"/>
              <a:t>	Since </a:t>
            </a:r>
            <a:r>
              <a:rPr lang="en-US" sz="2400" dirty="0"/>
              <a:t>stealing is </a:t>
            </a:r>
            <a:r>
              <a:rPr lang="en-US" sz="2400" dirty="0" smtClean="0"/>
              <a:t>wrong,</a:t>
            </a:r>
            <a:endParaRPr lang="en-US" sz="2400" dirty="0"/>
          </a:p>
          <a:p>
            <a:r>
              <a:rPr lang="en-US" sz="2400" dirty="0" smtClean="0"/>
              <a:t>	Therefore</a:t>
            </a:r>
            <a:r>
              <a:rPr lang="en-US" sz="2400" dirty="0"/>
              <a:t>: it is wrong to steal. </a:t>
            </a:r>
          </a:p>
          <a:p>
            <a:r>
              <a:rPr lang="en-US" sz="2400" dirty="0"/>
              <a:t> </a:t>
            </a:r>
          </a:p>
          <a:p>
            <a:r>
              <a:rPr lang="en-US" sz="2400" dirty="0"/>
              <a:t>Here we have two moral statements that say the same thing. </a:t>
            </a:r>
          </a:p>
          <a:p>
            <a:r>
              <a:rPr lang="en-US" sz="2400" dirty="0"/>
              <a:t> </a:t>
            </a:r>
          </a:p>
          <a:p>
            <a:r>
              <a:rPr lang="en-US" sz="2400" dirty="0"/>
              <a:t>	p is true because p is true</a:t>
            </a:r>
          </a:p>
          <a:p>
            <a:endParaRPr lang="en-US" sz="2400" dirty="0" smtClean="0"/>
          </a:p>
          <a:p>
            <a:r>
              <a:rPr lang="en-US" sz="2400" dirty="0"/>
              <a:t>	In class, one student said, “Stealing is wrong because it’s wrong.” I said, “But this is a class on ethics, so you can’t just say that stealing is wrong because it’s wrong. You have to give a reason.” </a:t>
            </a:r>
            <a:endParaRPr lang="en-US" sz="2400" dirty="0" smtClean="0"/>
          </a:p>
          <a:p>
            <a:r>
              <a:rPr lang="en-US" sz="2400" dirty="0"/>
              <a:t>	</a:t>
            </a:r>
            <a:r>
              <a:rPr lang="en-US" sz="2400" dirty="0" smtClean="0"/>
              <a:t>So </a:t>
            </a:r>
            <a:r>
              <a:rPr lang="en-US" sz="2400" dirty="0"/>
              <a:t>she said, “Okay, stealing is wrong because it’s ethically wrong.” </a:t>
            </a:r>
          </a:p>
          <a:p>
            <a:r>
              <a:rPr lang="en-US" sz="2400" dirty="0"/>
              <a:t> </a:t>
            </a:r>
          </a:p>
        </p:txBody>
      </p:sp>
    </p:spTree>
    <p:extLst>
      <p:ext uri="{BB962C8B-B14F-4D97-AF65-F5344CB8AC3E}">
        <p14:creationId xmlns:p14="http://schemas.microsoft.com/office/powerpoint/2010/main" val="3787699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632311"/>
          </a:xfrm>
          <a:prstGeom prst="rect">
            <a:avLst/>
          </a:prstGeom>
          <a:noFill/>
        </p:spPr>
        <p:txBody>
          <a:bodyPr wrap="square" rtlCol="0">
            <a:spAutoFit/>
          </a:bodyPr>
          <a:lstStyle/>
          <a:p>
            <a:r>
              <a:rPr lang="en-US" sz="2400" dirty="0"/>
              <a:t>2. “Equivocation.”</a:t>
            </a:r>
          </a:p>
          <a:p>
            <a:r>
              <a:rPr lang="en-US" sz="2400" dirty="0"/>
              <a:t> </a:t>
            </a:r>
          </a:p>
          <a:p>
            <a:r>
              <a:rPr lang="en-US" sz="2400" dirty="0"/>
              <a:t>	Assigning two different meanings to the same word.</a:t>
            </a:r>
          </a:p>
          <a:p>
            <a:r>
              <a:rPr lang="en-US" sz="2400" dirty="0"/>
              <a:t> </a:t>
            </a:r>
          </a:p>
          <a:p>
            <a:r>
              <a:rPr lang="en-US" sz="2400" dirty="0"/>
              <a:t>The sign says “</a:t>
            </a:r>
            <a:r>
              <a:rPr lang="en-US" sz="2400" b="1" dirty="0"/>
              <a:t>Fine</a:t>
            </a:r>
            <a:r>
              <a:rPr lang="en-US" sz="2400" dirty="0"/>
              <a:t> for parking here.”</a:t>
            </a:r>
          </a:p>
          <a:p>
            <a:r>
              <a:rPr lang="en-US" sz="2400" dirty="0"/>
              <a:t>It is </a:t>
            </a:r>
            <a:r>
              <a:rPr lang="en-US" sz="2400" b="1" dirty="0"/>
              <a:t>fine</a:t>
            </a:r>
            <a:r>
              <a:rPr lang="en-US" sz="2400" dirty="0"/>
              <a:t> to park here.</a:t>
            </a:r>
          </a:p>
          <a:p>
            <a:r>
              <a:rPr lang="en-US" sz="2400" dirty="0"/>
              <a:t>Therefore, I’m parking here. </a:t>
            </a:r>
          </a:p>
          <a:p>
            <a:r>
              <a:rPr lang="en-US" sz="2400" dirty="0"/>
              <a:t> </a:t>
            </a:r>
          </a:p>
          <a:p>
            <a:r>
              <a:rPr lang="en-US" sz="2400" dirty="0"/>
              <a:t>Two wrongs don't make a </a:t>
            </a:r>
            <a:r>
              <a:rPr lang="en-US" sz="2400" b="1" dirty="0"/>
              <a:t>right</a:t>
            </a:r>
            <a:r>
              <a:rPr lang="en-US" sz="2400" dirty="0"/>
              <a:t>, </a:t>
            </a:r>
          </a:p>
          <a:p>
            <a:r>
              <a:rPr lang="en-US" sz="2400" dirty="0"/>
              <a:t>but three lefts make a </a:t>
            </a:r>
            <a:r>
              <a:rPr lang="en-US" sz="2400" b="1" dirty="0"/>
              <a:t>right</a:t>
            </a:r>
            <a:r>
              <a:rPr lang="en-US" sz="2400" dirty="0"/>
              <a:t>.</a:t>
            </a:r>
            <a:br>
              <a:rPr lang="en-US" sz="2400" dirty="0"/>
            </a:br>
            <a:endParaRPr lang="en-US" sz="2400" dirty="0" smtClean="0"/>
          </a:p>
          <a:p>
            <a:r>
              <a:rPr lang="en-US" sz="2400" dirty="0" smtClean="0"/>
              <a:t>All </a:t>
            </a:r>
            <a:r>
              <a:rPr lang="en-US" sz="2400" dirty="0"/>
              <a:t>killers are </a:t>
            </a:r>
            <a:r>
              <a:rPr lang="en-US" sz="2400" b="1" dirty="0"/>
              <a:t>inhuman</a:t>
            </a:r>
            <a:r>
              <a:rPr lang="en-US" sz="2400" dirty="0"/>
              <a:t>. </a:t>
            </a:r>
            <a:endParaRPr lang="en-US" sz="2400" dirty="0" smtClean="0"/>
          </a:p>
          <a:p>
            <a:r>
              <a:rPr lang="en-US" sz="2400" dirty="0" smtClean="0"/>
              <a:t>Hence</a:t>
            </a:r>
            <a:r>
              <a:rPr lang="en-US" sz="2400" dirty="0"/>
              <a:t>, no killer is a </a:t>
            </a:r>
            <a:r>
              <a:rPr lang="en-US" sz="2400" b="1" dirty="0"/>
              <a:t>human</a:t>
            </a:r>
            <a:r>
              <a:rPr lang="en-US" sz="2400" dirty="0"/>
              <a:t>.</a:t>
            </a:r>
            <a:br>
              <a:rPr lang="en-US" sz="2400" dirty="0"/>
            </a:br>
            <a:r>
              <a:rPr lang="en-US" sz="2400" dirty="0"/>
              <a:t/>
            </a:r>
            <a:br>
              <a:rPr lang="en-US" sz="2400" dirty="0"/>
            </a:br>
            <a:endParaRPr lang="en-US" sz="2400" dirty="0"/>
          </a:p>
        </p:txBody>
      </p:sp>
    </p:spTree>
    <p:extLst>
      <p:ext uri="{BB962C8B-B14F-4D97-AF65-F5344CB8AC3E}">
        <p14:creationId xmlns:p14="http://schemas.microsoft.com/office/powerpoint/2010/main" val="2948019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2677656"/>
          </a:xfrm>
          <a:prstGeom prst="rect">
            <a:avLst/>
          </a:prstGeom>
          <a:noFill/>
        </p:spPr>
        <p:txBody>
          <a:bodyPr wrap="square" rtlCol="0">
            <a:spAutoFit/>
          </a:bodyPr>
          <a:lstStyle/>
          <a:p>
            <a:r>
              <a:rPr lang="en-US" sz="2400" dirty="0" smtClean="0"/>
              <a:t>A </a:t>
            </a:r>
            <a:r>
              <a:rPr lang="en-US" sz="2400" dirty="0"/>
              <a:t>noisy child is a </a:t>
            </a:r>
            <a:r>
              <a:rPr lang="en-US" sz="2400" b="1" dirty="0"/>
              <a:t>headache</a:t>
            </a:r>
            <a:r>
              <a:rPr lang="en-US" sz="2400" dirty="0"/>
              <a:t>. </a:t>
            </a:r>
            <a:endParaRPr lang="en-US" sz="2400" dirty="0" smtClean="0"/>
          </a:p>
          <a:p>
            <a:r>
              <a:rPr lang="en-US" sz="2400" dirty="0" smtClean="0"/>
              <a:t>My </a:t>
            </a:r>
            <a:r>
              <a:rPr lang="en-US" sz="2400" dirty="0"/>
              <a:t>medicine makes a </a:t>
            </a:r>
            <a:r>
              <a:rPr lang="en-US" sz="2400" b="1" dirty="0"/>
              <a:t>headache</a:t>
            </a:r>
            <a:r>
              <a:rPr lang="en-US" sz="2400" dirty="0"/>
              <a:t> go away. </a:t>
            </a:r>
          </a:p>
          <a:p>
            <a:r>
              <a:rPr lang="en-US" sz="2400" dirty="0"/>
              <a:t>So, my medicine makes children go away.</a:t>
            </a:r>
          </a:p>
          <a:p>
            <a:endParaRPr lang="en-US" sz="2400" dirty="0" smtClean="0"/>
          </a:p>
          <a:p>
            <a:r>
              <a:rPr lang="en-US" sz="2400" dirty="0" smtClean="0"/>
              <a:t>A </a:t>
            </a:r>
            <a:r>
              <a:rPr lang="en-US" sz="2400" dirty="0"/>
              <a:t>fetus is </a:t>
            </a:r>
            <a:r>
              <a:rPr lang="en-US" sz="2400" b="1" dirty="0"/>
              <a:t>human</a:t>
            </a:r>
            <a:r>
              <a:rPr lang="en-US" sz="2400" dirty="0"/>
              <a:t>.</a:t>
            </a:r>
          </a:p>
          <a:p>
            <a:r>
              <a:rPr lang="en-US" sz="2400" dirty="0"/>
              <a:t>A </a:t>
            </a:r>
            <a:r>
              <a:rPr lang="en-US" sz="2400" b="1" dirty="0"/>
              <a:t>human</a:t>
            </a:r>
            <a:r>
              <a:rPr lang="en-US" sz="2400" dirty="0"/>
              <a:t> has rights.</a:t>
            </a:r>
          </a:p>
          <a:p>
            <a:r>
              <a:rPr lang="en-US" sz="2400" dirty="0"/>
              <a:t>Therefore, a fetus has rights.</a:t>
            </a:r>
          </a:p>
        </p:txBody>
      </p:sp>
    </p:spTree>
    <p:extLst>
      <p:ext uri="{BB962C8B-B14F-4D97-AF65-F5344CB8AC3E}">
        <p14:creationId xmlns:p14="http://schemas.microsoft.com/office/powerpoint/2010/main" val="9234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6001643"/>
          </a:xfrm>
          <a:prstGeom prst="rect">
            <a:avLst/>
          </a:prstGeom>
          <a:noFill/>
        </p:spPr>
        <p:txBody>
          <a:bodyPr wrap="square" rtlCol="0">
            <a:spAutoFit/>
          </a:bodyPr>
          <a:lstStyle/>
          <a:p>
            <a:r>
              <a:rPr lang="en-US" sz="2400" dirty="0"/>
              <a:t>	Astrophysicist Neil </a:t>
            </a:r>
            <a:r>
              <a:rPr lang="en-US" sz="2400" dirty="0" err="1"/>
              <a:t>deGrasse</a:t>
            </a:r>
            <a:r>
              <a:rPr lang="en-US" sz="2400" dirty="0"/>
              <a:t> Tyson is a noted and vocal atheist. Atheism is a depressing worldview since atheism implies that we came from nowhere, we serve no ultimate purpose, and we are going nowhere, only to extinction. </a:t>
            </a:r>
          </a:p>
          <a:p>
            <a:r>
              <a:rPr lang="en-US" sz="2400" dirty="0"/>
              <a:t>	But in one video, Tyson declares: “You are stardust.” Stardust has been falling on the earth. You are made up of molecules from the earth. So you are literally stardust</a:t>
            </a:r>
            <a:r>
              <a:rPr lang="en-US" sz="2400" dirty="0" smtClean="0"/>
              <a:t>!” </a:t>
            </a:r>
            <a:r>
              <a:rPr lang="en-US" sz="2400" dirty="0"/>
              <a:t>Yay!</a:t>
            </a:r>
          </a:p>
          <a:p>
            <a:r>
              <a:rPr lang="en-US" sz="2400" dirty="0"/>
              <a:t>	But, of course, this is an equivocation. “Stardust” has two distinct meanings: </a:t>
            </a:r>
          </a:p>
          <a:p>
            <a:r>
              <a:rPr lang="en-US" sz="2400" dirty="0"/>
              <a:t>“stardust”</a:t>
            </a:r>
          </a:p>
          <a:p>
            <a:r>
              <a:rPr lang="en-US" sz="2400" dirty="0"/>
              <a:t>1. Particles of matter that fall from space down to earth.</a:t>
            </a:r>
          </a:p>
          <a:p>
            <a:r>
              <a:rPr lang="en-US" sz="2400" dirty="0"/>
              <a:t>2. (figuratively) a powder with supposedly magical qualities. </a:t>
            </a:r>
          </a:p>
          <a:p>
            <a:r>
              <a:rPr lang="en-US" sz="2400" dirty="0"/>
              <a:t> 	Toads are also stardust. Mud is stardust. Sewage is stardust.</a:t>
            </a:r>
          </a:p>
          <a:p>
            <a:r>
              <a:rPr lang="en-US" sz="2400" dirty="0"/>
              <a:t>	By the same reasoning, I can prove that Neil </a:t>
            </a:r>
            <a:r>
              <a:rPr lang="en-US" sz="2400" dirty="0" err="1"/>
              <a:t>deGrasse</a:t>
            </a:r>
            <a:r>
              <a:rPr lang="en-US" sz="2400" dirty="0"/>
              <a:t> Tyson is “pond scum.”</a:t>
            </a:r>
          </a:p>
          <a:p>
            <a:r>
              <a:rPr lang="en-US" sz="2400" dirty="0" smtClean="0"/>
              <a:t>Minnows </a:t>
            </a:r>
            <a:r>
              <a:rPr lang="en-US" sz="2400" dirty="0"/>
              <a:t>eat pond scum.</a:t>
            </a:r>
          </a:p>
          <a:p>
            <a:r>
              <a:rPr lang="en-US" sz="2400" dirty="0"/>
              <a:t>Big fish eat minnows.</a:t>
            </a:r>
          </a:p>
          <a:p>
            <a:r>
              <a:rPr lang="en-US" sz="2400" dirty="0"/>
              <a:t>Neil </a:t>
            </a:r>
            <a:r>
              <a:rPr lang="en-US" sz="2400" dirty="0" err="1"/>
              <a:t>deGrasse</a:t>
            </a:r>
            <a:r>
              <a:rPr lang="en-US" sz="2400" dirty="0"/>
              <a:t> Tyson eats big fish.</a:t>
            </a:r>
          </a:p>
          <a:p>
            <a:r>
              <a:rPr lang="en-US" sz="2400" dirty="0"/>
              <a:t>Therefore, Neil </a:t>
            </a:r>
            <a:r>
              <a:rPr lang="en-US" sz="2400" dirty="0" err="1"/>
              <a:t>deGrasse</a:t>
            </a:r>
            <a:r>
              <a:rPr lang="en-US" sz="2400" dirty="0"/>
              <a:t> Tyson is pond scum.  </a:t>
            </a:r>
          </a:p>
        </p:txBody>
      </p:sp>
    </p:spTree>
    <p:extLst>
      <p:ext uri="{BB962C8B-B14F-4D97-AF65-F5344CB8AC3E}">
        <p14:creationId xmlns:p14="http://schemas.microsoft.com/office/powerpoint/2010/main" val="119640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262979"/>
          </a:xfrm>
          <a:prstGeom prst="rect">
            <a:avLst/>
          </a:prstGeom>
          <a:noFill/>
        </p:spPr>
        <p:txBody>
          <a:bodyPr wrap="square" rtlCol="0">
            <a:spAutoFit/>
          </a:bodyPr>
          <a:lstStyle/>
          <a:p>
            <a:r>
              <a:rPr lang="en-US" sz="2400" dirty="0" smtClean="0"/>
              <a:t>3</a:t>
            </a:r>
            <a:r>
              <a:rPr lang="en-US" sz="2400" dirty="0"/>
              <a:t>. “Appeal to Authority.”</a:t>
            </a:r>
          </a:p>
          <a:p>
            <a:r>
              <a:rPr lang="en-US" sz="2400" dirty="0"/>
              <a:t> </a:t>
            </a:r>
          </a:p>
          <a:p>
            <a:r>
              <a:rPr lang="en-US" sz="2400" dirty="0"/>
              <a:t>	Use of dubious “experts” or statistics to prove your point. </a:t>
            </a:r>
          </a:p>
          <a:p>
            <a:endParaRPr lang="en-US" sz="2400" dirty="0" smtClean="0"/>
          </a:p>
          <a:p>
            <a:r>
              <a:rPr lang="en-US" sz="2400" dirty="0"/>
              <a:t>	I have a Doctor of Ministry degree. I would not be a useful expert in medical issues. </a:t>
            </a:r>
            <a:endParaRPr lang="en-US" sz="2400" dirty="0" smtClean="0"/>
          </a:p>
          <a:p>
            <a:r>
              <a:rPr lang="en-US" sz="2400" dirty="0"/>
              <a:t>	</a:t>
            </a:r>
            <a:r>
              <a:rPr lang="en-US" sz="2400" dirty="0" smtClean="0"/>
              <a:t>My </a:t>
            </a:r>
            <a:r>
              <a:rPr lang="en-US" sz="2400" dirty="0"/>
              <a:t>son is a medical doctor. He would not be a useful expert in the realm of physics or philosophy. </a:t>
            </a:r>
          </a:p>
          <a:p>
            <a:r>
              <a:rPr lang="en-US" sz="2400" dirty="0"/>
              <a:t>	Cite experts who have expertise in their field.</a:t>
            </a:r>
          </a:p>
          <a:p>
            <a:r>
              <a:rPr lang="en-US" sz="2400" dirty="0"/>
              <a:t>	Cite experts whose work is “peer reviewed.” </a:t>
            </a:r>
          </a:p>
          <a:p>
            <a:r>
              <a:rPr lang="en-US" sz="2400" dirty="0"/>
              <a:t>	Cite experts whose conclusions are in mainstream agreement with other </a:t>
            </a:r>
            <a:r>
              <a:rPr lang="en-US" sz="2400" dirty="0" smtClean="0"/>
              <a:t>				experts</a:t>
            </a:r>
            <a:r>
              <a:rPr lang="en-US" sz="2400" dirty="0" smtClean="0"/>
              <a:t>.</a:t>
            </a:r>
          </a:p>
          <a:p>
            <a:r>
              <a:rPr lang="en-US" sz="2400" dirty="0" smtClean="0"/>
              <a:t>	(Though sometimes all the experts can be wrong, e.g., “Peptic ulcers are caused by stress.” One man alone proved they are caused by bacteria.)</a:t>
            </a:r>
            <a:r>
              <a:rPr lang="en-US" sz="2400" dirty="0"/>
              <a:t> </a:t>
            </a:r>
          </a:p>
        </p:txBody>
      </p:sp>
    </p:spTree>
    <p:extLst>
      <p:ext uri="{BB962C8B-B14F-4D97-AF65-F5344CB8AC3E}">
        <p14:creationId xmlns:p14="http://schemas.microsoft.com/office/powerpoint/2010/main" val="79139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6370975"/>
          </a:xfrm>
          <a:prstGeom prst="rect">
            <a:avLst/>
          </a:prstGeom>
          <a:noFill/>
        </p:spPr>
        <p:txBody>
          <a:bodyPr wrap="square" rtlCol="0">
            <a:spAutoFit/>
          </a:bodyPr>
          <a:lstStyle/>
          <a:p>
            <a:r>
              <a:rPr lang="en-US" sz="2400" dirty="0" smtClean="0"/>
              <a:t>REVIEW</a:t>
            </a:r>
            <a:endParaRPr lang="en-US" sz="2400" dirty="0"/>
          </a:p>
          <a:p>
            <a:r>
              <a:rPr lang="en-US" sz="2400" dirty="0"/>
              <a:t> </a:t>
            </a:r>
          </a:p>
          <a:p>
            <a:r>
              <a:rPr lang="en-US" sz="2400" dirty="0" err="1"/>
              <a:t>Premodernism</a:t>
            </a:r>
            <a:r>
              <a:rPr lang="en-US" sz="2400" dirty="0"/>
              <a:t> (325 A.D. – 1700s A.D.)</a:t>
            </a:r>
          </a:p>
          <a:p>
            <a:r>
              <a:rPr lang="en-US" sz="2400" dirty="0"/>
              <a:t> </a:t>
            </a:r>
          </a:p>
          <a:p>
            <a:r>
              <a:rPr lang="en-US" sz="2400" dirty="0"/>
              <a:t>	In the pre-modern, Western view, God was the source of all truth, mediated through the world he made and the Scriptures. Humanity could know objective truth through these means. </a:t>
            </a:r>
            <a:endParaRPr lang="en-US" sz="2400" dirty="0" smtClean="0"/>
          </a:p>
          <a:p>
            <a:r>
              <a:rPr lang="en-US" sz="2400" dirty="0"/>
              <a:t>	</a:t>
            </a:r>
            <a:r>
              <a:rPr lang="en-US" sz="2400" dirty="0" smtClean="0"/>
              <a:t>Revelation and reason </a:t>
            </a:r>
            <a:r>
              <a:rPr lang="en-US" sz="2400" dirty="0"/>
              <a:t>lead to the knowledge of God.</a:t>
            </a:r>
          </a:p>
          <a:p>
            <a:r>
              <a:rPr lang="en-US" sz="2400" dirty="0"/>
              <a:t>  </a:t>
            </a:r>
          </a:p>
          <a:p>
            <a:pPr algn="ctr"/>
            <a:r>
              <a:rPr lang="en-US" sz="2400" dirty="0"/>
              <a:t>GOD</a:t>
            </a:r>
          </a:p>
          <a:p>
            <a:pPr algn="ctr"/>
            <a:r>
              <a:rPr lang="en-US" sz="2400" dirty="0"/>
              <a:t>|</a:t>
            </a:r>
          </a:p>
          <a:p>
            <a:pPr algn="ctr"/>
            <a:r>
              <a:rPr lang="en-US" sz="2400" dirty="0"/>
              <a:t>TRUTH</a:t>
            </a:r>
          </a:p>
          <a:p>
            <a:pPr algn="ctr"/>
            <a:r>
              <a:rPr lang="en-US" sz="2400" dirty="0"/>
              <a:t>/             \          </a:t>
            </a:r>
          </a:p>
          <a:p>
            <a:pPr algn="ctr"/>
            <a:r>
              <a:rPr lang="en-US" sz="2400" dirty="0"/>
              <a:t>NATURE	  SCRIPTURE</a:t>
            </a:r>
          </a:p>
          <a:p>
            <a:pPr algn="ctr"/>
            <a:r>
              <a:rPr lang="en-US" sz="2400" dirty="0"/>
              <a:t>\            /</a:t>
            </a:r>
          </a:p>
          <a:p>
            <a:pPr algn="ctr"/>
            <a:r>
              <a:rPr lang="en-US" sz="2400" dirty="0"/>
              <a:t>HUMANITY</a:t>
            </a:r>
          </a:p>
          <a:p>
            <a:pPr algn="ctr"/>
            <a:r>
              <a:rPr lang="en-US" sz="2400" dirty="0"/>
              <a:t> </a:t>
            </a:r>
          </a:p>
        </p:txBody>
      </p:sp>
    </p:spTree>
    <p:extLst>
      <p:ext uri="{BB962C8B-B14F-4D97-AF65-F5344CB8AC3E}">
        <p14:creationId xmlns:p14="http://schemas.microsoft.com/office/powerpoint/2010/main" val="315477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632311"/>
          </a:xfrm>
          <a:prstGeom prst="rect">
            <a:avLst/>
          </a:prstGeom>
          <a:noFill/>
        </p:spPr>
        <p:txBody>
          <a:bodyPr wrap="square" rtlCol="0">
            <a:spAutoFit/>
          </a:bodyPr>
          <a:lstStyle/>
          <a:p>
            <a:r>
              <a:rPr lang="en-US" sz="2400" dirty="0"/>
              <a:t>4. “Slippery Slope.”</a:t>
            </a:r>
          </a:p>
          <a:p>
            <a:r>
              <a:rPr lang="en-US" sz="2400" dirty="0"/>
              <a:t> </a:t>
            </a:r>
          </a:p>
          <a:p>
            <a:r>
              <a:rPr lang="en-US" sz="2400" dirty="0" smtClean="0"/>
              <a:t>Use </a:t>
            </a:r>
            <a:r>
              <a:rPr lang="en-US" sz="2400" dirty="0"/>
              <a:t>of premises that argue that certain innocuous actions will lead to disaster. </a:t>
            </a:r>
          </a:p>
          <a:p>
            <a:r>
              <a:rPr lang="en-US" sz="2400" dirty="0" smtClean="0"/>
              <a:t>	If </a:t>
            </a:r>
            <a:r>
              <a:rPr lang="en-US" sz="2400" dirty="0"/>
              <a:t>you don’t mow your lawn, the grass will grow high.</a:t>
            </a:r>
          </a:p>
          <a:p>
            <a:r>
              <a:rPr lang="en-US" sz="2400" dirty="0" smtClean="0"/>
              <a:t>	If </a:t>
            </a:r>
            <a:r>
              <a:rPr lang="en-US" sz="2400" dirty="0"/>
              <a:t>the grass grows high, it will attract rabbits.</a:t>
            </a:r>
          </a:p>
          <a:p>
            <a:r>
              <a:rPr lang="en-US" sz="2400" dirty="0" smtClean="0"/>
              <a:t>	Rabbits </a:t>
            </a:r>
            <a:r>
              <a:rPr lang="en-US" sz="2400" dirty="0"/>
              <a:t>will attract predators like wolves.</a:t>
            </a:r>
          </a:p>
          <a:p>
            <a:r>
              <a:rPr lang="en-US" sz="2400" dirty="0" smtClean="0"/>
              <a:t>	Wolves </a:t>
            </a:r>
            <a:r>
              <a:rPr lang="en-US" sz="2400" dirty="0"/>
              <a:t>will kill you and devour your body.</a:t>
            </a:r>
          </a:p>
          <a:p>
            <a:r>
              <a:rPr lang="en-US" sz="2400" dirty="0" smtClean="0"/>
              <a:t>	Therefore</a:t>
            </a:r>
            <a:r>
              <a:rPr lang="en-US" sz="2400" dirty="0"/>
              <a:t>, if you don’t mow your lawn, wolves will devour your body.</a:t>
            </a:r>
          </a:p>
          <a:p>
            <a:r>
              <a:rPr lang="en-US" sz="2400" dirty="0"/>
              <a:t> </a:t>
            </a:r>
            <a:endParaRPr lang="en-US" sz="2400" dirty="0" smtClean="0"/>
          </a:p>
          <a:p>
            <a:r>
              <a:rPr lang="en-US" sz="2400" dirty="0" smtClean="0"/>
              <a:t>(A more reasonable approach)</a:t>
            </a:r>
            <a:endParaRPr lang="en-US" sz="2400" dirty="0"/>
          </a:p>
          <a:p>
            <a:r>
              <a:rPr lang="en-US" sz="2400" dirty="0"/>
              <a:t>	If you don’t clear your sidewalk, someone may slip.</a:t>
            </a:r>
          </a:p>
          <a:p>
            <a:r>
              <a:rPr lang="en-US" sz="2400" dirty="0"/>
              <a:t>	If someone slips, they may be injured. </a:t>
            </a:r>
          </a:p>
          <a:p>
            <a:r>
              <a:rPr lang="en-US" sz="2400" dirty="0"/>
              <a:t>	If they are injured, you may be sued.</a:t>
            </a:r>
          </a:p>
          <a:p>
            <a:r>
              <a:rPr lang="en-US" sz="2400" dirty="0"/>
              <a:t>	If you are sued, it may involve great loss of time and money.</a:t>
            </a:r>
          </a:p>
          <a:p>
            <a:r>
              <a:rPr lang="en-US" sz="2400" dirty="0"/>
              <a:t>	</a:t>
            </a:r>
            <a:r>
              <a:rPr lang="en-US" sz="2400" dirty="0" smtClean="0"/>
              <a:t>So, if </a:t>
            </a:r>
            <a:r>
              <a:rPr lang="en-US" sz="2400" dirty="0"/>
              <a:t>you do not clear your walk, it may involve great loss of time and money. </a:t>
            </a:r>
          </a:p>
        </p:txBody>
      </p:sp>
    </p:spTree>
    <p:extLst>
      <p:ext uri="{BB962C8B-B14F-4D97-AF65-F5344CB8AC3E}">
        <p14:creationId xmlns:p14="http://schemas.microsoft.com/office/powerpoint/2010/main" val="8201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046988"/>
          </a:xfrm>
          <a:prstGeom prst="rect">
            <a:avLst/>
          </a:prstGeom>
          <a:noFill/>
        </p:spPr>
        <p:txBody>
          <a:bodyPr wrap="square" rtlCol="0">
            <a:spAutoFit/>
          </a:bodyPr>
          <a:lstStyle/>
          <a:p>
            <a:r>
              <a:rPr lang="en-US" sz="2400" dirty="0"/>
              <a:t>5. “Faulty Analogy”</a:t>
            </a:r>
          </a:p>
          <a:p>
            <a:r>
              <a:rPr lang="en-US" sz="2400" dirty="0"/>
              <a:t> </a:t>
            </a:r>
          </a:p>
          <a:p>
            <a:r>
              <a:rPr lang="en-US" sz="2400" dirty="0"/>
              <a:t>	An analogy is a common form of comparison, this is like that. Most of our learning is by  way of analogy. A false analogy is a comparison of two things that are not really similar. </a:t>
            </a:r>
          </a:p>
          <a:p>
            <a:r>
              <a:rPr lang="en-US" sz="2400" dirty="0"/>
              <a:t> </a:t>
            </a:r>
          </a:p>
          <a:p>
            <a:r>
              <a:rPr lang="en-US" sz="2400" dirty="0" smtClean="0"/>
              <a:t>	“</a:t>
            </a:r>
            <a:r>
              <a:rPr lang="en-US" sz="2400" dirty="0"/>
              <a:t>Believing in God is like believing in fairies.”</a:t>
            </a:r>
          </a:p>
          <a:p>
            <a:r>
              <a:rPr lang="en-US" sz="2400" dirty="0"/>
              <a:t> </a:t>
            </a:r>
          </a:p>
        </p:txBody>
      </p:sp>
    </p:spTree>
    <p:extLst>
      <p:ext uri="{BB962C8B-B14F-4D97-AF65-F5344CB8AC3E}">
        <p14:creationId xmlns:p14="http://schemas.microsoft.com/office/powerpoint/2010/main" val="325456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830997"/>
          </a:xfrm>
          <a:prstGeom prst="rect">
            <a:avLst/>
          </a:prstGeom>
          <a:noFill/>
        </p:spPr>
        <p:txBody>
          <a:bodyPr wrap="square" rtlCol="0">
            <a:spAutoFit/>
          </a:bodyPr>
          <a:lstStyle/>
          <a:p>
            <a:endParaRPr lang="en-US" sz="2400" dirty="0" smtClean="0"/>
          </a:p>
          <a:p>
            <a:r>
              <a:rPr lang="en-US" sz="2400" dirty="0" smtClean="0"/>
              <a:t>				Supernatural Things					Unreal Things</a:t>
            </a:r>
            <a:endParaRPr lang="en-US" sz="2400" dirty="0"/>
          </a:p>
        </p:txBody>
      </p:sp>
      <p:sp>
        <p:nvSpPr>
          <p:cNvPr id="6" name="Oval 5"/>
          <p:cNvSpPr/>
          <p:nvPr/>
        </p:nvSpPr>
        <p:spPr>
          <a:xfrm>
            <a:off x="1390918" y="1944710"/>
            <a:ext cx="6993228" cy="28333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God</a:t>
            </a:r>
          </a:p>
          <a:p>
            <a:pPr algn="ctr"/>
            <a:endParaRPr lang="en-US" dirty="0"/>
          </a:p>
        </p:txBody>
      </p:sp>
      <p:sp>
        <p:nvSpPr>
          <p:cNvPr id="7" name="Oval 6"/>
          <p:cNvSpPr/>
          <p:nvPr/>
        </p:nvSpPr>
        <p:spPr>
          <a:xfrm>
            <a:off x="5396248" y="1957589"/>
            <a:ext cx="5988676" cy="27818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Unicorns</a:t>
            </a:r>
            <a:endParaRPr lang="en-US" sz="2400" dirty="0"/>
          </a:p>
        </p:txBody>
      </p:sp>
      <p:sp>
        <p:nvSpPr>
          <p:cNvPr id="8" name="TextBox 7"/>
          <p:cNvSpPr txBox="1"/>
          <p:nvPr/>
        </p:nvSpPr>
        <p:spPr>
          <a:xfrm>
            <a:off x="5950039" y="3163841"/>
            <a:ext cx="1016625" cy="461665"/>
          </a:xfrm>
          <a:prstGeom prst="rect">
            <a:avLst/>
          </a:prstGeom>
          <a:noFill/>
        </p:spPr>
        <p:txBody>
          <a:bodyPr wrap="none" rtlCol="0">
            <a:spAutoFit/>
          </a:bodyPr>
          <a:lstStyle/>
          <a:p>
            <a:r>
              <a:rPr lang="en-US" sz="2400" dirty="0" smtClean="0"/>
              <a:t>Fairies</a:t>
            </a:r>
            <a:endParaRPr lang="en-US" sz="2400" dirty="0"/>
          </a:p>
        </p:txBody>
      </p:sp>
    </p:spTree>
    <p:extLst>
      <p:ext uri="{BB962C8B-B14F-4D97-AF65-F5344CB8AC3E}">
        <p14:creationId xmlns:p14="http://schemas.microsoft.com/office/powerpoint/2010/main" val="73933684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524315"/>
          </a:xfrm>
          <a:prstGeom prst="rect">
            <a:avLst/>
          </a:prstGeom>
          <a:noFill/>
        </p:spPr>
        <p:txBody>
          <a:bodyPr wrap="square" rtlCol="0">
            <a:spAutoFit/>
          </a:bodyPr>
          <a:lstStyle/>
          <a:p>
            <a:r>
              <a:rPr lang="en-US" sz="2400" dirty="0"/>
              <a:t>6. “Appeal to Ignorance” (“Argument from silence”)</a:t>
            </a:r>
          </a:p>
          <a:p>
            <a:r>
              <a:rPr lang="en-US" sz="2400" dirty="0"/>
              <a:t> </a:t>
            </a:r>
          </a:p>
          <a:p>
            <a:r>
              <a:rPr lang="en-US" sz="2400" dirty="0"/>
              <a:t>	Absence of proof entitles belief.</a:t>
            </a:r>
          </a:p>
          <a:p>
            <a:r>
              <a:rPr lang="en-US" sz="2400" dirty="0"/>
              <a:t> </a:t>
            </a:r>
          </a:p>
          <a:p>
            <a:r>
              <a:rPr lang="en-US" sz="2400" dirty="0"/>
              <a:t>	</a:t>
            </a:r>
            <a:r>
              <a:rPr lang="en-US" sz="2400" dirty="0" smtClean="0"/>
              <a:t>“Nobody </a:t>
            </a:r>
            <a:r>
              <a:rPr lang="en-US" sz="2400" dirty="0"/>
              <a:t>can prove that there is a God, so there is no God</a:t>
            </a:r>
            <a:r>
              <a:rPr lang="en-US" sz="2400" dirty="0" smtClean="0"/>
              <a:t>.”</a:t>
            </a:r>
            <a:endParaRPr lang="en-US" sz="2400" dirty="0"/>
          </a:p>
          <a:p>
            <a:r>
              <a:rPr lang="en-US" sz="2400" dirty="0"/>
              <a:t>	</a:t>
            </a:r>
          </a:p>
          <a:p>
            <a:r>
              <a:rPr lang="en-US" sz="2400" dirty="0"/>
              <a:t>	</a:t>
            </a:r>
            <a:r>
              <a:rPr lang="en-US" sz="2400" dirty="0" smtClean="0"/>
              <a:t>“Nobody </a:t>
            </a:r>
            <a:r>
              <a:rPr lang="en-US" sz="2400" dirty="0"/>
              <a:t>can prove that there is no God, so there is a God</a:t>
            </a:r>
            <a:r>
              <a:rPr lang="en-US" sz="2400" dirty="0" smtClean="0"/>
              <a:t>.”</a:t>
            </a:r>
          </a:p>
          <a:p>
            <a:endParaRPr lang="en-US" sz="2400" dirty="0" smtClean="0"/>
          </a:p>
          <a:p>
            <a:r>
              <a:rPr lang="en-US" sz="2400" dirty="0" smtClean="0"/>
              <a:t>But…</a:t>
            </a:r>
            <a:endParaRPr lang="en-US" sz="2400" dirty="0"/>
          </a:p>
          <a:p>
            <a:r>
              <a:rPr lang="en-US" sz="2400" dirty="0" smtClean="0"/>
              <a:t>	“A fetus may be a human being, so it would be better to avoid aborting it.” </a:t>
            </a:r>
          </a:p>
          <a:p>
            <a:r>
              <a:rPr lang="en-US" sz="2400" dirty="0"/>
              <a:t>	</a:t>
            </a:r>
            <a:r>
              <a:rPr lang="en-US" sz="2400" dirty="0" smtClean="0"/>
              <a:t>	(inductive/probable vs. deductive/conclusive)</a:t>
            </a:r>
            <a:endParaRPr lang="en-US" sz="2400" dirty="0"/>
          </a:p>
          <a:p>
            <a:r>
              <a:rPr lang="en-US" sz="2400" dirty="0"/>
              <a:t> </a:t>
            </a:r>
          </a:p>
        </p:txBody>
      </p:sp>
    </p:spTree>
    <p:extLst>
      <p:ext uri="{BB962C8B-B14F-4D97-AF65-F5344CB8AC3E}">
        <p14:creationId xmlns:p14="http://schemas.microsoft.com/office/powerpoint/2010/main" val="300405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524315"/>
          </a:xfrm>
          <a:prstGeom prst="rect">
            <a:avLst/>
          </a:prstGeom>
          <a:noFill/>
        </p:spPr>
        <p:txBody>
          <a:bodyPr wrap="square" rtlCol="0">
            <a:spAutoFit/>
          </a:bodyPr>
          <a:lstStyle/>
          <a:p>
            <a:r>
              <a:rPr lang="en-US" sz="2400" dirty="0"/>
              <a:t>	Sometimes an argument from silence is valid. </a:t>
            </a:r>
            <a:endParaRPr lang="en-US" sz="2400" dirty="0" smtClean="0"/>
          </a:p>
          <a:p>
            <a:endParaRPr lang="en-US" sz="2400" dirty="0" smtClean="0"/>
          </a:p>
          <a:p>
            <a:r>
              <a:rPr lang="en-US" sz="2400" dirty="0"/>
              <a:t>	</a:t>
            </a:r>
            <a:r>
              <a:rPr lang="en-US" sz="2400" dirty="0" smtClean="0"/>
              <a:t>To my wife: “Do </a:t>
            </a:r>
            <a:r>
              <a:rPr lang="en-US" sz="2400" dirty="0"/>
              <a:t>you want to go to Hardees for supper?” (silence) </a:t>
            </a:r>
            <a:endParaRPr lang="en-US" sz="2400" dirty="0" smtClean="0"/>
          </a:p>
          <a:p>
            <a:r>
              <a:rPr lang="en-US" sz="2400" dirty="0"/>
              <a:t>	</a:t>
            </a:r>
            <a:r>
              <a:rPr lang="en-US" sz="2400" dirty="0" smtClean="0"/>
              <a:t>Proves </a:t>
            </a:r>
            <a:r>
              <a:rPr lang="en-US" sz="2400" dirty="0"/>
              <a:t>that my wife does not want to go to Hardees for supper. </a:t>
            </a:r>
          </a:p>
          <a:p>
            <a:r>
              <a:rPr lang="en-US" sz="2400" dirty="0"/>
              <a:t> </a:t>
            </a:r>
          </a:p>
          <a:p>
            <a:r>
              <a:rPr lang="en-US" sz="2400" dirty="0"/>
              <a:t>	One of the arguments for baptizing infants is an argument from silence. God’s old covenant people circumcised infants from the beginning. God gave a different new covenant sign of baptism. </a:t>
            </a:r>
            <a:endParaRPr lang="en-US" sz="2400" dirty="0" smtClean="0"/>
          </a:p>
          <a:p>
            <a:r>
              <a:rPr lang="en-US" sz="2400" dirty="0"/>
              <a:t>	</a:t>
            </a:r>
            <a:r>
              <a:rPr lang="en-US" sz="2400" dirty="0" smtClean="0"/>
              <a:t>God </a:t>
            </a:r>
            <a:r>
              <a:rPr lang="en-US" sz="2400" dirty="0"/>
              <a:t>never said, “Oh, by the way, don’t baptize covenant children like you used to circumcise covenant children.” (silence) So, in the absence of a </a:t>
            </a:r>
            <a:r>
              <a:rPr lang="en-US" sz="2400" dirty="0" smtClean="0"/>
              <a:t>new command, one could assume a continuation of the principle.</a:t>
            </a:r>
            <a:endParaRPr lang="en-US" sz="2400" dirty="0"/>
          </a:p>
          <a:p>
            <a:r>
              <a:rPr lang="en-US" sz="2400" dirty="0"/>
              <a:t> </a:t>
            </a:r>
          </a:p>
        </p:txBody>
      </p:sp>
    </p:spTree>
    <p:extLst>
      <p:ext uri="{BB962C8B-B14F-4D97-AF65-F5344CB8AC3E}">
        <p14:creationId xmlns:p14="http://schemas.microsoft.com/office/powerpoint/2010/main" val="315711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632311"/>
          </a:xfrm>
          <a:prstGeom prst="rect">
            <a:avLst/>
          </a:prstGeom>
          <a:noFill/>
        </p:spPr>
        <p:txBody>
          <a:bodyPr wrap="square" rtlCol="0">
            <a:spAutoFit/>
          </a:bodyPr>
          <a:lstStyle/>
          <a:p>
            <a:r>
              <a:rPr lang="en-US" sz="2400" dirty="0"/>
              <a:t>7. “Straw Man” Warrior vs. Scarecrow</a:t>
            </a:r>
          </a:p>
          <a:p>
            <a:r>
              <a:rPr lang="en-US" sz="2400" dirty="0"/>
              <a:t> </a:t>
            </a:r>
          </a:p>
          <a:p>
            <a:r>
              <a:rPr lang="en-US" sz="2400" dirty="0"/>
              <a:t>	Misrepresenting or understating the other’s argument so that it can be more easily refuted. </a:t>
            </a:r>
          </a:p>
          <a:p>
            <a:r>
              <a:rPr lang="en-US" sz="2400" dirty="0"/>
              <a:t> </a:t>
            </a:r>
          </a:p>
          <a:p>
            <a:r>
              <a:rPr lang="en-US" sz="2400" dirty="0"/>
              <a:t>	</a:t>
            </a:r>
            <a:r>
              <a:rPr lang="en-US" sz="2400" dirty="0" smtClean="0"/>
              <a:t>“Laws </a:t>
            </a:r>
            <a:r>
              <a:rPr lang="en-US" sz="2400" dirty="0"/>
              <a:t>against shoplifting are only designed to keep poor people poor</a:t>
            </a:r>
            <a:r>
              <a:rPr lang="en-US" sz="2400" dirty="0" smtClean="0"/>
              <a:t>.” </a:t>
            </a:r>
            <a:endParaRPr lang="en-US" sz="2400" dirty="0" smtClean="0"/>
          </a:p>
          <a:p>
            <a:r>
              <a:rPr lang="en-US" sz="2400" dirty="0"/>
              <a:t> 	</a:t>
            </a:r>
            <a:r>
              <a:rPr lang="en-US" sz="2400" dirty="0" smtClean="0"/>
              <a:t>“Lowering </a:t>
            </a:r>
            <a:r>
              <a:rPr lang="en-US" sz="2400" dirty="0"/>
              <a:t>taxes only makes rich people richer</a:t>
            </a:r>
            <a:r>
              <a:rPr lang="en-US" sz="2400" dirty="0" smtClean="0"/>
              <a:t>.”</a:t>
            </a:r>
            <a:endParaRPr lang="en-US" sz="2400" dirty="0"/>
          </a:p>
          <a:p>
            <a:r>
              <a:rPr lang="en-US" sz="2400" dirty="0"/>
              <a:t> </a:t>
            </a:r>
            <a:endParaRPr lang="en-US" sz="2400" dirty="0" smtClean="0"/>
          </a:p>
          <a:p>
            <a:r>
              <a:rPr lang="en-US" sz="2400" dirty="0" smtClean="0"/>
              <a:t>Vaughn’s “straw man” argument against religion as a basis for morality</a:t>
            </a:r>
            <a:endParaRPr lang="en-US" sz="2400" dirty="0"/>
          </a:p>
          <a:p>
            <a:r>
              <a:rPr lang="en-US" sz="2400" dirty="0"/>
              <a:t>	Religion says “Something is right or good only because God makes it so.” </a:t>
            </a:r>
            <a:endParaRPr lang="en-US" sz="2400" dirty="0" smtClean="0"/>
          </a:p>
          <a:p>
            <a:r>
              <a:rPr lang="en-US" sz="2400" dirty="0"/>
              <a:t>	</a:t>
            </a:r>
            <a:r>
              <a:rPr lang="en-US" sz="2400" dirty="0" smtClean="0"/>
              <a:t>The </a:t>
            </a:r>
            <a:r>
              <a:rPr lang="en-US" sz="2400" dirty="0"/>
              <a:t>only reason anything is right or good is simply because God (arbitrarily) said so. </a:t>
            </a:r>
            <a:endParaRPr lang="en-US" sz="2400" dirty="0" smtClean="0"/>
          </a:p>
          <a:p>
            <a:r>
              <a:rPr lang="en-US" sz="2400" dirty="0"/>
              <a:t>	</a:t>
            </a:r>
            <a:r>
              <a:rPr lang="en-US" sz="2400" dirty="0" smtClean="0"/>
              <a:t>And </a:t>
            </a:r>
            <a:r>
              <a:rPr lang="en-US" sz="2400" dirty="0"/>
              <a:t>God has the right to say </a:t>
            </a:r>
            <a:r>
              <a:rPr lang="en-US" sz="2400" dirty="0" smtClean="0"/>
              <a:t>so only </a:t>
            </a:r>
            <a:r>
              <a:rPr lang="en-US" sz="2400" dirty="0"/>
              <a:t>because he is powerful, all-powerful. </a:t>
            </a:r>
            <a:endParaRPr lang="en-US" sz="2400" dirty="0" smtClean="0"/>
          </a:p>
          <a:p>
            <a:r>
              <a:rPr lang="en-US" sz="2400" dirty="0"/>
              <a:t>	</a:t>
            </a:r>
            <a:r>
              <a:rPr lang="en-US" sz="2400" dirty="0" smtClean="0"/>
              <a:t>God </a:t>
            </a:r>
            <a:r>
              <a:rPr lang="en-US" sz="2400" dirty="0"/>
              <a:t>is a tyrant.” </a:t>
            </a:r>
          </a:p>
          <a:p>
            <a:r>
              <a:rPr lang="en-US" sz="2400" dirty="0"/>
              <a:t> </a:t>
            </a:r>
          </a:p>
        </p:txBody>
      </p:sp>
    </p:spTree>
    <p:extLst>
      <p:ext uri="{BB962C8B-B14F-4D97-AF65-F5344CB8AC3E}">
        <p14:creationId xmlns:p14="http://schemas.microsoft.com/office/powerpoint/2010/main" val="185517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262979"/>
          </a:xfrm>
          <a:prstGeom prst="rect">
            <a:avLst/>
          </a:prstGeom>
          <a:noFill/>
        </p:spPr>
        <p:txBody>
          <a:bodyPr wrap="square" rtlCol="0">
            <a:spAutoFit/>
          </a:bodyPr>
          <a:lstStyle/>
          <a:p>
            <a:r>
              <a:rPr lang="en-US" sz="2400" dirty="0"/>
              <a:t>8. “Appeal to the Person” (“Ad Hominem”)</a:t>
            </a:r>
          </a:p>
          <a:p>
            <a:r>
              <a:rPr lang="en-US" sz="2400" dirty="0"/>
              <a:t> </a:t>
            </a:r>
          </a:p>
          <a:p>
            <a:r>
              <a:rPr lang="en-US" sz="2400" dirty="0"/>
              <a:t>	Disqualifies a claim not on its merits but solely because of the person making the claim. </a:t>
            </a:r>
          </a:p>
          <a:p>
            <a:r>
              <a:rPr lang="en-US" sz="2400" dirty="0"/>
              <a:t>	Just because a person is bad or immoral </a:t>
            </a:r>
            <a:r>
              <a:rPr lang="en-US" sz="2400" dirty="0" smtClean="0"/>
              <a:t>it does </a:t>
            </a:r>
            <a:r>
              <a:rPr lang="en-US" sz="2400" dirty="0"/>
              <a:t>not immediately invalidate their argument.</a:t>
            </a:r>
          </a:p>
          <a:p>
            <a:r>
              <a:rPr lang="en-US" sz="2400" dirty="0"/>
              <a:t>	But if a person’s bias can be shown, then we should question their objectivity.</a:t>
            </a:r>
          </a:p>
          <a:p>
            <a:r>
              <a:rPr lang="en-US" sz="2400" dirty="0"/>
              <a:t>	Karl Barth was a Protestant theologian who argued that the Bible was not the Word of God and that the Bible’s </a:t>
            </a:r>
            <a:r>
              <a:rPr lang="en-US" sz="2400" dirty="0" smtClean="0"/>
              <a:t>commands (like “Thou shalt not commit adultery.”) </a:t>
            </a:r>
            <a:r>
              <a:rPr lang="en-US" sz="2400" dirty="0"/>
              <a:t>should not be considered absolute rules that we must always follow. </a:t>
            </a:r>
            <a:endParaRPr lang="en-US" sz="2400" dirty="0" smtClean="0"/>
          </a:p>
          <a:p>
            <a:r>
              <a:rPr lang="en-US" sz="2400" dirty="0"/>
              <a:t>	</a:t>
            </a:r>
            <a:r>
              <a:rPr lang="en-US" sz="2400" dirty="0" smtClean="0"/>
              <a:t>But </a:t>
            </a:r>
            <a:r>
              <a:rPr lang="en-US" sz="2400" dirty="0"/>
              <a:t>Karl Barth fell in love with his secretary and started an open, adulterous affair with her, even taking her into his own home with his wife and children. One could rightly conclude that he was highly motivated to conclude that the Bible’s commands did not always apply in every </a:t>
            </a:r>
            <a:r>
              <a:rPr lang="en-US" sz="2400" dirty="0" smtClean="0"/>
              <a:t>situation in order to justify his adultery. </a:t>
            </a:r>
            <a:endParaRPr lang="en-US" sz="2400" dirty="0"/>
          </a:p>
        </p:txBody>
      </p:sp>
    </p:spTree>
    <p:extLst>
      <p:ext uri="{BB962C8B-B14F-4D97-AF65-F5344CB8AC3E}">
        <p14:creationId xmlns:p14="http://schemas.microsoft.com/office/powerpoint/2010/main" val="13107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1938992"/>
          </a:xfrm>
          <a:prstGeom prst="rect">
            <a:avLst/>
          </a:prstGeom>
          <a:noFill/>
        </p:spPr>
        <p:txBody>
          <a:bodyPr wrap="square" rtlCol="0">
            <a:spAutoFit/>
          </a:bodyPr>
          <a:lstStyle/>
          <a:p>
            <a:r>
              <a:rPr lang="en-US" sz="2400" dirty="0" smtClean="0"/>
              <a:t>	If </a:t>
            </a:r>
            <a:r>
              <a:rPr lang="en-US" sz="2400" dirty="0"/>
              <a:t>Nancy Pelosi wants to lower taxes, Fox News would oppose it and CNN would applaud it.</a:t>
            </a:r>
          </a:p>
          <a:p>
            <a:r>
              <a:rPr lang="en-US" sz="2400" dirty="0" smtClean="0"/>
              <a:t>	If </a:t>
            </a:r>
            <a:r>
              <a:rPr lang="en-US" sz="2400" dirty="0"/>
              <a:t>Donald Trump wants to raise taxes, Fox News would applaud it and CNN would oppose it.</a:t>
            </a:r>
          </a:p>
          <a:p>
            <a:r>
              <a:rPr lang="en-US" sz="2400" dirty="0"/>
              <a:t> </a:t>
            </a:r>
          </a:p>
        </p:txBody>
      </p:sp>
    </p:spTree>
    <p:extLst>
      <p:ext uri="{BB962C8B-B14F-4D97-AF65-F5344CB8AC3E}">
        <p14:creationId xmlns:p14="http://schemas.microsoft.com/office/powerpoint/2010/main" val="363497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6001643"/>
          </a:xfrm>
          <a:prstGeom prst="rect">
            <a:avLst/>
          </a:prstGeom>
          <a:noFill/>
        </p:spPr>
        <p:txBody>
          <a:bodyPr wrap="square" rtlCol="0">
            <a:spAutoFit/>
          </a:bodyPr>
          <a:lstStyle/>
          <a:p>
            <a:r>
              <a:rPr lang="en-US" sz="2400" dirty="0"/>
              <a:t>9. “Hasty Generalization”</a:t>
            </a:r>
          </a:p>
          <a:p>
            <a:r>
              <a:rPr lang="en-US" sz="2400" dirty="0"/>
              <a:t> </a:t>
            </a:r>
          </a:p>
          <a:p>
            <a:r>
              <a:rPr lang="en-US" sz="2400" dirty="0"/>
              <a:t>	Drawing a false conclusion about a larger group based on an undersized sampling.” </a:t>
            </a:r>
          </a:p>
          <a:p>
            <a:r>
              <a:rPr lang="en-US" sz="2400" dirty="0"/>
              <a:t> 	“On the day that marijuana was legalized in California, a stoned driver caused a fatal accident. Legalizing marijuana will greatly increase automobile fatalities.” </a:t>
            </a:r>
          </a:p>
          <a:p>
            <a:r>
              <a:rPr lang="en-US" sz="2400" dirty="0"/>
              <a:t>	</a:t>
            </a:r>
            <a:r>
              <a:rPr lang="en-US" sz="2400" dirty="0" smtClean="0"/>
              <a:t>Three </a:t>
            </a:r>
            <a:r>
              <a:rPr lang="en-US" sz="2400" dirty="0"/>
              <a:t>out of four school teachers prefer Bright Marks Markers, but I only asked four teachers total</a:t>
            </a:r>
            <a:r>
              <a:rPr lang="en-US" sz="2400" dirty="0" smtClean="0"/>
              <a:t>.</a:t>
            </a:r>
          </a:p>
          <a:p>
            <a:r>
              <a:rPr lang="en-US" sz="2400" dirty="0"/>
              <a:t>	</a:t>
            </a:r>
            <a:r>
              <a:rPr lang="en-US" sz="2400" dirty="0" smtClean="0"/>
              <a:t>You </a:t>
            </a:r>
            <a:r>
              <a:rPr lang="en-US" sz="2400" dirty="0"/>
              <a:t>visit a new country and the first person you meet in the airport is rude. You send a message to a friend back home that everyone in this new country is rude</a:t>
            </a:r>
            <a:r>
              <a:rPr lang="en-US" sz="2400" dirty="0" smtClean="0"/>
              <a:t>.</a:t>
            </a:r>
          </a:p>
          <a:p>
            <a:r>
              <a:rPr lang="en-US" sz="2400" dirty="0"/>
              <a:t>	</a:t>
            </a:r>
            <a:r>
              <a:rPr lang="en-US" sz="2400" dirty="0" smtClean="0"/>
              <a:t>Christine </a:t>
            </a:r>
            <a:r>
              <a:rPr lang="en-US" sz="2400" dirty="0"/>
              <a:t>has a terrible experience with a boyfriend. She decides that all boys are mean</a:t>
            </a:r>
            <a:r>
              <a:rPr lang="en-US" sz="2400" dirty="0" smtClean="0"/>
              <a:t>.</a:t>
            </a:r>
          </a:p>
          <a:p>
            <a:r>
              <a:rPr lang="en-US" sz="2400" dirty="0"/>
              <a:t>	</a:t>
            </a:r>
            <a:r>
              <a:rPr lang="en-US" sz="2400" dirty="0" smtClean="0"/>
              <a:t>Kevin's </a:t>
            </a:r>
            <a:r>
              <a:rPr lang="en-US" sz="2400" dirty="0"/>
              <a:t>grandparents do not know how to use a computer. Kevin thinks that all older people must be computer illiterate</a:t>
            </a:r>
            <a:r>
              <a:rPr lang="en-US" sz="2400" dirty="0" smtClean="0"/>
              <a:t>.</a:t>
            </a:r>
          </a:p>
          <a:p>
            <a:r>
              <a:rPr lang="en-US" sz="2400" dirty="0"/>
              <a:t>	</a:t>
            </a:r>
            <a:r>
              <a:rPr lang="en-US" sz="2400" dirty="0" smtClean="0"/>
              <a:t>A </a:t>
            </a:r>
            <a:r>
              <a:rPr lang="en-US" sz="2400" dirty="0"/>
              <a:t>driver with a New York license plate cuts you off in traffic. You decide that all New York drivers are terrible drivers.</a:t>
            </a:r>
          </a:p>
        </p:txBody>
      </p:sp>
    </p:spTree>
    <p:extLst>
      <p:ext uri="{BB962C8B-B14F-4D97-AF65-F5344CB8AC3E}">
        <p14:creationId xmlns:p14="http://schemas.microsoft.com/office/powerpoint/2010/main" val="161959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785652"/>
          </a:xfrm>
          <a:prstGeom prst="rect">
            <a:avLst/>
          </a:prstGeom>
          <a:noFill/>
        </p:spPr>
        <p:txBody>
          <a:bodyPr wrap="square" rtlCol="0">
            <a:spAutoFit/>
          </a:bodyPr>
          <a:lstStyle/>
          <a:p>
            <a:r>
              <a:rPr lang="en-US" sz="2400" dirty="0" smtClean="0"/>
              <a:t>CONCLUSION</a:t>
            </a:r>
          </a:p>
          <a:p>
            <a:endParaRPr lang="en-US" sz="2400" dirty="0"/>
          </a:p>
          <a:p>
            <a:r>
              <a:rPr lang="en-US" sz="2400" dirty="0" smtClean="0"/>
              <a:t>	The Bible calls us to believe the gospel, not primarily because it is helpful, but because it is true. </a:t>
            </a:r>
          </a:p>
          <a:p>
            <a:r>
              <a:rPr lang="en-US" sz="2400" dirty="0"/>
              <a:t>	</a:t>
            </a:r>
            <a:r>
              <a:rPr lang="en-US" sz="2400" dirty="0" smtClean="0"/>
              <a:t>Christians have nothing to fear from reason.</a:t>
            </a:r>
          </a:p>
          <a:p>
            <a:r>
              <a:rPr lang="en-US" sz="2400" dirty="0"/>
              <a:t>	</a:t>
            </a:r>
            <a:r>
              <a:rPr lang="en-US" sz="2400" dirty="0" smtClean="0"/>
              <a:t>We must be champions of logic and clear thinking amidst a world lost in the irrationality and insanity of sin. </a:t>
            </a:r>
          </a:p>
          <a:p>
            <a:endParaRPr lang="en-US" sz="2400" dirty="0" smtClean="0"/>
          </a:p>
          <a:p>
            <a:r>
              <a:rPr lang="en-US" sz="2400" dirty="0" smtClean="0"/>
              <a:t>	In </a:t>
            </a:r>
            <a:r>
              <a:rPr lang="en-US" sz="2400" dirty="0"/>
              <a:t>John 8, Jesus said, “</a:t>
            </a:r>
            <a:r>
              <a:rPr lang="en-US" sz="2400" i="1" dirty="0"/>
              <a:t>If you abide in my word, you are truly my disciples, </a:t>
            </a:r>
            <a:r>
              <a:rPr lang="en-US" sz="2400" i="1" dirty="0" smtClean="0"/>
              <a:t>and </a:t>
            </a:r>
            <a:r>
              <a:rPr lang="en-US" sz="2400" i="1" dirty="0"/>
              <a:t>you will know the truth, and the truth will set you free.”</a:t>
            </a:r>
            <a:endParaRPr lang="en-US" sz="2400" dirty="0"/>
          </a:p>
        </p:txBody>
      </p:sp>
    </p:spTree>
    <p:extLst>
      <p:ext uri="{BB962C8B-B14F-4D97-AF65-F5344CB8AC3E}">
        <p14:creationId xmlns:p14="http://schemas.microsoft.com/office/powerpoint/2010/main" val="151130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6740307"/>
          </a:xfrm>
          <a:prstGeom prst="rect">
            <a:avLst/>
          </a:prstGeom>
          <a:noFill/>
        </p:spPr>
        <p:txBody>
          <a:bodyPr wrap="square" rtlCol="0">
            <a:spAutoFit/>
          </a:bodyPr>
          <a:lstStyle/>
          <a:p>
            <a:r>
              <a:rPr lang="en-US" sz="2400" dirty="0"/>
              <a:t>REVIEW </a:t>
            </a:r>
            <a:endParaRPr lang="en-US" sz="2400" dirty="0" smtClean="0"/>
          </a:p>
          <a:p>
            <a:r>
              <a:rPr lang="en-US" sz="2400" dirty="0"/>
              <a:t> </a:t>
            </a:r>
          </a:p>
          <a:p>
            <a:r>
              <a:rPr lang="en-US" sz="2400" dirty="0"/>
              <a:t>Modernism (1700s A.D. – 1960s A.D.)</a:t>
            </a:r>
          </a:p>
          <a:p>
            <a:r>
              <a:rPr lang="en-US" sz="2400" dirty="0"/>
              <a:t> </a:t>
            </a:r>
          </a:p>
          <a:p>
            <a:r>
              <a:rPr lang="en-US" sz="2400" dirty="0"/>
              <a:t>	In the modern, Enlightenment view, God is no longer necessary. Objective truth is still available, but is discovered by observation and reason. </a:t>
            </a:r>
            <a:endParaRPr lang="en-US" sz="2400" dirty="0" smtClean="0"/>
          </a:p>
          <a:p>
            <a:r>
              <a:rPr lang="en-US" sz="2400" dirty="0"/>
              <a:t>	</a:t>
            </a:r>
            <a:r>
              <a:rPr lang="en-US" sz="2400" dirty="0" smtClean="0"/>
              <a:t>This </a:t>
            </a:r>
            <a:r>
              <a:rPr lang="en-US" sz="2400" dirty="0"/>
              <a:t>universally recognized truth will lead to unity, peace, and progress for all. Modernism is cheerfully optimistic about the future.</a:t>
            </a:r>
          </a:p>
          <a:p>
            <a:r>
              <a:rPr lang="en-US" sz="2400" dirty="0"/>
              <a:t> </a:t>
            </a:r>
          </a:p>
          <a:p>
            <a:pPr algn="ctr"/>
            <a:r>
              <a:rPr lang="en-US" sz="2400" strike="sngStrike" dirty="0"/>
              <a:t>GOD</a:t>
            </a:r>
            <a:endParaRPr lang="en-US" sz="2400" dirty="0"/>
          </a:p>
          <a:p>
            <a:pPr algn="ctr"/>
            <a:r>
              <a:rPr lang="en-US" sz="2400" strike="sngStrike" dirty="0"/>
              <a:t>|</a:t>
            </a:r>
          </a:p>
          <a:p>
            <a:pPr algn="ctr"/>
            <a:r>
              <a:rPr lang="en-US" sz="2400" dirty="0"/>
              <a:t>TRUTH</a:t>
            </a:r>
          </a:p>
          <a:p>
            <a:pPr algn="ctr"/>
            <a:r>
              <a:rPr lang="en-US" sz="2400" dirty="0"/>
              <a:t>/            </a:t>
            </a:r>
            <a:r>
              <a:rPr lang="en-US" sz="2400" dirty="0" smtClean="0"/>
              <a:t> </a:t>
            </a:r>
            <a:r>
              <a:rPr lang="en-US" sz="2400" strike="sngStrike" dirty="0" smtClean="0"/>
              <a:t>\</a:t>
            </a:r>
            <a:r>
              <a:rPr lang="en-US" sz="2400" dirty="0" smtClean="0"/>
              <a:t>          </a:t>
            </a:r>
            <a:endParaRPr lang="en-US" sz="2400" dirty="0"/>
          </a:p>
          <a:p>
            <a:pPr algn="ctr"/>
            <a:r>
              <a:rPr lang="en-US" sz="2400" dirty="0"/>
              <a:t>NATURE	  </a:t>
            </a:r>
            <a:r>
              <a:rPr lang="en-US" sz="2400" strike="sngStrike" dirty="0"/>
              <a:t>SCRIPTURE</a:t>
            </a:r>
            <a:endParaRPr lang="en-US" sz="2400" dirty="0"/>
          </a:p>
          <a:p>
            <a:pPr algn="ctr"/>
            <a:r>
              <a:rPr lang="en-US" sz="2400" dirty="0"/>
              <a:t>\            </a:t>
            </a:r>
            <a:r>
              <a:rPr lang="en-US" sz="2400" strike="sngStrike" dirty="0"/>
              <a:t>/</a:t>
            </a:r>
          </a:p>
          <a:p>
            <a:pPr algn="ctr"/>
            <a:r>
              <a:rPr lang="en-US" sz="2400" dirty="0"/>
              <a:t>HUMANITY</a:t>
            </a:r>
          </a:p>
          <a:p>
            <a:r>
              <a:rPr lang="en-US" sz="2400" dirty="0"/>
              <a:t> </a:t>
            </a:r>
          </a:p>
          <a:p>
            <a:pPr algn="ctr"/>
            <a:r>
              <a:rPr lang="en-US" sz="2400" dirty="0"/>
              <a:t> </a:t>
            </a:r>
          </a:p>
        </p:txBody>
      </p:sp>
    </p:spTree>
    <p:extLst>
      <p:ext uri="{BB962C8B-B14F-4D97-AF65-F5344CB8AC3E}">
        <p14:creationId xmlns:p14="http://schemas.microsoft.com/office/powerpoint/2010/main" val="354767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6001643"/>
          </a:xfrm>
          <a:prstGeom prst="rect">
            <a:avLst/>
          </a:prstGeom>
          <a:noFill/>
        </p:spPr>
        <p:txBody>
          <a:bodyPr wrap="square" rtlCol="0">
            <a:spAutoFit/>
          </a:bodyPr>
          <a:lstStyle/>
          <a:p>
            <a:r>
              <a:rPr lang="en-US" sz="2400" dirty="0"/>
              <a:t>REVIEW </a:t>
            </a:r>
            <a:endParaRPr lang="en-US" sz="2400" dirty="0" smtClean="0"/>
          </a:p>
          <a:p>
            <a:r>
              <a:rPr lang="en-US" sz="2400" dirty="0"/>
              <a:t> </a:t>
            </a:r>
          </a:p>
          <a:p>
            <a:r>
              <a:rPr lang="en-US" sz="2400" dirty="0" smtClean="0"/>
              <a:t>Postmodernism (1960s-present)</a:t>
            </a:r>
            <a:endParaRPr lang="en-US" sz="2400" dirty="0"/>
          </a:p>
          <a:p>
            <a:r>
              <a:rPr lang="en-US" sz="2400" dirty="0"/>
              <a:t> 	In the mid-1900s, some would date this shift on the death of JFK, widespread pessimism gripped the Western world. Thinkers lost the bright optimism that modernists held about attaining a universal truth that would lead to global utopia. </a:t>
            </a:r>
            <a:endParaRPr lang="en-US" sz="2400" dirty="0" smtClean="0"/>
          </a:p>
          <a:p>
            <a:r>
              <a:rPr lang="en-US" sz="2400" dirty="0" smtClean="0"/>
              <a:t>	What’s </a:t>
            </a:r>
            <a:r>
              <a:rPr lang="en-US" sz="2400" dirty="0"/>
              <a:t>more, any universal truth claims became suspect. Truth claims were used by the powerful to exploit the weak. Any universal truth claim was considered exploitative, and so was rejected. </a:t>
            </a:r>
          </a:p>
          <a:p>
            <a:r>
              <a:rPr lang="en-US" sz="2400" dirty="0"/>
              <a:t>	So there was no longer any Truth, only truths, individual truths. Truth became personal. There was no longer any objective reality. There is no “true truth” any longer, only “</a:t>
            </a:r>
            <a:r>
              <a:rPr lang="en-US" sz="2400" dirty="0" smtClean="0"/>
              <a:t>truths” or “beliefs” or “preferences.” </a:t>
            </a:r>
            <a:r>
              <a:rPr lang="en-US" sz="2400" dirty="0"/>
              <a:t>Now if nothing is really true, then nothing can really be false. And if nothing is false, then it is impossible to lie. Anything we say may be true for us, so it cannot be a lie. Reality is what you decide it to be. </a:t>
            </a:r>
            <a:r>
              <a:rPr lang="en-US" sz="2400" dirty="0" smtClean="0"/>
              <a:t>One can “self-identify” as whatever they choose to be.</a:t>
            </a:r>
          </a:p>
          <a:p>
            <a:r>
              <a:rPr lang="en-US" sz="2400" dirty="0"/>
              <a:t>	</a:t>
            </a:r>
          </a:p>
        </p:txBody>
      </p:sp>
    </p:spTree>
    <p:extLst>
      <p:ext uri="{BB962C8B-B14F-4D97-AF65-F5344CB8AC3E}">
        <p14:creationId xmlns:p14="http://schemas.microsoft.com/office/powerpoint/2010/main" val="143691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1938992"/>
          </a:xfrm>
          <a:prstGeom prst="rect">
            <a:avLst/>
          </a:prstGeom>
          <a:noFill/>
        </p:spPr>
        <p:txBody>
          <a:bodyPr wrap="square" rtlCol="0">
            <a:spAutoFit/>
          </a:bodyPr>
          <a:lstStyle/>
          <a:p>
            <a:r>
              <a:rPr lang="en-US" sz="2400" dirty="0"/>
              <a:t>REVIEW </a:t>
            </a:r>
            <a:endParaRPr lang="en-US" sz="2400" dirty="0" smtClean="0"/>
          </a:p>
          <a:p>
            <a:r>
              <a:rPr lang="en-US" sz="2400" dirty="0"/>
              <a:t> </a:t>
            </a:r>
          </a:p>
          <a:p>
            <a:r>
              <a:rPr lang="en-US" sz="2400" dirty="0" smtClean="0"/>
              <a:t>Postmodernism (1960s-present)</a:t>
            </a:r>
            <a:endParaRPr lang="en-US" sz="2400" dirty="0"/>
          </a:p>
          <a:p>
            <a:r>
              <a:rPr lang="en-US" sz="2400" dirty="0"/>
              <a:t>	</a:t>
            </a:r>
            <a:r>
              <a:rPr lang="en-US" sz="2400" dirty="0" smtClean="0"/>
              <a:t>This </a:t>
            </a:r>
            <a:r>
              <a:rPr lang="en-US" sz="2400" dirty="0"/>
              <a:t>has led to extreme relativism and individualism. The only thing I can now rely on in a postmodern context is my self. </a:t>
            </a:r>
          </a:p>
        </p:txBody>
      </p:sp>
    </p:spTree>
    <p:extLst>
      <p:ext uri="{BB962C8B-B14F-4D97-AF65-F5344CB8AC3E}">
        <p14:creationId xmlns:p14="http://schemas.microsoft.com/office/powerpoint/2010/main" val="112789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TM04033923[[fn=Depth]]</Template>
  <TotalTime>10124</TotalTime>
  <Words>314</Words>
  <Application>Microsoft Office PowerPoint</Application>
  <PresentationFormat>Widescreen</PresentationFormat>
  <Paragraphs>497</Paragraphs>
  <Slides>69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69</vt:i4>
      </vt:variant>
    </vt:vector>
  </HeadingPairs>
  <TitlesOfParts>
    <vt:vector size="72" baseType="lpstr">
      <vt:lpstr>Arial</vt:lpstr>
      <vt:lpstr>Corbel</vt:lpstr>
      <vt:lpstr>Depth</vt:lpstr>
      <vt:lpstr>MORAL REASONING: Thinking Clearly and Virtuously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 105 Intro to Ethics</dc:title>
  <dc:creator>Brian Janssen</dc:creator>
  <cp:lastModifiedBy>Brian Janssen</cp:lastModifiedBy>
  <cp:revision>50</cp:revision>
  <dcterms:created xsi:type="dcterms:W3CDTF">2019-01-03T19:20:24Z</dcterms:created>
  <dcterms:modified xsi:type="dcterms:W3CDTF">2019-07-24T15:42:57Z</dcterms:modified>
</cp:coreProperties>
</file>