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325" r:id="rId3"/>
    <p:sldId id="314" r:id="rId4"/>
    <p:sldId id="310" r:id="rId5"/>
    <p:sldId id="311" r:id="rId6"/>
    <p:sldId id="312" r:id="rId7"/>
    <p:sldId id="275" r:id="rId8"/>
    <p:sldId id="313" r:id="rId9"/>
    <p:sldId id="260" r:id="rId10"/>
    <p:sldId id="261" r:id="rId11"/>
    <p:sldId id="263" r:id="rId12"/>
    <p:sldId id="265" r:id="rId13"/>
    <p:sldId id="284" r:id="rId14"/>
    <p:sldId id="287" r:id="rId15"/>
    <p:sldId id="269" r:id="rId16"/>
    <p:sldId id="292" r:id="rId17"/>
    <p:sldId id="302" r:id="rId18"/>
    <p:sldId id="272" r:id="rId19"/>
    <p:sldId id="262" r:id="rId20"/>
    <p:sldId id="266" r:id="rId21"/>
    <p:sldId id="270" r:id="rId22"/>
    <p:sldId id="277" r:id="rId23"/>
    <p:sldId id="274" r:id="rId24"/>
    <p:sldId id="283" r:id="rId25"/>
    <p:sldId id="267" r:id="rId26"/>
    <p:sldId id="264" r:id="rId27"/>
    <p:sldId id="308" r:id="rId28"/>
    <p:sldId id="271" r:id="rId29"/>
    <p:sldId id="278" r:id="rId30"/>
    <p:sldId id="276" r:id="rId31"/>
    <p:sldId id="273" r:id="rId32"/>
    <p:sldId id="268" r:id="rId33"/>
    <p:sldId id="281" r:id="rId34"/>
    <p:sldId id="282" r:id="rId35"/>
    <p:sldId id="285" r:id="rId36"/>
    <p:sldId id="286" r:id="rId37"/>
    <p:sldId id="289" r:id="rId38"/>
    <p:sldId id="290" r:id="rId39"/>
    <p:sldId id="288" r:id="rId40"/>
    <p:sldId id="293" r:id="rId41"/>
    <p:sldId id="304" r:id="rId42"/>
    <p:sldId id="295" r:id="rId43"/>
    <p:sldId id="297" r:id="rId44"/>
    <p:sldId id="303" r:id="rId45"/>
    <p:sldId id="296" r:id="rId46"/>
    <p:sldId id="305" r:id="rId47"/>
    <p:sldId id="307" r:id="rId48"/>
    <p:sldId id="309" r:id="rId49"/>
    <p:sldId id="298" r:id="rId50"/>
    <p:sldId id="306" r:id="rId51"/>
    <p:sldId id="294" r:id="rId52"/>
    <p:sldId id="315" r:id="rId53"/>
    <p:sldId id="324" r:id="rId54"/>
    <p:sldId id="316" r:id="rId55"/>
    <p:sldId id="317" r:id="rId56"/>
    <p:sldId id="321" r:id="rId57"/>
    <p:sldId id="318" r:id="rId58"/>
    <p:sldId id="320" r:id="rId59"/>
    <p:sldId id="322" r:id="rId60"/>
    <p:sldId id="319" r:id="rId61"/>
    <p:sldId id="323" r:id="rId62"/>
    <p:sldId id="326" r:id="rId63"/>
    <p:sldId id="32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F51E3-FB98-4B8C-94B1-D2F669358F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e1mfr1c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782A205-FBAA-4620-89D0-722DAE9A1CC1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AFE263-6CAB-4090-B8DA-F2BC6B3C3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9FD12-03DD-4C67-9E9E-FB58C0682DFF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AA28A-BC28-428E-8488-F8316ED48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E7B750-A6AB-47B6-9AE0-223532AC1348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E5985-2B4B-44B6-8A79-432531C2F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03451-3C8B-45DA-B35B-8F98CF32DD77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B1EE8-772A-4764-A0F5-699A7B44F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A9EB0-4850-4896-AE32-169A0C3C02D9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1C48-D202-450A-9F4B-F9ED15E95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9385D-29B1-49B6-9A30-7DFC822CAE43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2CA78-E8F2-454A-AF2D-0A96A5A22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E4FDF-DE21-4E63-8C85-D5B11EA1D17F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2D3D-2E24-4D30-87E5-2AF179343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0AA69-8FAF-4AA5-85AF-85DA8959FB6B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9FA31-C475-4350-AF56-4E9B24FA3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7C436-F311-4BAA-BC2E-251CF424C5B4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DDCF-8929-419B-B40E-F0BBBF7BF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E3C5F-80EF-4BB8-B430-75ABADF754AC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DCE1C-7408-4472-851A-D4065BC72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91124-FDFC-4CDD-84CA-A1B38CB358B7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4381D-33DF-4A53-B36E-91BDDC503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e1mfr1c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0A3DFCD-92AC-40E2-9852-84EFC060604A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11EDA7E-0ACF-4DCD-8944-5AD3A4F8BA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prstDash val="solid"/>
          </a:ln>
        </p:spPr>
        <p:txBody>
          <a:bodyPr/>
          <a:lstStyle/>
          <a:p>
            <a:r>
              <a:rPr lang="en-US" sz="6600" dirty="0" smtClean="0"/>
              <a:t>MISSION TRIPS:</a:t>
            </a:r>
            <a:endParaRPr lang="en-US" sz="6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Helping Others </a:t>
            </a:r>
          </a:p>
          <a:p>
            <a:r>
              <a:rPr lang="en-US" sz="4000" dirty="0" smtClean="0"/>
              <a:t>or Helping Ourselves?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064" y="1524000"/>
            <a:ext cx="852587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400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29" y="2362200"/>
            <a:ext cx="884474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images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28" y="1219200"/>
            <a:ext cx="889514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images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65" y="1066800"/>
            <a:ext cx="8897635" cy="469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image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images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64" y="1371600"/>
            <a:ext cx="8712036" cy="410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s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1460"/>
            <a:ext cx="5334000" cy="657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s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20" y="1143000"/>
            <a:ext cx="8622680" cy="460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90681"/>
            <a:ext cx="7162800" cy="607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Brian\AppData\Local\Microsoft\Windows Live Mail\WLMDSS.tmp\WLM9146.tmp\IMG_9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674304" cy="830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400799" cy="640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844"/>
            <a:ext cx="6248399" cy="644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791" y="381000"/>
            <a:ext cx="7612417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images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1924"/>
            <a:ext cx="4648199" cy="656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248399" cy="62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219200"/>
            <a:ext cx="8839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152" y="228600"/>
            <a:ext cx="7948448" cy="650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476999" cy="647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804" y="228600"/>
            <a:ext cx="8632596" cy="644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ero hat for eDo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248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2564"/>
            <a:ext cx="5105400" cy="631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71628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4552"/>
            <a:ext cx="4648200" cy="6576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518" y="228600"/>
            <a:ext cx="6701482" cy="655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image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228600"/>
            <a:ext cx="7957457" cy="649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images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02" y="228600"/>
            <a:ext cx="8463698" cy="633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963" y="152400"/>
            <a:ext cx="6462437" cy="649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35181"/>
            <a:ext cx="5638800" cy="658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images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06728"/>
            <a:ext cx="8686800" cy="544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24" y="2286000"/>
            <a:ext cx="8782876" cy="230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images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24" y="2514600"/>
            <a:ext cx="8697952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images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79" y="1676400"/>
            <a:ext cx="867992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images 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057400"/>
            <a:ext cx="868680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images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166" y="457200"/>
            <a:ext cx="8634234" cy="598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 descr="images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685800"/>
            <a:ext cx="8877300" cy="5462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images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72" y="228600"/>
            <a:ext cx="8388928" cy="6513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images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150" y="228600"/>
            <a:ext cx="8183649" cy="643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images (3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"/>
            <a:ext cx="6553199" cy="655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5894"/>
            <a:ext cx="6597280" cy="6509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release-your-inner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11" y="1676400"/>
            <a:ext cx="8764889" cy="353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images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4902"/>
            <a:ext cx="8229600" cy="659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images 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67" y="609600"/>
            <a:ext cx="8729133" cy="561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images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2861"/>
            <a:ext cx="8229600" cy="659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8726"/>
            <a:ext cx="8305800" cy="619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Aristotle’s Means of Persuasion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Logos— “Logic”—This is right, this makes                                                   					sense.”</a:t>
            </a:r>
          </a:p>
          <a:p>
            <a:r>
              <a:rPr lang="en-US" dirty="0" smtClean="0"/>
              <a:t>Ethos— “Ethics”— “These people are 				trustworthy/ this is my duty.”</a:t>
            </a:r>
          </a:p>
          <a:p>
            <a:r>
              <a:rPr lang="en-US" dirty="0" smtClean="0"/>
              <a:t>Pathos— “Sympathy”– “These people are 				suffering, I must help.”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 descr="C:\Users\Brian\AppData\Local\Microsoft\Windows Live Mail\WLMDSS.tmp\WLM9146.tmp\IMG_9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674304" cy="830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r>
              <a:rPr lang="en-US" dirty="0" smtClean="0"/>
              <a:t>WHAT QUESTIONS OR CONCERNS HAVE YOU HEARD ABOUT MISSION TRIPS?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Concerns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Motive</a:t>
            </a:r>
            <a:r>
              <a:rPr lang="en-US" dirty="0" smtClean="0"/>
              <a:t>: What is the reason or justification for this trip?</a:t>
            </a:r>
          </a:p>
          <a:p>
            <a:r>
              <a:rPr lang="en-US" b="1" dirty="0" smtClean="0"/>
              <a:t>Honesty</a:t>
            </a:r>
            <a:r>
              <a:rPr lang="en-US" dirty="0" smtClean="0"/>
              <a:t>: How is this trip being “sold” to others?</a:t>
            </a:r>
          </a:p>
          <a:p>
            <a:r>
              <a:rPr lang="en-US" b="1" dirty="0" smtClean="0"/>
              <a:t>Effectiveness</a:t>
            </a:r>
            <a:r>
              <a:rPr lang="en-US" dirty="0" smtClean="0"/>
              <a:t>: What will be the long-range results of this trip? What unintended side-effects may occur?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Mission Trips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DISASTER RESPONSE</a:t>
            </a:r>
          </a:p>
          <a:p>
            <a:r>
              <a:rPr lang="en-US" dirty="0" smtClean="0"/>
              <a:t>2. ROAD TRIP</a:t>
            </a:r>
          </a:p>
          <a:p>
            <a:r>
              <a:rPr lang="en-US" dirty="0" smtClean="0"/>
              <a:t>3. GROUP BUILDING</a:t>
            </a:r>
          </a:p>
          <a:p>
            <a:r>
              <a:rPr lang="en-US" dirty="0" smtClean="0"/>
              <a:t>4. SELF-VALIDATION</a:t>
            </a:r>
          </a:p>
          <a:p>
            <a:r>
              <a:rPr lang="en-US" dirty="0" smtClean="0"/>
              <a:t>5. TO ENCOURAGE MISSIONARIES</a:t>
            </a:r>
          </a:p>
          <a:p>
            <a:r>
              <a:rPr lang="en-US" dirty="0" smtClean="0"/>
              <a:t>6. PATERNALISM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Mission Trips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 GUILT-ALLEVIATION</a:t>
            </a:r>
          </a:p>
          <a:p>
            <a:r>
              <a:rPr lang="en-US" dirty="0" smtClean="0"/>
              <a:t>8. PERSONAL DEVELOPMENT OR 	SELF-EXPLORATION </a:t>
            </a:r>
          </a:p>
          <a:p>
            <a:r>
              <a:rPr lang="en-US" dirty="0" smtClean="0"/>
              <a:t>9. PERSONAL EDUCATION</a:t>
            </a:r>
          </a:p>
          <a:p>
            <a:r>
              <a:rPr lang="en-US" dirty="0" smtClean="0"/>
              <a:t>10. INTER-CHURCH COMPETITION</a:t>
            </a:r>
          </a:p>
          <a:p>
            <a:r>
              <a:rPr lang="en-US" dirty="0" smtClean="0"/>
              <a:t>11. TO SPARK INTEREST IN MISSIONS 	IN THE LOCAL CHURCH.</a:t>
            </a:r>
          </a:p>
          <a:p>
            <a:r>
              <a:rPr lang="en-US" dirty="0" smtClean="0"/>
              <a:t>12. JUSTICE.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TRUTHS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“Contrary to popular belief, most mission trips and service projects </a:t>
            </a:r>
            <a:r>
              <a:rPr lang="en-US" sz="2800" i="1" dirty="0" smtClean="0"/>
              <a:t>do not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	-empower those being served</a:t>
            </a:r>
          </a:p>
          <a:p>
            <a:r>
              <a:rPr lang="en-US" sz="2800" dirty="0" smtClean="0"/>
              <a:t>	-engender healthy cross-cultural </a:t>
            </a:r>
            <a:r>
              <a:rPr lang="en-US" sz="2800" dirty="0" smtClean="0"/>
              <a:t>				relationships</a:t>
            </a:r>
            <a:endParaRPr lang="en-US" sz="2800" dirty="0" smtClean="0"/>
          </a:p>
          <a:p>
            <a:r>
              <a:rPr lang="en-US" sz="2800" dirty="0" smtClean="0"/>
              <a:t>	-improve local quality of life</a:t>
            </a:r>
          </a:p>
          <a:p>
            <a:r>
              <a:rPr lang="en-US" sz="2800" dirty="0" smtClean="0"/>
              <a:t>	-relieve poverty</a:t>
            </a:r>
          </a:p>
          <a:p>
            <a:r>
              <a:rPr lang="en-US" sz="2800" dirty="0" smtClean="0"/>
              <a:t>	-change the lives of participants</a:t>
            </a:r>
          </a:p>
          <a:p>
            <a:r>
              <a:rPr lang="en-US" sz="2800" dirty="0" smtClean="0"/>
              <a:t>	-increase support for long-term mission 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59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TRUTHS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“Contrary to popular belief, most mission trips and service projects </a:t>
            </a:r>
            <a:r>
              <a:rPr lang="en-US" sz="2800" i="1" dirty="0" smtClean="0"/>
              <a:t>do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r>
              <a:rPr lang="en-US" sz="2800" dirty="0" smtClean="0"/>
              <a:t>	-weaken those being served</a:t>
            </a:r>
          </a:p>
          <a:p>
            <a:r>
              <a:rPr lang="en-US" sz="2800" dirty="0" smtClean="0"/>
              <a:t>	-foster dishonest relationships</a:t>
            </a:r>
          </a:p>
          <a:p>
            <a:r>
              <a:rPr lang="en-US" sz="2800" dirty="0" smtClean="0"/>
              <a:t>	-erode recipients’ work ethic</a:t>
            </a:r>
          </a:p>
          <a:p>
            <a:r>
              <a:rPr lang="en-US" sz="2800" dirty="0" smtClean="0"/>
              <a:t>	-deepen dependency</a:t>
            </a:r>
            <a:r>
              <a:rPr lang="en-US" sz="2800" dirty="0" smtClean="0"/>
              <a:t>.”</a:t>
            </a:r>
          </a:p>
          <a:p>
            <a:pPr lvl="5"/>
            <a:r>
              <a:rPr lang="en-US" sz="1600" dirty="0" smtClean="0"/>
              <a:t>Robert Lupton, </a:t>
            </a:r>
            <a:r>
              <a:rPr lang="en-US" sz="1600" i="1" dirty="0" smtClean="0"/>
              <a:t>Toxic Charity</a:t>
            </a:r>
            <a:r>
              <a:rPr lang="en-US" sz="1600" dirty="0" smtClean="0"/>
              <a:t>, 15-16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images (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400799" cy="640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60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SEMINAR #5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“ISIS, Islam, and the Love of Christ”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Tuesday, August 18 </a:t>
            </a:r>
          </a:p>
          <a:p>
            <a:pPr lvl="1">
              <a:buNone/>
            </a:pPr>
            <a:r>
              <a:rPr lang="en-US" dirty="0" smtClean="0"/>
              <a:t>					7:00 p.m.</a:t>
            </a:r>
          </a:p>
          <a:p>
            <a:pPr lvl="1">
              <a:buNone/>
            </a:pPr>
            <a:r>
              <a:rPr lang="en-US" dirty="0" smtClean="0"/>
              <a:t>				Dr. Walker Cosgrove</a:t>
            </a:r>
          </a:p>
          <a:p>
            <a:pPr lvl="1">
              <a:buNone/>
            </a:pPr>
            <a:r>
              <a:rPr lang="en-US" dirty="0" smtClean="0"/>
              <a:t>			Assistant Professor of History</a:t>
            </a:r>
          </a:p>
          <a:p>
            <a:pPr lvl="1">
              <a:buNone/>
            </a:pPr>
            <a:r>
              <a:rPr lang="en-US" dirty="0" smtClean="0"/>
              <a:t>				    </a:t>
            </a:r>
            <a:r>
              <a:rPr lang="en-US" dirty="0" err="1" smtClean="0"/>
              <a:t>Dordt</a:t>
            </a:r>
            <a:r>
              <a:rPr lang="en-US" dirty="0" smtClean="0"/>
              <a:t> College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61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	QUESTIONS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1. Is this trip really necessary and why?</a:t>
            </a:r>
          </a:p>
          <a:p>
            <a:r>
              <a:rPr lang="en-US" sz="2400" dirty="0" smtClean="0"/>
              <a:t>2. What alternatives to this mission trip might better 	achieve its goals?</a:t>
            </a:r>
          </a:p>
          <a:p>
            <a:r>
              <a:rPr lang="en-US" sz="2400" dirty="0" smtClean="0"/>
              <a:t>3. Are we being completely honest in promoting this trip 	and justifying its expense?</a:t>
            </a:r>
          </a:p>
          <a:p>
            <a:r>
              <a:rPr lang="en-US" sz="2400" dirty="0" smtClean="0"/>
              <a:t>4. What percentage of the cost of this trip will we expect 	participants themselves to pay?</a:t>
            </a:r>
          </a:p>
          <a:p>
            <a:r>
              <a:rPr lang="en-US" sz="2400" dirty="0" smtClean="0"/>
              <a:t>5. In what specific ways will you honor those whom you 	serve?</a:t>
            </a:r>
          </a:p>
          <a:p>
            <a:r>
              <a:rPr lang="en-US" sz="2400" dirty="0" smtClean="0"/>
              <a:t>6. What lasting commitment and relationship will you 	maintain when the trip is over?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62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SEMINAR #6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“Biblical Mercy Ministry: </a:t>
            </a:r>
          </a:p>
          <a:p>
            <a:r>
              <a:rPr lang="en-US" dirty="0" smtClean="0"/>
              <a:t>         Dependency or Development”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Tuesday, August 25 </a:t>
            </a:r>
          </a:p>
          <a:p>
            <a:pPr lvl="1">
              <a:buNone/>
            </a:pPr>
            <a:r>
              <a:rPr lang="en-US" dirty="0" smtClean="0"/>
              <a:t>					7:00 p.m.</a:t>
            </a:r>
          </a:p>
          <a:p>
            <a:pPr lvl="1">
              <a:buNone/>
            </a:pPr>
            <a:r>
              <a:rPr lang="en-US" dirty="0" smtClean="0"/>
              <a:t>				Dr. Brian Janssen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619-8B2F-4999-9B2E-024EEC2570B6}" type="datetime1">
              <a:rPr lang="en-US"/>
              <a:pPr/>
              <a:t>8/4/2015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893-6D36-423D-9216-F60964A73F2C}" type="slidenum">
              <a:rPr lang="en-US"/>
              <a:pPr/>
              <a:t>63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SEMINAR #5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“ISIS, Islam, and the Love of Christ”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Tuesday, August 18 </a:t>
            </a:r>
          </a:p>
          <a:p>
            <a:pPr lvl="1">
              <a:buNone/>
            </a:pPr>
            <a:r>
              <a:rPr lang="en-US" dirty="0" smtClean="0"/>
              <a:t>					7:00 p.m.</a:t>
            </a:r>
          </a:p>
          <a:p>
            <a:pPr lvl="1">
              <a:buNone/>
            </a:pPr>
            <a:r>
              <a:rPr lang="en-US" dirty="0" smtClean="0"/>
              <a:t>				Dr. Walker Cosgrove</a:t>
            </a:r>
          </a:p>
          <a:p>
            <a:pPr lvl="1">
              <a:buNone/>
            </a:pPr>
            <a:r>
              <a:rPr lang="en-US" dirty="0" smtClean="0"/>
              <a:t>			Assistant Professor of History</a:t>
            </a:r>
          </a:p>
          <a:p>
            <a:pPr lvl="1">
              <a:buNone/>
            </a:pPr>
            <a:r>
              <a:rPr lang="en-US" dirty="0" smtClean="0"/>
              <a:t>				    </a:t>
            </a:r>
            <a:r>
              <a:rPr lang="en-US" dirty="0" err="1" smtClean="0"/>
              <a:t>Dordt</a:t>
            </a:r>
            <a:r>
              <a:rPr lang="en-US" dirty="0" smtClean="0"/>
              <a:t> College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s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4203"/>
            <a:ext cx="5562600" cy="649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mages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45" y="1219200"/>
            <a:ext cx="8707755" cy="440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436-F311-4BAA-BC2E-251CF424C5B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DCF-8929-419B-B40E-F0BBBF7BF4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820" y="838200"/>
            <a:ext cx="8096145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1504</TotalTime>
  <Words>345</Words>
  <Application>Microsoft Office PowerPoint</Application>
  <PresentationFormat>On-screen Show (4:3)</PresentationFormat>
  <Paragraphs>195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Presentation1</vt:lpstr>
      <vt:lpstr>MISSION TRIPS: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Aristotle’s Means of Persuasion</vt:lpstr>
      <vt:lpstr>Slide 53</vt:lpstr>
      <vt:lpstr>WHAT QUESTIONS OR CONCERNS HAVE YOU HEARD ABOUT MISSION TRIPS?</vt:lpstr>
      <vt:lpstr>Three Basic Concerns</vt:lpstr>
      <vt:lpstr>Reasons for Mission Trips</vt:lpstr>
      <vt:lpstr>Reasons for Mission Trips</vt:lpstr>
      <vt:lpstr>HARD TRUTHS</vt:lpstr>
      <vt:lpstr>HARD TRUTHS</vt:lpstr>
      <vt:lpstr>SUMMER SEMINAR #5</vt:lpstr>
      <vt:lpstr>HARD  QUESTIONS</vt:lpstr>
      <vt:lpstr>SUMMER SEMINAR #6</vt:lpstr>
      <vt:lpstr>SUMMER SEMINAR #5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TRIPS:</dc:title>
  <dc:creator>Brian</dc:creator>
  <cp:lastModifiedBy>Brian</cp:lastModifiedBy>
  <cp:revision>17</cp:revision>
  <dcterms:created xsi:type="dcterms:W3CDTF">2015-08-04T00:09:52Z</dcterms:created>
  <dcterms:modified xsi:type="dcterms:W3CDTF">2015-08-05T12:37:06Z</dcterms:modified>
</cp:coreProperties>
</file>