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58" r:id="rId3"/>
    <p:sldId id="259" r:id="rId4"/>
    <p:sldId id="260" r:id="rId5"/>
    <p:sldId id="261" r:id="rId6"/>
    <p:sldId id="262" r:id="rId7"/>
    <p:sldId id="263" r:id="rId8"/>
    <p:sldId id="264" r:id="rId9"/>
    <p:sldId id="266" r:id="rId10"/>
    <p:sldId id="267" r:id="rId11"/>
    <p:sldId id="268" r:id="rId12"/>
    <p:sldId id="269" r:id="rId13"/>
    <p:sldId id="270" r:id="rId14"/>
    <p:sldId id="265" r:id="rId15"/>
    <p:sldId id="271" r:id="rId16"/>
    <p:sldId id="273" r:id="rId17"/>
    <p:sldId id="272" r:id="rId18"/>
    <p:sldId id="274" r:id="rId19"/>
    <p:sldId id="275" r:id="rId20"/>
    <p:sldId id="277" r:id="rId21"/>
    <p:sldId id="276" r:id="rId22"/>
    <p:sldId id="278" r:id="rId23"/>
    <p:sldId id="279" r:id="rId24"/>
    <p:sldId id="280" r:id="rId25"/>
    <p:sldId id="281" r:id="rId26"/>
    <p:sldId id="283" r:id="rId27"/>
    <p:sldId id="284" r:id="rId28"/>
    <p:sldId id="285" r:id="rId29"/>
    <p:sldId id="286" r:id="rId30"/>
    <p:sldId id="287" r:id="rId31"/>
    <p:sldId id="288" r:id="rId32"/>
    <p:sldId id="289" r:id="rId33"/>
    <p:sldId id="290" r:id="rId34"/>
    <p:sldId id="291" r:id="rId35"/>
    <p:sldId id="292" r:id="rId36"/>
    <p:sldId id="294" r:id="rId37"/>
    <p:sldId id="295" r:id="rId38"/>
    <p:sldId id="296" r:id="rId39"/>
    <p:sldId id="297" r:id="rId40"/>
    <p:sldId id="298" r:id="rId41"/>
    <p:sldId id="299" r:id="rId42"/>
    <p:sldId id="300" r:id="rId43"/>
    <p:sldId id="301" r:id="rId44"/>
    <p:sldId id="302" r:id="rId45"/>
    <p:sldId id="303" r:id="rId46"/>
    <p:sldId id="30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CACF60B-112D-4D7B-8991-8567E323EAB5}" type="datetimeFigureOut">
              <a:rPr lang="en-US" smtClean="0"/>
              <a:t>7/14/2015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2172FA0-F592-469B-A4A9-84E7599C3BB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ACF60B-112D-4D7B-8991-8567E323EAB5}" type="datetimeFigureOut">
              <a:rPr lang="en-US" smtClean="0"/>
              <a:t>7/14/2015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2172FA0-F592-469B-A4A9-84E7599C3B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ACF60B-112D-4D7B-8991-8567E323EAB5}" type="datetimeFigureOut">
              <a:rPr lang="en-US" smtClean="0"/>
              <a:t>7/14/2015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2172FA0-F592-469B-A4A9-84E7599C3BB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ACF60B-112D-4D7B-8991-8567E323EAB5}" type="datetimeFigureOut">
              <a:rPr lang="en-US" smtClean="0"/>
              <a:t>7/14/2015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2172FA0-F592-469B-A4A9-84E7599C3BB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CACF60B-112D-4D7B-8991-8567E323EAB5}" type="datetimeFigureOut">
              <a:rPr lang="en-US" smtClean="0"/>
              <a:t>7/14/2015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2172FA0-F592-469B-A4A9-84E7599C3BB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ACF60B-112D-4D7B-8991-8567E323EAB5}" type="datetimeFigureOut">
              <a:rPr lang="en-US" smtClean="0"/>
              <a:t>7/14/2015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2172FA0-F592-469B-A4A9-84E7599C3BB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CACF60B-112D-4D7B-8991-8567E323EAB5}" type="datetimeFigureOut">
              <a:rPr lang="en-US" smtClean="0"/>
              <a:t>7/14/2015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2172FA0-F592-469B-A4A9-84E7599C3BB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CACF60B-112D-4D7B-8991-8567E323EAB5}" type="datetimeFigureOut">
              <a:rPr lang="en-US" smtClean="0"/>
              <a:t>7/14/2015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2172FA0-F592-469B-A4A9-84E7599C3BB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CACF60B-112D-4D7B-8991-8567E323EAB5}" type="datetimeFigureOut">
              <a:rPr lang="en-US" smtClean="0"/>
              <a:t>7/14/2015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2172FA0-F592-469B-A4A9-84E7599C3B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CACF60B-112D-4D7B-8991-8567E323EAB5}" type="datetimeFigureOut">
              <a:rPr lang="en-US" smtClean="0"/>
              <a:t>7/14/2015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2172FA0-F592-469B-A4A9-84E7599C3BB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CACF60B-112D-4D7B-8991-8567E323EAB5}" type="datetimeFigureOut">
              <a:rPr lang="en-US" smtClean="0"/>
              <a:t>7/14/2015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2172FA0-F592-469B-A4A9-84E7599C3BB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CACF60B-112D-4D7B-8991-8567E323EAB5}" type="datetimeFigureOut">
              <a:rPr lang="en-US" smtClean="0"/>
              <a:t>7/14/2015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2172FA0-F592-469B-A4A9-84E7599C3B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PLEASE STOP FEEDING THE ABLE POOR!</a:t>
            </a:r>
            <a:endParaRPr lang="en-US" dirty="0"/>
          </a:p>
        </p:txBody>
      </p:sp>
      <p:sp>
        <p:nvSpPr>
          <p:cNvPr id="3" name="Subtitle 2"/>
          <p:cNvSpPr>
            <a:spLocks noGrp="1"/>
          </p:cNvSpPr>
          <p:nvPr>
            <p:ph type="subTitle" idx="1"/>
          </p:nvPr>
        </p:nvSpPr>
        <p:spPr/>
        <p:txBody>
          <a:bodyPr/>
          <a:lstStyle/>
          <a:p>
            <a:r>
              <a:rPr lang="en-US" dirty="0" smtClean="0"/>
              <a:t>Helping without Hurting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Defining true “wealth.”</a:t>
            </a:r>
            <a:endParaRPr lang="en-US" dirty="0" smtClean="0"/>
          </a:p>
          <a:p>
            <a:r>
              <a:rPr lang="en-US" dirty="0" smtClean="0"/>
              <a:t>God created humans with four relationships:</a:t>
            </a:r>
          </a:p>
          <a:p>
            <a:pPr lvl="1"/>
            <a:r>
              <a:rPr lang="en-US" dirty="0" smtClean="0"/>
              <a:t>Toward God</a:t>
            </a:r>
          </a:p>
          <a:p>
            <a:pPr lvl="1"/>
            <a:r>
              <a:rPr lang="en-US" dirty="0" smtClean="0"/>
              <a:t>Toward Others</a:t>
            </a:r>
          </a:p>
          <a:p>
            <a:pPr lvl="1"/>
            <a:r>
              <a:rPr lang="en-US" dirty="0" smtClean="0"/>
              <a:t>Toward Self</a:t>
            </a:r>
          </a:p>
          <a:p>
            <a:pPr lvl="1"/>
            <a:r>
              <a:rPr lang="en-US" dirty="0" smtClean="0"/>
              <a:t>Toward the Rest of Creation</a:t>
            </a:r>
          </a:p>
          <a:p>
            <a:r>
              <a:rPr lang="en-US" dirty="0" smtClean="0"/>
              <a:t>True wealth is health and strength in all four relationships</a:t>
            </a:r>
          </a:p>
          <a:p>
            <a:r>
              <a:rPr lang="en-US" dirty="0" smtClean="0"/>
              <a:t>What if we define poverty only in terms of material wealth?</a:t>
            </a:r>
            <a:endParaRPr lang="en-US" dirty="0" smtClean="0"/>
          </a:p>
        </p:txBody>
      </p:sp>
      <p:sp>
        <p:nvSpPr>
          <p:cNvPr id="3" name="Title 2"/>
          <p:cNvSpPr>
            <a:spLocks noGrp="1"/>
          </p:cNvSpPr>
          <p:nvPr>
            <p:ph type="title"/>
          </p:nvPr>
        </p:nvSpPr>
        <p:spPr/>
        <p:txBody>
          <a:bodyPr>
            <a:noAutofit/>
          </a:bodyPr>
          <a:lstStyle/>
          <a:p>
            <a:r>
              <a:rPr lang="en-US" sz="3200" dirty="0" smtClean="0"/>
              <a:t>I. Is Helping the Poor a Part of the Mission of the Church?</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When “wealth” is defined biblically then the materially poor who are rich toward God are better off than their would-be rich donor.</a:t>
            </a:r>
            <a:endParaRPr lang="en-US" dirty="0" smtClean="0"/>
          </a:p>
        </p:txBody>
      </p:sp>
      <p:sp>
        <p:nvSpPr>
          <p:cNvPr id="3" name="Title 2"/>
          <p:cNvSpPr>
            <a:spLocks noGrp="1"/>
          </p:cNvSpPr>
          <p:nvPr>
            <p:ph type="title"/>
          </p:nvPr>
        </p:nvSpPr>
        <p:spPr/>
        <p:txBody>
          <a:bodyPr>
            <a:noAutofit/>
          </a:bodyPr>
          <a:lstStyle/>
          <a:p>
            <a:r>
              <a:rPr lang="en-US" sz="3200" dirty="0" smtClean="0"/>
              <a:t>I. Is Helping the Poor a Part of the Mission of the Church?</a:t>
            </a:r>
            <a:endParaRPr lang="en-US" sz="32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Is the church to help all materially poor people, or is priority to be given to fellow believers in need? </a:t>
            </a:r>
          </a:p>
          <a:p>
            <a:r>
              <a:rPr lang="en-US" dirty="0" smtClean="0"/>
              <a:t>What problem were the Old Testament prophets addressing when the called for aid to the poor? </a:t>
            </a:r>
            <a:endParaRPr lang="en-US" dirty="0" smtClean="0"/>
          </a:p>
          <a:p>
            <a:r>
              <a:rPr lang="en-US" dirty="0" smtClean="0"/>
              <a:t>The Old Testament sharply distinguishes between “widows and orphans” who could not support themselves (can’t) and the sluggard who refused to support himself (won’t).  </a:t>
            </a:r>
            <a:endParaRPr lang="en-US" dirty="0" smtClean="0"/>
          </a:p>
        </p:txBody>
      </p:sp>
      <p:sp>
        <p:nvSpPr>
          <p:cNvPr id="3" name="Title 2"/>
          <p:cNvSpPr>
            <a:spLocks noGrp="1"/>
          </p:cNvSpPr>
          <p:nvPr>
            <p:ph type="title"/>
          </p:nvPr>
        </p:nvSpPr>
        <p:spPr/>
        <p:txBody>
          <a:bodyPr>
            <a:noAutofit/>
          </a:bodyPr>
          <a:lstStyle/>
          <a:p>
            <a:r>
              <a:rPr lang="en-US" sz="3200" dirty="0" smtClean="0"/>
              <a:t>I. Is Helping the Poor a Part of the Mission of the Church?</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New Testament lays down this general rule: </a:t>
            </a:r>
            <a:r>
              <a:rPr lang="en-US" dirty="0" smtClean="0"/>
              <a:t>“</a:t>
            </a:r>
            <a:r>
              <a:rPr lang="en-US" i="1" dirty="0" smtClean="0"/>
              <a:t>So then, as we have opportunity, let us do good to everyone, and especially to those who are of the household of </a:t>
            </a:r>
            <a:r>
              <a:rPr lang="en-US" i="1" dirty="0" smtClean="0"/>
              <a:t>faith.</a:t>
            </a:r>
            <a:r>
              <a:rPr lang="en-US" dirty="0" smtClean="0"/>
              <a:t>” (Gal. 6:10) </a:t>
            </a:r>
          </a:p>
          <a:p>
            <a:r>
              <a:rPr lang="en-US" dirty="0" smtClean="0"/>
              <a:t>Are there other commands that require aid to those outside the church?   </a:t>
            </a:r>
            <a:endParaRPr lang="en-US" dirty="0" smtClean="0"/>
          </a:p>
        </p:txBody>
      </p:sp>
      <p:sp>
        <p:nvSpPr>
          <p:cNvPr id="3" name="Title 2"/>
          <p:cNvSpPr>
            <a:spLocks noGrp="1"/>
          </p:cNvSpPr>
          <p:nvPr>
            <p:ph type="title"/>
          </p:nvPr>
        </p:nvSpPr>
        <p:spPr/>
        <p:txBody>
          <a:bodyPr>
            <a:noAutofit/>
          </a:bodyPr>
          <a:lstStyle/>
          <a:p>
            <a:r>
              <a:rPr lang="en-US" sz="3200" dirty="0" smtClean="0"/>
              <a:t>I. Is Helping the Poor a Part of the Mission of the Church?</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5632311"/>
          </a:xfrm>
          <a:prstGeom prst="rect">
            <a:avLst/>
          </a:prstGeom>
          <a:noFill/>
        </p:spPr>
        <p:txBody>
          <a:bodyPr wrap="square" rtlCol="0">
            <a:spAutoFit/>
          </a:bodyPr>
          <a:lstStyle/>
          <a:p>
            <a:r>
              <a:rPr lang="en-US" sz="2400" dirty="0" smtClean="0"/>
              <a:t>	“</a:t>
            </a:r>
            <a:r>
              <a:rPr lang="en-US" sz="2400" i="1" dirty="0"/>
              <a:t>There were no needy persons among them</a:t>
            </a:r>
            <a:r>
              <a:rPr lang="en-US" sz="2400" dirty="0" smtClean="0"/>
              <a:t>.” (Acts 4:34)</a:t>
            </a:r>
          </a:p>
          <a:p>
            <a:endParaRPr lang="en-US" sz="2400" dirty="0" smtClean="0"/>
          </a:p>
          <a:p>
            <a:r>
              <a:rPr lang="en-US" sz="2400" dirty="0" smtClean="0"/>
              <a:t>	“</a:t>
            </a:r>
            <a:r>
              <a:rPr lang="en-US" sz="2400" i="1" dirty="0"/>
              <a:t>Religion that is pure and undefiled before God, the Father, is this: to visit orphans and widows in their affliction, and to keep oneself unstained from the world.”</a:t>
            </a:r>
            <a:r>
              <a:rPr lang="en-US" sz="2400" dirty="0"/>
              <a:t> </a:t>
            </a:r>
            <a:r>
              <a:rPr lang="en-US" sz="2400" dirty="0" smtClean="0"/>
              <a:t> (</a:t>
            </a:r>
            <a:r>
              <a:rPr lang="en-US" sz="2400" dirty="0" smtClean="0"/>
              <a:t>James 1:27) </a:t>
            </a:r>
          </a:p>
          <a:p>
            <a:endParaRPr lang="en-US" sz="2400" dirty="0" smtClean="0"/>
          </a:p>
          <a:p>
            <a:r>
              <a:rPr lang="en-US" sz="2400" dirty="0" smtClean="0"/>
              <a:t>	“</a:t>
            </a:r>
            <a:r>
              <a:rPr lang="en-US" sz="2400" i="1" dirty="0"/>
              <a:t>By this we know love, that he laid down his life for us, and we ought to lay down our lives for the brothers. </a:t>
            </a:r>
            <a:r>
              <a:rPr lang="en-US" sz="2400" i="1" dirty="0" smtClean="0"/>
              <a:t> </a:t>
            </a:r>
            <a:r>
              <a:rPr lang="en-US" sz="2400" i="1" dirty="0"/>
              <a:t>But if anyone has the world’s goods and sees his brother in need, yet closes his heart against him, how does God’s love abide in him? </a:t>
            </a:r>
            <a:r>
              <a:rPr lang="en-US" sz="2400" i="1" dirty="0" smtClean="0"/>
              <a:t> </a:t>
            </a:r>
            <a:r>
              <a:rPr lang="en-US" sz="2400" i="1" dirty="0"/>
              <a:t>Little children, let us not love in word or talk but in deed and in truth</a:t>
            </a:r>
            <a:r>
              <a:rPr lang="en-US" sz="2400" i="1" dirty="0" smtClean="0"/>
              <a:t>.”  (</a:t>
            </a:r>
            <a:r>
              <a:rPr lang="en-US" sz="2400" dirty="0" smtClean="0"/>
              <a:t>1 John 3:16-18: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3046988"/>
          </a:xfrm>
          <a:prstGeom prst="rect">
            <a:avLst/>
          </a:prstGeom>
          <a:noFill/>
        </p:spPr>
        <p:txBody>
          <a:bodyPr wrap="square" rtlCol="0">
            <a:spAutoFit/>
          </a:bodyPr>
          <a:lstStyle/>
          <a:p>
            <a:r>
              <a:rPr lang="en-US" sz="2400" dirty="0" smtClean="0"/>
              <a:t>	“</a:t>
            </a:r>
            <a:r>
              <a:rPr lang="en-US" sz="2400" i="1" dirty="0"/>
              <a:t>There were no needy persons </a:t>
            </a:r>
            <a:r>
              <a:rPr lang="en-US" sz="2400" b="1" i="1" u="sng" dirty="0"/>
              <a:t>among them</a:t>
            </a:r>
            <a:r>
              <a:rPr lang="en-US" sz="2400" dirty="0" smtClean="0"/>
              <a:t>.” (Acts 4:34)</a:t>
            </a:r>
          </a:p>
          <a:p>
            <a:endParaRPr lang="en-US" sz="2400" dirty="0" smtClean="0"/>
          </a:p>
          <a:p>
            <a:r>
              <a:rPr lang="en-US" sz="2400" dirty="0" smtClean="0"/>
              <a:t>	“</a:t>
            </a:r>
            <a:r>
              <a:rPr lang="en-US" sz="2400" i="1" dirty="0"/>
              <a:t>Religion that is pure and undefiled before God, the Father, is this: to visit </a:t>
            </a:r>
            <a:r>
              <a:rPr lang="en-US" sz="2400" b="1" i="1" u="sng" dirty="0"/>
              <a:t>orphans and widows in their affliction</a:t>
            </a:r>
            <a:r>
              <a:rPr lang="en-US" sz="2400" i="1" dirty="0"/>
              <a:t>, and to keep oneself unstained from the world.”</a:t>
            </a:r>
            <a:r>
              <a:rPr lang="en-US" sz="2400" dirty="0"/>
              <a:t> </a:t>
            </a:r>
            <a:r>
              <a:rPr lang="en-US" sz="2400" dirty="0" smtClean="0"/>
              <a:t> (</a:t>
            </a:r>
            <a:r>
              <a:rPr lang="en-US" sz="2400" dirty="0" smtClean="0"/>
              <a:t>James 1:27) </a:t>
            </a:r>
          </a:p>
          <a:p>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2677656"/>
          </a:xfrm>
          <a:prstGeom prst="rect">
            <a:avLst/>
          </a:prstGeom>
          <a:noFill/>
        </p:spPr>
        <p:txBody>
          <a:bodyPr wrap="square" rtlCol="0">
            <a:spAutoFit/>
          </a:bodyPr>
          <a:lstStyle/>
          <a:p>
            <a:r>
              <a:rPr lang="en-US" sz="2400" dirty="0" smtClean="0"/>
              <a:t>	“</a:t>
            </a:r>
            <a:r>
              <a:rPr lang="en-US" sz="2400" i="1" dirty="0" smtClean="0"/>
              <a:t>What </a:t>
            </a:r>
            <a:r>
              <a:rPr lang="en-US" sz="2400" i="1" dirty="0"/>
              <a:t>good is it, my brothers, if someone says he has faith but does not have works? Can that faith save him? </a:t>
            </a:r>
            <a:r>
              <a:rPr lang="en-US" sz="2400" i="1" dirty="0" smtClean="0"/>
              <a:t>If </a:t>
            </a:r>
            <a:r>
              <a:rPr lang="en-US" sz="2400" b="1" i="1" u="sng" dirty="0"/>
              <a:t>a brother or sister </a:t>
            </a:r>
            <a:r>
              <a:rPr lang="en-US" sz="2400" i="1" dirty="0"/>
              <a:t>is poorly clothed and lacking in daily food, </a:t>
            </a:r>
            <a:r>
              <a:rPr lang="en-US" sz="2400" i="1" dirty="0" smtClean="0"/>
              <a:t>and </a:t>
            </a:r>
            <a:r>
              <a:rPr lang="en-US" sz="2400" i="1" dirty="0"/>
              <a:t>one of you says to them, “Go in peace, be warmed and filled,” without giving them the things needed for the body, what good is that?”</a:t>
            </a:r>
            <a:r>
              <a:rPr lang="en-US" sz="2400" dirty="0"/>
              <a:t> </a:t>
            </a:r>
            <a:r>
              <a:rPr lang="en-US" sz="2400" dirty="0" smtClean="0"/>
              <a:t> (James 2:14-16)</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5632311"/>
          </a:xfrm>
          <a:prstGeom prst="rect">
            <a:avLst/>
          </a:prstGeom>
          <a:noFill/>
        </p:spPr>
        <p:txBody>
          <a:bodyPr wrap="square" rtlCol="0">
            <a:spAutoFit/>
          </a:bodyPr>
          <a:lstStyle/>
          <a:p>
            <a:r>
              <a:rPr lang="en-US" sz="2400" dirty="0" smtClean="0"/>
              <a:t>	“</a:t>
            </a:r>
            <a:r>
              <a:rPr lang="en-US" sz="2400" i="1" dirty="0"/>
              <a:t>There were no needy persons </a:t>
            </a:r>
            <a:r>
              <a:rPr lang="en-US" sz="2400" b="1" i="1" u="sng" dirty="0"/>
              <a:t>among them</a:t>
            </a:r>
            <a:r>
              <a:rPr lang="en-US" sz="2400" dirty="0" smtClean="0"/>
              <a:t>.” (Acts 4:34)</a:t>
            </a:r>
          </a:p>
          <a:p>
            <a:endParaRPr lang="en-US" sz="2400" dirty="0" smtClean="0"/>
          </a:p>
          <a:p>
            <a:r>
              <a:rPr lang="en-US" sz="2400" dirty="0" smtClean="0"/>
              <a:t>	“</a:t>
            </a:r>
            <a:r>
              <a:rPr lang="en-US" sz="2400" i="1" dirty="0"/>
              <a:t>Religion that is pure and undefiled before God, the Father, is this: to visit </a:t>
            </a:r>
            <a:r>
              <a:rPr lang="en-US" sz="2400" b="1" i="1" u="sng" dirty="0"/>
              <a:t>orphans and widows in their affliction,</a:t>
            </a:r>
            <a:r>
              <a:rPr lang="en-US" sz="2400" i="1" dirty="0"/>
              <a:t> and to keep oneself unstained from the world.”</a:t>
            </a:r>
            <a:r>
              <a:rPr lang="en-US" sz="2400" dirty="0"/>
              <a:t> </a:t>
            </a:r>
            <a:r>
              <a:rPr lang="en-US" sz="2400" dirty="0" smtClean="0"/>
              <a:t> (</a:t>
            </a:r>
            <a:r>
              <a:rPr lang="en-US" sz="2400" dirty="0" smtClean="0"/>
              <a:t>James 1:27) </a:t>
            </a:r>
          </a:p>
          <a:p>
            <a:endParaRPr lang="en-US" sz="2400" dirty="0" smtClean="0"/>
          </a:p>
          <a:p>
            <a:r>
              <a:rPr lang="en-US" sz="2400" dirty="0" smtClean="0"/>
              <a:t>	“</a:t>
            </a:r>
            <a:r>
              <a:rPr lang="en-US" sz="2400" i="1" dirty="0"/>
              <a:t>By this we know love, that he laid down his life for us, and we ought to lay down our lives for </a:t>
            </a:r>
            <a:r>
              <a:rPr lang="en-US" sz="2400" b="1" i="1" u="sng" dirty="0"/>
              <a:t>the brothers.</a:t>
            </a:r>
            <a:r>
              <a:rPr lang="en-US" sz="2400" i="1" dirty="0"/>
              <a:t> </a:t>
            </a:r>
            <a:r>
              <a:rPr lang="en-US" sz="2400" i="1" dirty="0" smtClean="0"/>
              <a:t> </a:t>
            </a:r>
            <a:r>
              <a:rPr lang="en-US" sz="2400" i="1" dirty="0"/>
              <a:t>But if anyone has the world’s goods and sees </a:t>
            </a:r>
            <a:r>
              <a:rPr lang="en-US" sz="2400" b="1" i="1" u="sng" dirty="0"/>
              <a:t>his brother </a:t>
            </a:r>
            <a:r>
              <a:rPr lang="en-US" sz="2400" i="1" dirty="0"/>
              <a:t>in need, yet closes his heart against him, how does God’s love abide in him? </a:t>
            </a:r>
            <a:r>
              <a:rPr lang="en-US" sz="2400" i="1" dirty="0" smtClean="0"/>
              <a:t> </a:t>
            </a:r>
            <a:r>
              <a:rPr lang="en-US" sz="2400" i="1" dirty="0"/>
              <a:t>Little children, let us not love in word or talk but in deed and in truth</a:t>
            </a:r>
            <a:r>
              <a:rPr lang="en-US" sz="2400" i="1" dirty="0" smtClean="0"/>
              <a:t>.”  (</a:t>
            </a:r>
            <a:r>
              <a:rPr lang="en-US" sz="2400" dirty="0" smtClean="0"/>
              <a:t>1 John 3:16-18: )</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5232202"/>
          </a:xfrm>
          <a:prstGeom prst="rect">
            <a:avLst/>
          </a:prstGeom>
          <a:noFill/>
        </p:spPr>
        <p:txBody>
          <a:bodyPr wrap="square" rtlCol="0">
            <a:spAutoFit/>
          </a:bodyPr>
          <a:lstStyle/>
          <a:p>
            <a:r>
              <a:rPr lang="en-US" sz="2400" dirty="0" smtClean="0"/>
              <a:t>James 5:1-6:</a:t>
            </a:r>
          </a:p>
          <a:p>
            <a:r>
              <a:rPr lang="en-US" sz="2400" dirty="0" smtClean="0"/>
              <a:t>	</a:t>
            </a:r>
            <a:r>
              <a:rPr lang="en-US" sz="2200" dirty="0" smtClean="0"/>
              <a:t>“</a:t>
            </a:r>
            <a:r>
              <a:rPr lang="en-US" sz="2200" i="1" dirty="0"/>
              <a:t>1 Come now, you rich, weep and howl for the miseries that are coming upon you. 2  Your riches have rotted and your garments are moth-eaten. 3  Your gold and silver have corroded, and their corrosion will be evidence against you and will eat your flesh like fire. You have laid up treasure in the last days</a:t>
            </a:r>
            <a:r>
              <a:rPr lang="en-US" sz="2200" i="1" dirty="0" smtClean="0"/>
              <a:t>.”</a:t>
            </a:r>
          </a:p>
          <a:p>
            <a:r>
              <a:rPr lang="en-US" sz="2200" i="1" dirty="0" smtClean="0"/>
              <a:t>	“4 </a:t>
            </a:r>
            <a:r>
              <a:rPr lang="en-US" sz="2200" i="1" dirty="0"/>
              <a:t>Behold, the wages of the laborers who mowed your fields, which you kept back by fraud, are crying out against you, and the cries of the harvesters have reached the ears of the Lord of hosts. 5 You have lived on the earth in luxury and in self-indulgence. You have fattened your hearts in a day of slaughter. 6 You have condemned; you have murdered the righteous person. He does not resist you.”</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Why did Christians often find themselves on hard times in the New Testament?</a:t>
            </a:r>
          </a:p>
          <a:p>
            <a:r>
              <a:rPr lang="en-US" dirty="0" smtClean="0"/>
              <a:t>Hebrews 10:32-34: “</a:t>
            </a:r>
            <a:r>
              <a:rPr lang="en-US" i="1" dirty="0" smtClean="0"/>
              <a:t>But recall the former days when, after you were enlightened, you endured a hard struggle with sufferings, </a:t>
            </a:r>
            <a:r>
              <a:rPr lang="en-US" i="1" dirty="0" smtClean="0"/>
              <a:t>sometimes </a:t>
            </a:r>
            <a:r>
              <a:rPr lang="en-US" i="1" dirty="0" smtClean="0"/>
              <a:t>being publicly exposed to reproach and affliction, and sometimes being partners with those so treated. </a:t>
            </a:r>
            <a:r>
              <a:rPr lang="en-US" i="1" dirty="0" smtClean="0"/>
              <a:t>For </a:t>
            </a:r>
            <a:r>
              <a:rPr lang="en-US" i="1" dirty="0" smtClean="0"/>
              <a:t>you had compassion on those in prison, and you joyfully accepted the plundering of your property, since you knew that you yourselves had a better possession and an abiding one.”</a:t>
            </a:r>
            <a:endParaRPr lang="en-US" dirty="0" smtClean="0"/>
          </a:p>
        </p:txBody>
      </p:sp>
      <p:sp>
        <p:nvSpPr>
          <p:cNvPr id="3" name="Title 2"/>
          <p:cNvSpPr>
            <a:spLocks noGrp="1"/>
          </p:cNvSpPr>
          <p:nvPr>
            <p:ph type="title"/>
          </p:nvPr>
        </p:nvSpPr>
        <p:spPr/>
        <p:txBody>
          <a:bodyPr>
            <a:noAutofit/>
          </a:bodyPr>
          <a:lstStyle/>
          <a:p>
            <a:r>
              <a:rPr lang="en-US" sz="3200" dirty="0" smtClean="0"/>
              <a:t>I. Is Helping the Poor a Part of the Mission of the Church?</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charRg st="77" end="497"/>
                                            </p:txEl>
                                          </p:spTgt>
                                        </p:tgtEl>
                                        <p:attrNameLst>
                                          <p:attrName>style.visibility</p:attrName>
                                        </p:attrNameLst>
                                      </p:cBhvr>
                                      <p:to>
                                        <p:strVal val="visible"/>
                                      </p:to>
                                    </p:set>
                                    <p:anim calcmode="lin" valueType="num">
                                      <p:cBhvr additive="base">
                                        <p:cTn id="7" dur="500" fill="hold"/>
                                        <p:tgtEl>
                                          <p:spTgt spid="2">
                                            <p:txEl>
                                              <p:charRg st="77" end="49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charRg st="77" end="49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i="1" dirty="0" smtClean="0"/>
              <a:t>A worker’s appetite works for him; his mouth urges him on.</a:t>
            </a:r>
            <a:r>
              <a:rPr lang="en-US" dirty="0" smtClean="0"/>
              <a:t>” (Proverbs 16:26)</a:t>
            </a:r>
          </a:p>
          <a:p>
            <a:r>
              <a:rPr lang="en-US" dirty="0" smtClean="0"/>
              <a:t>“</a:t>
            </a:r>
            <a:r>
              <a:rPr lang="en-US" i="1" dirty="0" smtClean="0"/>
              <a:t>There is a way that seems right to a man, but its end is the way of death.</a:t>
            </a:r>
            <a:r>
              <a:rPr lang="en-US" dirty="0" smtClean="0"/>
              <a:t>” (Proverbs 16:25)  </a:t>
            </a:r>
          </a:p>
          <a:p>
            <a:endParaRPr lang="en-US" dirty="0" smtClean="0"/>
          </a:p>
          <a:p>
            <a:pPr algn="ctr"/>
            <a:r>
              <a:rPr lang="en-US" b="1" u="sng" dirty="0" smtClean="0"/>
              <a:t>PLEASE STOP FEEDING THE ABLE POOR!</a:t>
            </a:r>
          </a:p>
          <a:p>
            <a:pPr algn="ctr"/>
            <a:endParaRPr lang="en-US" dirty="0" smtClean="0"/>
          </a:p>
        </p:txBody>
      </p:sp>
      <p:sp>
        <p:nvSpPr>
          <p:cNvPr id="3" name="Title 2"/>
          <p:cNvSpPr>
            <a:spLocks noGrp="1"/>
          </p:cNvSpPr>
          <p:nvPr>
            <p:ph type="title"/>
          </p:nvPr>
        </p:nvSpPr>
        <p:spPr/>
        <p:txBody>
          <a:bodyPr>
            <a:noAutofit/>
          </a:bodyPr>
          <a:lstStyle/>
          <a:p>
            <a:r>
              <a:rPr lang="en-US" sz="3200" dirty="0" smtClean="0"/>
              <a:t>Introduction: </a:t>
            </a:r>
            <a:r>
              <a:rPr lang="en-US" sz="3200" i="1" dirty="0" smtClean="0"/>
              <a:t>God’s Miracle Mechanism for Training in Productivity</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5632311"/>
          </a:xfrm>
          <a:prstGeom prst="rect">
            <a:avLst/>
          </a:prstGeom>
          <a:noFill/>
        </p:spPr>
        <p:txBody>
          <a:bodyPr wrap="square" rtlCol="0">
            <a:spAutoFit/>
          </a:bodyPr>
          <a:lstStyle/>
          <a:p>
            <a:r>
              <a:rPr lang="en-US" sz="2400" dirty="0" smtClean="0"/>
              <a:t>Matthew 25:31-40</a:t>
            </a:r>
          </a:p>
          <a:p>
            <a:r>
              <a:rPr lang="en-US" sz="2400" dirty="0" smtClean="0"/>
              <a:t>	“</a:t>
            </a:r>
            <a:r>
              <a:rPr lang="en-US" sz="2400" i="1" dirty="0" smtClean="0"/>
              <a:t>When </a:t>
            </a:r>
            <a:r>
              <a:rPr lang="en-US" sz="2400" i="1" dirty="0"/>
              <a:t>the Son of Man comes in his glory, and all the angels with him, then he will sit on his glorious throne. </a:t>
            </a:r>
            <a:r>
              <a:rPr lang="en-US" sz="2400" i="1" dirty="0" smtClean="0"/>
              <a:t> </a:t>
            </a:r>
            <a:r>
              <a:rPr lang="en-US" sz="2400" i="1" dirty="0"/>
              <a:t>Before him will be gathered all the nations, and he will separate people one from another as a shepherd separates the sheep from the goats. </a:t>
            </a:r>
            <a:r>
              <a:rPr lang="en-US" sz="2400" i="1" dirty="0" smtClean="0"/>
              <a:t>And </a:t>
            </a:r>
            <a:r>
              <a:rPr lang="en-US" sz="2400" i="1" dirty="0"/>
              <a:t>he will place the sheep on his right, but the goats on the left. </a:t>
            </a:r>
            <a:r>
              <a:rPr lang="en-US" sz="2400" i="1" dirty="0" smtClean="0"/>
              <a:t>Then </a:t>
            </a:r>
            <a:r>
              <a:rPr lang="en-US" sz="2400" i="1" dirty="0"/>
              <a:t>the King will say to those on his right, ‘Come, you who are blessed by my Father, inherit the kingdom prepared for you from the foundation of the world. </a:t>
            </a:r>
            <a:r>
              <a:rPr lang="en-US" sz="2400" i="1" dirty="0" smtClean="0"/>
              <a:t>For </a:t>
            </a:r>
            <a:r>
              <a:rPr lang="en-US" sz="2400" i="1" dirty="0"/>
              <a:t>I was hungry and you gave me food, I was thirsty and you gave me drink, I was a stranger and you welcomed me, </a:t>
            </a:r>
            <a:r>
              <a:rPr lang="en-US" sz="2400" i="1" dirty="0" smtClean="0"/>
              <a:t>I </a:t>
            </a:r>
            <a:r>
              <a:rPr lang="en-US" sz="2400" i="1" dirty="0"/>
              <a:t>was naked and you clothed me, I was sick and you visited me, I was in prison and you came to me.’ </a:t>
            </a:r>
            <a:r>
              <a:rPr lang="en-US" sz="2400" i="1" dirty="0" smtClean="0"/>
              <a:t>“</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3416320"/>
          </a:xfrm>
          <a:prstGeom prst="rect">
            <a:avLst/>
          </a:prstGeom>
          <a:noFill/>
        </p:spPr>
        <p:txBody>
          <a:bodyPr wrap="square" rtlCol="0">
            <a:spAutoFit/>
          </a:bodyPr>
          <a:lstStyle/>
          <a:p>
            <a:r>
              <a:rPr lang="en-US" sz="2400" dirty="0" smtClean="0"/>
              <a:t>Matthew 25:31-40</a:t>
            </a:r>
          </a:p>
          <a:p>
            <a:r>
              <a:rPr lang="en-US" sz="2400" dirty="0" smtClean="0"/>
              <a:t>	“</a:t>
            </a:r>
            <a:r>
              <a:rPr lang="en-US" sz="2400" i="1" dirty="0" smtClean="0"/>
              <a:t>Then </a:t>
            </a:r>
            <a:r>
              <a:rPr lang="en-US" sz="2400" i="1" dirty="0"/>
              <a:t>the righteous will answer him, saying, ‘Lord, when did we see you hungry and feed you, or thirsty and give you drink? </a:t>
            </a:r>
            <a:r>
              <a:rPr lang="en-US" sz="2400" i="1" dirty="0" smtClean="0"/>
              <a:t> </a:t>
            </a:r>
            <a:r>
              <a:rPr lang="en-US" sz="2400" i="1" dirty="0"/>
              <a:t>And when did we see you a stranger and welcome you, or naked and clothe you? </a:t>
            </a:r>
            <a:r>
              <a:rPr lang="en-US" sz="2400" i="1" dirty="0" smtClean="0"/>
              <a:t>And </a:t>
            </a:r>
            <a:r>
              <a:rPr lang="en-US" sz="2400" i="1" dirty="0"/>
              <a:t>when did we see you sick or in prison and visit you?’ </a:t>
            </a:r>
            <a:r>
              <a:rPr lang="en-US" sz="2400" i="1" dirty="0" smtClean="0"/>
              <a:t>And </a:t>
            </a:r>
            <a:r>
              <a:rPr lang="en-US" sz="2400" i="1" dirty="0"/>
              <a:t>the King will answer them, ‘Truly, I say to you, as you did it to one of the least of these </a:t>
            </a:r>
            <a:r>
              <a:rPr lang="en-US" sz="2400" i="1" u="sng" dirty="0"/>
              <a:t>my brothers</a:t>
            </a:r>
            <a:r>
              <a:rPr lang="en-US" sz="2400" i="1" dirty="0"/>
              <a:t>, you did it to me.’”</a:t>
            </a:r>
            <a:r>
              <a:rPr lang="en-US" sz="2400" dirty="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Social Action vs. Evangelism: How to relate?</a:t>
            </a:r>
          </a:p>
          <a:p>
            <a:r>
              <a:rPr lang="en-US" dirty="0" smtClean="0"/>
              <a:t>“is,” “or,” “for,” “and” (Gottfried </a:t>
            </a:r>
            <a:r>
              <a:rPr lang="en-US" dirty="0" err="1" smtClean="0"/>
              <a:t>Osei-Mensah</a:t>
            </a:r>
            <a:r>
              <a:rPr lang="en-US" dirty="0" smtClean="0"/>
              <a:t>)</a:t>
            </a:r>
          </a:p>
          <a:p>
            <a:pPr lvl="1"/>
            <a:r>
              <a:rPr lang="en-US" dirty="0" smtClean="0"/>
              <a:t>“Social Action IS Evangelism”?</a:t>
            </a:r>
          </a:p>
          <a:p>
            <a:pPr lvl="1"/>
            <a:r>
              <a:rPr lang="en-US" dirty="0" smtClean="0"/>
              <a:t>“Social Action OR Evangelism”?</a:t>
            </a:r>
          </a:p>
          <a:p>
            <a:pPr lvl="1"/>
            <a:r>
              <a:rPr lang="en-US" dirty="0" smtClean="0"/>
              <a:t>“Social Action FOR Evangelism”?</a:t>
            </a:r>
          </a:p>
          <a:p>
            <a:pPr lvl="1"/>
            <a:r>
              <a:rPr lang="en-US" dirty="0" smtClean="0"/>
              <a:t>“Social Action AND Evangelism”?</a:t>
            </a:r>
          </a:p>
          <a:p>
            <a:r>
              <a:rPr lang="en-US" dirty="0" smtClean="0"/>
              <a:t>A fifth option: “Social action IN Evangelism”</a:t>
            </a:r>
          </a:p>
          <a:p>
            <a:r>
              <a:rPr lang="en-US" dirty="0" smtClean="0"/>
              <a:t>Luis Palau:  “</a:t>
            </a:r>
            <a:r>
              <a:rPr lang="en-US" i="1" dirty="0" smtClean="0"/>
              <a:t>Evangelism </a:t>
            </a:r>
            <a:r>
              <a:rPr lang="en-US" b="1" dirty="0" smtClean="0"/>
              <a:t>IS</a:t>
            </a:r>
            <a:r>
              <a:rPr lang="en-US" i="1" dirty="0" smtClean="0"/>
              <a:t> Social Action</a:t>
            </a:r>
            <a:r>
              <a:rPr lang="en-US" dirty="0" smtClean="0"/>
              <a:t>”</a:t>
            </a:r>
          </a:p>
        </p:txBody>
      </p:sp>
      <p:sp>
        <p:nvSpPr>
          <p:cNvPr id="3" name="Title 2"/>
          <p:cNvSpPr>
            <a:spLocks noGrp="1"/>
          </p:cNvSpPr>
          <p:nvPr>
            <p:ph type="title"/>
          </p:nvPr>
        </p:nvSpPr>
        <p:spPr/>
        <p:txBody>
          <a:bodyPr>
            <a:noAutofit/>
          </a:bodyPr>
          <a:lstStyle/>
          <a:p>
            <a:r>
              <a:rPr lang="en-US" sz="3200" dirty="0" smtClean="0"/>
              <a:t>II. How Does the Church Best Help the Poor?</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6370975"/>
          </a:xfrm>
          <a:prstGeom prst="rect">
            <a:avLst/>
          </a:prstGeom>
          <a:noFill/>
        </p:spPr>
        <p:txBody>
          <a:bodyPr wrap="square" rtlCol="0">
            <a:spAutoFit/>
          </a:bodyPr>
          <a:lstStyle/>
          <a:p>
            <a:r>
              <a:rPr lang="en-US" sz="2400" dirty="0" smtClean="0"/>
              <a:t>Luis Palau, “</a:t>
            </a:r>
            <a:r>
              <a:rPr lang="en-US" sz="2400" i="1" dirty="0" smtClean="0"/>
              <a:t>Evangelism </a:t>
            </a:r>
            <a:r>
              <a:rPr lang="en-US" sz="2400" b="1" dirty="0" smtClean="0"/>
              <a:t>IS</a:t>
            </a:r>
            <a:r>
              <a:rPr lang="en-US" sz="2400" i="1" dirty="0" smtClean="0"/>
              <a:t> Social Action</a:t>
            </a:r>
            <a:r>
              <a:rPr lang="en-US" sz="2400" dirty="0" smtClean="0"/>
              <a:t>”</a:t>
            </a:r>
          </a:p>
          <a:p>
            <a:r>
              <a:rPr lang="en-US" sz="2400" dirty="0" smtClean="0"/>
              <a:t>	“</a:t>
            </a:r>
            <a:r>
              <a:rPr lang="en-US" sz="2400" dirty="0"/>
              <a:t>The people of this world create the problems of this world. If we can lead them to Christ, we will create a climate for other positive, practical changes to take place….Conversion leads to the greatest social action. As people’s lives are changed, they are different in their families, in their jobs, and in society.”</a:t>
            </a:r>
          </a:p>
          <a:p>
            <a:r>
              <a:rPr lang="en-US" sz="2400" dirty="0"/>
              <a:t>	</a:t>
            </a:r>
            <a:r>
              <a:rPr lang="en-US" sz="2400" dirty="0" smtClean="0"/>
              <a:t> “</a:t>
            </a:r>
            <a:r>
              <a:rPr lang="en-US" sz="2400" dirty="0"/>
              <a:t>I am proud to preach the gospel, which is the power of God, because nothing helps people more than introducing them to Jesus Christ. Evangelism saves people not only from dying without Chris, but also from living without Him. As they live with Him, and for Him, they become salt and light in a world lost in sorrow, injustice, violence, hunger, and disease.”</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What about Social Action FOR Evangelism?</a:t>
            </a:r>
          </a:p>
          <a:p>
            <a:r>
              <a:rPr lang="en-US" dirty="0" smtClean="0"/>
              <a:t>1. It seems a bit dishonest: “Bait and switch”</a:t>
            </a:r>
          </a:p>
          <a:p>
            <a:r>
              <a:rPr lang="en-US" dirty="0" smtClean="0"/>
              <a:t>2. Social action is usually applauded while evangelism is usually condemned—</a:t>
            </a:r>
          </a:p>
          <a:p>
            <a:endParaRPr lang="en-US" dirty="0" smtClean="0"/>
          </a:p>
          <a:p>
            <a:pPr algn="ctr"/>
            <a:r>
              <a:rPr lang="en-US" b="1" i="1" dirty="0" smtClean="0"/>
              <a:t>which would you rather do?</a:t>
            </a:r>
          </a:p>
        </p:txBody>
      </p:sp>
      <p:sp>
        <p:nvSpPr>
          <p:cNvPr id="3" name="Title 2"/>
          <p:cNvSpPr>
            <a:spLocks noGrp="1"/>
          </p:cNvSpPr>
          <p:nvPr>
            <p:ph type="title"/>
          </p:nvPr>
        </p:nvSpPr>
        <p:spPr/>
        <p:txBody>
          <a:bodyPr>
            <a:noAutofit/>
          </a:bodyPr>
          <a:lstStyle/>
          <a:p>
            <a:r>
              <a:rPr lang="en-US" sz="3200" dirty="0" smtClean="0"/>
              <a:t>II. How Does the Church Best Help the Poor?</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“Make disciples (not mere converts) of all nations.”</a:t>
            </a:r>
          </a:p>
          <a:p>
            <a:r>
              <a:rPr lang="en-US" dirty="0" smtClean="0"/>
              <a:t>What happens to a person who becomes a disciple of Jesus Christ?</a:t>
            </a:r>
          </a:p>
          <a:p>
            <a:pPr lvl="1"/>
            <a:r>
              <a:rPr lang="en-US" dirty="0" smtClean="0"/>
              <a:t>They suddenly become rich toward God.</a:t>
            </a:r>
          </a:p>
          <a:p>
            <a:pPr lvl="1"/>
            <a:r>
              <a:rPr lang="en-US" dirty="0" smtClean="0"/>
              <a:t>They are now becoming richer toward others.</a:t>
            </a:r>
          </a:p>
          <a:p>
            <a:pPr lvl="1"/>
            <a:r>
              <a:rPr lang="en-US" dirty="0" smtClean="0"/>
              <a:t>They are much richer toward themselves.</a:t>
            </a:r>
          </a:p>
          <a:p>
            <a:pPr lvl="1"/>
            <a:r>
              <a:rPr lang="en-US" dirty="0" smtClean="0"/>
              <a:t>They become richer toward the rest of God’s world.</a:t>
            </a:r>
            <a:endParaRPr lang="en-US" b="1" i="1" dirty="0" smtClean="0"/>
          </a:p>
        </p:txBody>
      </p:sp>
      <p:sp>
        <p:nvSpPr>
          <p:cNvPr id="3" name="Title 2"/>
          <p:cNvSpPr>
            <a:spLocks noGrp="1"/>
          </p:cNvSpPr>
          <p:nvPr>
            <p:ph type="title"/>
          </p:nvPr>
        </p:nvSpPr>
        <p:spPr/>
        <p:txBody>
          <a:bodyPr>
            <a:noAutofit/>
          </a:bodyPr>
          <a:lstStyle/>
          <a:p>
            <a:r>
              <a:rPr lang="en-US" sz="3200" dirty="0" smtClean="0"/>
              <a:t>II. How Does the Church Best Help the Poor?</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125162"/>
          </a:xfrm>
        </p:spPr>
        <p:txBody>
          <a:bodyPr>
            <a:normAutofit fontScale="90000"/>
          </a:bodyPr>
          <a:lstStyle/>
          <a:p>
            <a:r>
              <a:rPr lang="en-US" sz="3200" dirty="0" smtClean="0"/>
              <a:t>The Next Summer Seminar:</a:t>
            </a:r>
            <a:br>
              <a:rPr lang="en-US" sz="3200" dirty="0" smtClean="0"/>
            </a:br>
            <a:r>
              <a:rPr lang="en-US" dirty="0" smtClean="0"/>
              <a:t> </a:t>
            </a:r>
            <a:br>
              <a:rPr lang="en-US" dirty="0" smtClean="0"/>
            </a:br>
            <a:r>
              <a:rPr lang="en-US" dirty="0" smtClean="0"/>
              <a:t>Movies </a:t>
            </a:r>
            <a:r>
              <a:rPr lang="en-US" dirty="0" smtClean="0"/>
              <a:t>and Your Worldview: Engaging with Movies as a Follower of Christ</a:t>
            </a:r>
            <a:endParaRPr lang="en-US" dirty="0"/>
          </a:p>
        </p:txBody>
      </p:sp>
      <p:sp>
        <p:nvSpPr>
          <p:cNvPr id="3" name="Subtitle 2"/>
          <p:cNvSpPr>
            <a:spLocks noGrp="1"/>
          </p:cNvSpPr>
          <p:nvPr>
            <p:ph type="subTitle" idx="1"/>
          </p:nvPr>
        </p:nvSpPr>
        <p:spPr>
          <a:xfrm>
            <a:off x="685800" y="3611606"/>
            <a:ext cx="7772400" cy="1417593"/>
          </a:xfrm>
        </p:spPr>
        <p:txBody>
          <a:bodyPr>
            <a:normAutofit fontScale="85000" lnSpcReduction="20000"/>
          </a:bodyPr>
          <a:lstStyle/>
          <a:p>
            <a:r>
              <a:rPr lang="en-US" dirty="0" smtClean="0"/>
              <a:t>Tuesday, July 21, 7:00 p.m.</a:t>
            </a:r>
          </a:p>
          <a:p>
            <a:r>
              <a:rPr lang="en-US" dirty="0" smtClean="0"/>
              <a:t>Dr. Josh Matthews</a:t>
            </a:r>
          </a:p>
          <a:p>
            <a:r>
              <a:rPr lang="en-US" dirty="0" smtClean="0"/>
              <a:t>Associate Professor of English</a:t>
            </a:r>
          </a:p>
          <a:p>
            <a:r>
              <a:rPr lang="en-US" dirty="0" err="1" smtClean="0"/>
              <a:t>Dordt</a:t>
            </a:r>
            <a:r>
              <a:rPr lang="en-US" dirty="0" smtClean="0"/>
              <a:t> College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Jesus “</a:t>
            </a:r>
            <a:r>
              <a:rPr lang="en-US" i="1" dirty="0" smtClean="0"/>
              <a:t>went about doing good</a:t>
            </a:r>
            <a:r>
              <a:rPr lang="en-US" dirty="0" smtClean="0"/>
              <a:t>.” (Acts 10:38)</a:t>
            </a:r>
          </a:p>
          <a:p>
            <a:r>
              <a:rPr lang="en-US" i="1" dirty="0" smtClean="0"/>
              <a:t>“So then, as we have opportunity, let us do good to everyone, and especially to those who are of the household of faith.”</a:t>
            </a:r>
            <a:r>
              <a:rPr lang="en-US" dirty="0" smtClean="0"/>
              <a:t> </a:t>
            </a:r>
            <a:r>
              <a:rPr lang="en-US" dirty="0" smtClean="0"/>
              <a:t>                        					(Galatians 6:10)</a:t>
            </a:r>
          </a:p>
          <a:p>
            <a:r>
              <a:rPr lang="en-US" dirty="0" smtClean="0"/>
              <a:t>The New Testament church assumed provision for Christian widows. (Acts 5)</a:t>
            </a:r>
          </a:p>
        </p:txBody>
      </p:sp>
      <p:sp>
        <p:nvSpPr>
          <p:cNvPr id="3" name="Title 2"/>
          <p:cNvSpPr>
            <a:spLocks noGrp="1"/>
          </p:cNvSpPr>
          <p:nvPr>
            <p:ph type="title"/>
          </p:nvPr>
        </p:nvSpPr>
        <p:spPr/>
        <p:txBody>
          <a:bodyPr>
            <a:noAutofit/>
          </a:bodyPr>
          <a:lstStyle/>
          <a:p>
            <a:r>
              <a:rPr lang="en-US" sz="3200" dirty="0" smtClean="0"/>
              <a:t>III. How the New Testament Church Helped the Materially Poor</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1 Timothy 5:3: “</a:t>
            </a:r>
            <a:r>
              <a:rPr lang="en-US" i="1" dirty="0" smtClean="0"/>
              <a:t>Honor widows who are truly </a:t>
            </a:r>
            <a:r>
              <a:rPr lang="en-US" i="1" dirty="0" smtClean="0"/>
              <a:t>widows.”</a:t>
            </a:r>
          </a:p>
          <a:p>
            <a:r>
              <a:rPr lang="en-US" dirty="0" smtClean="0"/>
              <a:t>The widow who would receive support from the church must meet certain qualifications, that is must truly be a “widow.”  </a:t>
            </a:r>
          </a:p>
        </p:txBody>
      </p:sp>
      <p:sp>
        <p:nvSpPr>
          <p:cNvPr id="3" name="Title 2"/>
          <p:cNvSpPr>
            <a:spLocks noGrp="1"/>
          </p:cNvSpPr>
          <p:nvPr>
            <p:ph type="title"/>
          </p:nvPr>
        </p:nvSpPr>
        <p:spPr/>
        <p:txBody>
          <a:bodyPr>
            <a:noAutofit/>
          </a:bodyPr>
          <a:lstStyle/>
          <a:p>
            <a:r>
              <a:rPr lang="en-US" sz="3200" dirty="0" smtClean="0"/>
              <a:t>III. How the New Testament Church Helped the Materially Poor</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1.  First, she should look to her family for help.  </a:t>
            </a:r>
            <a:endParaRPr lang="en-US" dirty="0" smtClean="0"/>
          </a:p>
          <a:p>
            <a:pPr lvl="1"/>
            <a:endParaRPr lang="en-US" dirty="0" smtClean="0"/>
          </a:p>
          <a:p>
            <a:pPr lvl="1"/>
            <a:r>
              <a:rPr lang="en-US" dirty="0" smtClean="0"/>
              <a:t>“</a:t>
            </a:r>
            <a:r>
              <a:rPr lang="en-US" i="1" dirty="0" smtClean="0"/>
              <a:t>But if a widow has children or grandchildren, let them first learn to show godliness to their own household and to make some return to their parents, for this is pleasing in the sight of God”</a:t>
            </a:r>
            <a:r>
              <a:rPr lang="en-US" dirty="0" smtClean="0"/>
              <a:t> (5:4</a:t>
            </a:r>
            <a:r>
              <a:rPr lang="en-US" dirty="0" smtClean="0"/>
              <a:t>).</a:t>
            </a:r>
            <a:endParaRPr lang="en-US" dirty="0" smtClean="0"/>
          </a:p>
        </p:txBody>
      </p:sp>
      <p:sp>
        <p:nvSpPr>
          <p:cNvPr id="3" name="Title 2"/>
          <p:cNvSpPr>
            <a:spLocks noGrp="1"/>
          </p:cNvSpPr>
          <p:nvPr>
            <p:ph type="title"/>
          </p:nvPr>
        </p:nvSpPr>
        <p:spPr/>
        <p:txBody>
          <a:bodyPr>
            <a:noAutofit/>
          </a:bodyPr>
          <a:lstStyle/>
          <a:p>
            <a:r>
              <a:rPr lang="en-US" sz="3200" dirty="0" smtClean="0"/>
              <a:t>III. How the New Testament Church Helped the Materially Poor</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There are those who CAN’T and those who WON’T.</a:t>
            </a:r>
          </a:p>
          <a:p>
            <a:r>
              <a:rPr lang="en-US" dirty="0" smtClean="0"/>
              <a:t>The dominant view today is that “people are basically good, so there is no such thing as the able poor.” Therefore all hunger for any reason must be eliminated.</a:t>
            </a:r>
          </a:p>
          <a:p>
            <a:r>
              <a:rPr lang="en-US" dirty="0" smtClean="0"/>
              <a:t>Yet: “</a:t>
            </a:r>
            <a:r>
              <a:rPr lang="en-US" i="1" dirty="0" smtClean="0"/>
              <a:t>For </a:t>
            </a:r>
            <a:r>
              <a:rPr lang="en-US" i="1" dirty="0" smtClean="0"/>
              <a:t>even when we were with you, we would give you this command: If anyone is not willing to work, let him not eat.” </a:t>
            </a:r>
            <a:r>
              <a:rPr lang="en-US" dirty="0" smtClean="0"/>
              <a:t> (2 Thess. 3:10)</a:t>
            </a:r>
          </a:p>
        </p:txBody>
      </p:sp>
      <p:sp>
        <p:nvSpPr>
          <p:cNvPr id="3" name="Title 2"/>
          <p:cNvSpPr>
            <a:spLocks noGrp="1"/>
          </p:cNvSpPr>
          <p:nvPr>
            <p:ph type="title"/>
          </p:nvPr>
        </p:nvSpPr>
        <p:spPr/>
        <p:txBody>
          <a:bodyPr>
            <a:noAutofit/>
          </a:bodyPr>
          <a:lstStyle/>
          <a:p>
            <a:r>
              <a:rPr lang="en-US" sz="3200" dirty="0" smtClean="0"/>
              <a:t>THE ALL-IMPORTANT DISTINCTION</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2</a:t>
            </a:r>
            <a:r>
              <a:rPr lang="en-US" dirty="0" smtClean="0"/>
              <a:t>.  Second, she must be worthy of support. </a:t>
            </a:r>
            <a:endParaRPr lang="en-US" dirty="0" smtClean="0"/>
          </a:p>
          <a:p>
            <a:pPr lvl="1"/>
            <a:endParaRPr lang="en-US" dirty="0" smtClean="0"/>
          </a:p>
          <a:p>
            <a:pPr lvl="1"/>
            <a:r>
              <a:rPr lang="en-US" dirty="0" smtClean="0"/>
              <a:t> 	“</a:t>
            </a:r>
            <a:r>
              <a:rPr lang="en-US" i="1" dirty="0" smtClean="0"/>
              <a:t>She who is truly a widow, left all alone, has set her hope on God and continues in supplications and prayers night and day, but she who is self-indulgent is dead even while she lives. Command these things as well, so that they may be without reproach. But if anyone does not provide for his relatives, and especially for members of his household, he has denied the faith and is worse than an unbeliever” </a:t>
            </a:r>
            <a:r>
              <a:rPr lang="en-US" dirty="0" smtClean="0"/>
              <a:t>(5:5-8)</a:t>
            </a:r>
            <a:r>
              <a:rPr lang="en-US" i="1" dirty="0" smtClean="0"/>
              <a:t>. </a:t>
            </a:r>
            <a:endParaRPr lang="en-US" dirty="0" smtClean="0"/>
          </a:p>
        </p:txBody>
      </p:sp>
      <p:sp>
        <p:nvSpPr>
          <p:cNvPr id="3" name="Title 2"/>
          <p:cNvSpPr>
            <a:spLocks noGrp="1"/>
          </p:cNvSpPr>
          <p:nvPr>
            <p:ph type="title"/>
          </p:nvPr>
        </p:nvSpPr>
        <p:spPr/>
        <p:txBody>
          <a:bodyPr>
            <a:noAutofit/>
          </a:bodyPr>
          <a:lstStyle/>
          <a:p>
            <a:r>
              <a:rPr lang="en-US" sz="3200" dirty="0" smtClean="0"/>
              <a:t>III. How the New Testament Church Helped the Materially Poor</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3</a:t>
            </a:r>
            <a:r>
              <a:rPr lang="en-US" dirty="0" smtClean="0"/>
              <a:t>.  Third, if she is yet able to work and support herself, she should do so. </a:t>
            </a:r>
            <a:endParaRPr lang="en-US" dirty="0" smtClean="0"/>
          </a:p>
          <a:p>
            <a:pPr lvl="1"/>
            <a:r>
              <a:rPr lang="en-US" dirty="0" smtClean="0"/>
              <a:t>“</a:t>
            </a:r>
            <a:r>
              <a:rPr lang="en-US" i="1" dirty="0" smtClean="0"/>
              <a:t>Let a widow be enrolled if she is not less than sixty years of age, having been the wife of one husband, and having a reputation for good works: if she has brought up children, has shown hospitality, has washed the feet of the saints, has cared for the afflicted, and has devoted herself to every good </a:t>
            </a:r>
            <a:r>
              <a:rPr lang="en-US" i="1" dirty="0" smtClean="0"/>
              <a:t>work.”</a:t>
            </a:r>
            <a:r>
              <a:rPr lang="en-US" dirty="0" smtClean="0"/>
              <a:t> </a:t>
            </a:r>
            <a:r>
              <a:rPr lang="en-US" dirty="0" smtClean="0"/>
              <a:t>(5:9-10) </a:t>
            </a:r>
            <a:endParaRPr lang="en-US" dirty="0" smtClean="0"/>
          </a:p>
          <a:p>
            <a:pPr lvl="1"/>
            <a:r>
              <a:rPr lang="en-US" dirty="0" smtClean="0"/>
              <a:t>“</a:t>
            </a:r>
            <a:r>
              <a:rPr lang="en-US" i="1" dirty="0" smtClean="0"/>
              <a:t>But refuse to enroll younger widows, for when their passions draw them away from Christ, they desire to marry and so incur condemnation for having abandoned their former </a:t>
            </a:r>
            <a:r>
              <a:rPr lang="en-US" i="1" dirty="0" smtClean="0"/>
              <a:t>faith.”  </a:t>
            </a:r>
            <a:r>
              <a:rPr lang="en-US" dirty="0" smtClean="0"/>
              <a:t>(5:11-12)</a:t>
            </a:r>
          </a:p>
        </p:txBody>
      </p:sp>
      <p:sp>
        <p:nvSpPr>
          <p:cNvPr id="3" name="Title 2"/>
          <p:cNvSpPr>
            <a:spLocks noGrp="1"/>
          </p:cNvSpPr>
          <p:nvPr>
            <p:ph type="title"/>
          </p:nvPr>
        </p:nvSpPr>
        <p:spPr/>
        <p:txBody>
          <a:bodyPr>
            <a:noAutofit/>
          </a:bodyPr>
          <a:lstStyle/>
          <a:p>
            <a:r>
              <a:rPr lang="en-US" sz="3200" dirty="0" smtClean="0"/>
              <a:t>III. How the New Testament Church Helped the Materially Poor</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main problem with supporting an able-bodied person like a young widow: </a:t>
            </a:r>
          </a:p>
          <a:p>
            <a:pPr lvl="1"/>
            <a:endParaRPr lang="en-US" i="1" dirty="0" smtClean="0"/>
          </a:p>
          <a:p>
            <a:pPr lvl="1"/>
            <a:r>
              <a:rPr lang="en-US" i="1" dirty="0" smtClean="0"/>
              <a:t>“</a:t>
            </a:r>
            <a:r>
              <a:rPr lang="en-US" i="1" dirty="0" smtClean="0"/>
              <a:t>Besides that, they learn to be idlers, going about from house to house, and not only idlers, but also gossips and busybodies, saying what they should not. So I would have younger widows marry, bear children, manage their households, and give the adversary no occasion for slander. For some have already strayed after Satan”</a:t>
            </a:r>
            <a:r>
              <a:rPr lang="en-US" dirty="0" smtClean="0"/>
              <a:t> (5:13-15)</a:t>
            </a:r>
            <a:endParaRPr lang="en-US" dirty="0" smtClean="0"/>
          </a:p>
        </p:txBody>
      </p:sp>
      <p:sp>
        <p:nvSpPr>
          <p:cNvPr id="3" name="Title 2"/>
          <p:cNvSpPr>
            <a:spLocks noGrp="1"/>
          </p:cNvSpPr>
          <p:nvPr>
            <p:ph type="title"/>
          </p:nvPr>
        </p:nvSpPr>
        <p:spPr/>
        <p:txBody>
          <a:bodyPr>
            <a:noAutofit/>
          </a:bodyPr>
          <a:lstStyle/>
          <a:p>
            <a:r>
              <a:rPr lang="en-US" sz="3200" dirty="0" smtClean="0"/>
              <a:t>III. How the New Testament Church Helped the Materially Poor</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God works and has created people to be productive through work, a “godly” activity. </a:t>
            </a:r>
          </a:p>
          <a:p>
            <a:endParaRPr lang="en-US" sz="2800" i="1" dirty="0" smtClean="0"/>
          </a:p>
          <a:p>
            <a:pPr lvl="1"/>
            <a:r>
              <a:rPr lang="en-US" sz="2400" i="1" dirty="0" smtClean="0"/>
              <a:t>Thus </a:t>
            </a:r>
            <a:r>
              <a:rPr lang="en-US" sz="2400" i="1" dirty="0" smtClean="0"/>
              <a:t>the heavens and the earth were finished, and all the host of them. And on the seventh day God finished his work that he had done, and he rested on the seventh day from all his work that he had done.”</a:t>
            </a:r>
            <a:r>
              <a:rPr lang="en-US" sz="2400" dirty="0" smtClean="0"/>
              <a:t> (Genesis 2:1-2)  </a:t>
            </a:r>
          </a:p>
          <a:p>
            <a:pPr lvl="1"/>
            <a:r>
              <a:rPr lang="en-US" sz="2400" dirty="0" smtClean="0"/>
              <a:t>	</a:t>
            </a:r>
            <a:r>
              <a:rPr lang="en-US" sz="2400" dirty="0" smtClean="0"/>
              <a:t>“</a:t>
            </a:r>
            <a:r>
              <a:rPr lang="en-US" sz="2400" i="1" dirty="0" smtClean="0"/>
              <a:t>And </a:t>
            </a:r>
            <a:r>
              <a:rPr lang="en-US" sz="2400" i="1" dirty="0" smtClean="0"/>
              <a:t>the LORD God planted a garden in Eden, in the east, and there he put the man whom he had formed…. The LORD God took the man and put him in the garden of Eden to work it and keep it.”</a:t>
            </a:r>
            <a:r>
              <a:rPr lang="en-US" sz="2400" dirty="0" smtClean="0"/>
              <a:t> (Genesis 8:8, 15) </a:t>
            </a:r>
            <a:endParaRPr lang="en-US" dirty="0" smtClean="0"/>
          </a:p>
        </p:txBody>
      </p:sp>
      <p:sp>
        <p:nvSpPr>
          <p:cNvPr id="3" name="Title 2"/>
          <p:cNvSpPr>
            <a:spLocks noGrp="1"/>
          </p:cNvSpPr>
          <p:nvPr>
            <p:ph type="title"/>
          </p:nvPr>
        </p:nvSpPr>
        <p:spPr/>
        <p:txBody>
          <a:bodyPr>
            <a:noAutofit/>
          </a:bodyPr>
          <a:lstStyle/>
          <a:p>
            <a:r>
              <a:rPr lang="en-US" sz="3200" dirty="0" smtClean="0"/>
              <a:t>III. How the New Testament Church Helped the Materially Poor</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God’s people are to be generous to those who are truly needy, whom some call the “worthy poor.”</a:t>
            </a:r>
            <a:endParaRPr lang="en-US" dirty="0" smtClean="0"/>
          </a:p>
          <a:p>
            <a:endParaRPr lang="en-US" sz="2800" i="1" dirty="0" smtClean="0"/>
          </a:p>
          <a:p>
            <a:pPr lvl="1"/>
            <a:r>
              <a:rPr lang="en-US" sz="2400" dirty="0" smtClean="0"/>
              <a:t>  </a:t>
            </a:r>
            <a:r>
              <a:rPr lang="en-US" sz="2400" dirty="0" smtClean="0"/>
              <a:t>“</a:t>
            </a:r>
            <a:r>
              <a:rPr lang="en-US" sz="2400" i="1" dirty="0" smtClean="0"/>
              <a:t>If any believing woman has relatives who are widows, let her care for them. Let the church not be burdened, so that it may care for those who are really widows”</a:t>
            </a:r>
            <a:r>
              <a:rPr lang="en-US" sz="2400" dirty="0" smtClean="0"/>
              <a:t> (1 Timothy 5:16).</a:t>
            </a:r>
            <a:endParaRPr lang="en-US" dirty="0" smtClean="0"/>
          </a:p>
        </p:txBody>
      </p:sp>
      <p:sp>
        <p:nvSpPr>
          <p:cNvPr id="3" name="Title 2"/>
          <p:cNvSpPr>
            <a:spLocks noGrp="1"/>
          </p:cNvSpPr>
          <p:nvPr>
            <p:ph type="title"/>
          </p:nvPr>
        </p:nvSpPr>
        <p:spPr/>
        <p:txBody>
          <a:bodyPr>
            <a:noAutofit/>
          </a:bodyPr>
          <a:lstStyle/>
          <a:p>
            <a:r>
              <a:rPr lang="en-US" sz="3200" dirty="0" smtClean="0"/>
              <a:t>III. How the New Testament Church Helped the Materially Poor</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2">
                                            <p:txEl>
                                              <p:charRg st="97" end="279"/>
                                            </p:txEl>
                                          </p:spTgt>
                                        </p:tgtEl>
                                        <p:attrNameLst>
                                          <p:attrName>style.visibility</p:attrName>
                                        </p:attrNameLst>
                                      </p:cBhvr>
                                      <p:to>
                                        <p:strVal val="visible"/>
                                      </p:to>
                                    </p:set>
                                    <p:anim calcmode="lin" valueType="num">
                                      <p:cBhvr additive="base">
                                        <p:cTn id="7" dur="500" fill="hold"/>
                                        <p:tgtEl>
                                          <p:spTgt spid="2">
                                            <p:txEl>
                                              <p:charRg st="97" end="27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charRg st="97" end="27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800" dirty="0" smtClean="0"/>
              <a:t>The </a:t>
            </a:r>
            <a:r>
              <a:rPr lang="en-US" sz="2800" dirty="0" smtClean="0"/>
              <a:t>New Testament does deal with an example of intentionally non-productive </a:t>
            </a:r>
            <a:r>
              <a:rPr lang="en-US" sz="2800" dirty="0" smtClean="0"/>
              <a:t>people (see 2 Thessalonians). </a:t>
            </a:r>
          </a:p>
          <a:p>
            <a:r>
              <a:rPr lang="en-US" sz="2800" dirty="0" smtClean="0"/>
              <a:t>“</a:t>
            </a:r>
            <a:r>
              <a:rPr lang="en-US" sz="2800" dirty="0" smtClean="0"/>
              <a:t>If Christ is coming back at any time</a:t>
            </a:r>
            <a:r>
              <a:rPr lang="en-US" sz="2800" dirty="0" smtClean="0"/>
              <a:t>, why go back to work?” </a:t>
            </a:r>
          </a:p>
          <a:p>
            <a:r>
              <a:rPr lang="en-US" sz="2800" dirty="0" smtClean="0"/>
              <a:t>Some </a:t>
            </a:r>
            <a:r>
              <a:rPr lang="en-US" sz="2800" dirty="0" smtClean="0"/>
              <a:t>believers did go to work and were productive, while others concluded that work was pointless. </a:t>
            </a:r>
            <a:endParaRPr lang="en-US" sz="2800" dirty="0" smtClean="0"/>
          </a:p>
          <a:p>
            <a:r>
              <a:rPr lang="en-US" sz="2800" dirty="0" smtClean="0"/>
              <a:t>And </a:t>
            </a:r>
            <a:r>
              <a:rPr lang="en-US" sz="2800" dirty="0" smtClean="0"/>
              <a:t>yet when Christ did not return immediately, the non-working Christians </a:t>
            </a:r>
            <a:r>
              <a:rPr lang="en-US" sz="2800" dirty="0" smtClean="0"/>
              <a:t>sought </a:t>
            </a:r>
            <a:r>
              <a:rPr lang="en-US" sz="2800" dirty="0" smtClean="0"/>
              <a:t>support from those who were productive.  </a:t>
            </a:r>
          </a:p>
        </p:txBody>
      </p:sp>
      <p:sp>
        <p:nvSpPr>
          <p:cNvPr id="3" name="Title 2"/>
          <p:cNvSpPr>
            <a:spLocks noGrp="1"/>
          </p:cNvSpPr>
          <p:nvPr>
            <p:ph type="title"/>
          </p:nvPr>
        </p:nvSpPr>
        <p:spPr/>
        <p:txBody>
          <a:bodyPr>
            <a:noAutofit/>
          </a:bodyPr>
          <a:lstStyle/>
          <a:p>
            <a:r>
              <a:rPr lang="en-US" sz="3200" dirty="0" smtClean="0"/>
              <a:t>III. How the New Testament Church Helped the Materially Poor</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2800" dirty="0" smtClean="0"/>
              <a:t> 	“</a:t>
            </a:r>
            <a:r>
              <a:rPr lang="en-US" sz="2800" i="1" dirty="0" smtClean="0"/>
              <a:t>Now we command you, brothers, in the name of our Lord Jesus Christ, that you keep away from any brother who is walking in idleness and not in accord with the tradition that you received from us”</a:t>
            </a:r>
            <a:r>
              <a:rPr lang="en-US" sz="2800" dirty="0" smtClean="0"/>
              <a:t> (2 Thessalonians 3:6). </a:t>
            </a:r>
            <a:endParaRPr lang="en-US" sz="2800" dirty="0" smtClean="0"/>
          </a:p>
          <a:p>
            <a:r>
              <a:rPr lang="en-US" sz="2800" dirty="0" smtClean="0"/>
              <a:t>       “</a:t>
            </a:r>
            <a:r>
              <a:rPr lang="en-US" sz="2800" i="1" dirty="0" smtClean="0"/>
              <a:t>For you yourselves know how you ought to imitate us, because we were not idle when we were with you, nor did we eat anyone’s bread without paying for it, but with toil and labor we worked night and day, that we might not be a burden to any of you. It was not because we do not have that right, but to give you in ourselves an example to imitate”</a:t>
            </a:r>
            <a:r>
              <a:rPr lang="en-US" sz="2800" dirty="0" smtClean="0"/>
              <a:t> (3:7-9). </a:t>
            </a:r>
          </a:p>
          <a:p>
            <a:r>
              <a:rPr lang="en-US" sz="2800" dirty="0" smtClean="0"/>
              <a:t>	</a:t>
            </a:r>
            <a:r>
              <a:rPr lang="en-US" sz="2800" dirty="0" smtClean="0"/>
              <a:t> “</a:t>
            </a:r>
            <a:r>
              <a:rPr lang="en-US" sz="2800" i="1" dirty="0" smtClean="0"/>
              <a:t>For even when we were with you, we would give you this command: If anyone is not willing to work, let him not eat”</a:t>
            </a:r>
            <a:r>
              <a:rPr lang="en-US" sz="2800" dirty="0" smtClean="0"/>
              <a:t> (3:10). </a:t>
            </a:r>
            <a:endParaRPr lang="en-US" sz="2800" dirty="0" smtClean="0"/>
          </a:p>
        </p:txBody>
      </p:sp>
      <p:sp>
        <p:nvSpPr>
          <p:cNvPr id="3" name="Title 2"/>
          <p:cNvSpPr>
            <a:spLocks noGrp="1"/>
          </p:cNvSpPr>
          <p:nvPr>
            <p:ph type="title"/>
          </p:nvPr>
        </p:nvSpPr>
        <p:spPr/>
        <p:txBody>
          <a:bodyPr>
            <a:noAutofit/>
          </a:bodyPr>
          <a:lstStyle/>
          <a:p>
            <a:r>
              <a:rPr lang="en-US" sz="3200" dirty="0" smtClean="0"/>
              <a:t>III. How the New Testament Church Helped the Materially Poor</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800" dirty="0" smtClean="0"/>
              <a:t>    “</a:t>
            </a:r>
            <a:r>
              <a:rPr lang="en-US" sz="2800" i="1" dirty="0" smtClean="0"/>
              <a:t>For we hear that some among you walk in idleness, not busy at work, but busybodies. Now such persons we command and encourage in the Lord Jesus Christ to do their work quietly and to earn their own living”</a:t>
            </a:r>
            <a:r>
              <a:rPr lang="en-US" sz="2800" dirty="0" smtClean="0"/>
              <a:t> (3:11-12). </a:t>
            </a:r>
            <a:endParaRPr lang="en-US" sz="2800" dirty="0" smtClean="0"/>
          </a:p>
          <a:p>
            <a:r>
              <a:rPr lang="en-US" sz="2800" dirty="0" smtClean="0"/>
              <a:t>     “</a:t>
            </a:r>
            <a:r>
              <a:rPr lang="en-US" sz="2800" i="1" dirty="0" smtClean="0"/>
              <a:t>As for you, brothers, do not grow weary in doing good. If anyone does not obey what we say in this letter, take note of that person, and have nothing to do with him, that he may be ashamed. Do not regard him as an enemy, but warn him as a brother”</a:t>
            </a:r>
            <a:r>
              <a:rPr lang="en-US" sz="2800" dirty="0" smtClean="0"/>
              <a:t> (3:13-15).</a:t>
            </a:r>
            <a:endParaRPr lang="en-US" dirty="0" smtClean="0"/>
          </a:p>
        </p:txBody>
      </p:sp>
      <p:sp>
        <p:nvSpPr>
          <p:cNvPr id="3" name="Title 2"/>
          <p:cNvSpPr>
            <a:spLocks noGrp="1"/>
          </p:cNvSpPr>
          <p:nvPr>
            <p:ph type="title"/>
          </p:nvPr>
        </p:nvSpPr>
        <p:spPr/>
        <p:txBody>
          <a:bodyPr>
            <a:noAutofit/>
          </a:bodyPr>
          <a:lstStyle/>
          <a:p>
            <a:r>
              <a:rPr lang="en-US" sz="3200" dirty="0" smtClean="0"/>
              <a:t>III. How the New Testament Church Helped the Materially Poor</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i="1" dirty="0" smtClean="0"/>
              <a:t>     “Everyone </a:t>
            </a:r>
            <a:r>
              <a:rPr lang="en-US" sz="2800" i="1" dirty="0" smtClean="0"/>
              <a:t>who drinks of this water will be thirsty again, but whoever drinks of the water that I will give him will never be thirsty forever. The water that I will give him will become in him a spring of water welling up to eternal life.”</a:t>
            </a:r>
            <a:r>
              <a:rPr lang="en-US" sz="2800" dirty="0" smtClean="0"/>
              <a:t> (John 4:13-14)</a:t>
            </a:r>
            <a:endParaRPr lang="en-US" sz="2800" dirty="0" smtClean="0"/>
          </a:p>
          <a:p>
            <a:endParaRPr lang="en-US" sz="2800" smtClean="0"/>
          </a:p>
          <a:p>
            <a:r>
              <a:rPr lang="en-US" sz="2800" smtClean="0"/>
              <a:t>Are </a:t>
            </a:r>
            <a:r>
              <a:rPr lang="en-US" sz="2800" dirty="0" smtClean="0"/>
              <a:t>you a “sinkhole” or a “spring”?</a:t>
            </a:r>
          </a:p>
          <a:p>
            <a:endParaRPr lang="en-US" dirty="0" smtClean="0"/>
          </a:p>
        </p:txBody>
      </p:sp>
      <p:sp>
        <p:nvSpPr>
          <p:cNvPr id="3" name="Title 2"/>
          <p:cNvSpPr>
            <a:spLocks noGrp="1"/>
          </p:cNvSpPr>
          <p:nvPr>
            <p:ph type="title"/>
          </p:nvPr>
        </p:nvSpPr>
        <p:spPr/>
        <p:txBody>
          <a:bodyPr>
            <a:noAutofit/>
          </a:bodyPr>
          <a:lstStyle/>
          <a:p>
            <a:r>
              <a:rPr lang="en-US" sz="3200" dirty="0" smtClean="0"/>
              <a:t>III. How the New Testament Church Helped the Materially Poor</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1. </a:t>
            </a:r>
            <a:r>
              <a:rPr lang="en-US" sz="2800" b="1" dirty="0" smtClean="0"/>
              <a:t>A</a:t>
            </a:r>
            <a:r>
              <a:rPr lang="en-US" sz="2800" dirty="0" smtClean="0"/>
              <a:t>ffiliation.</a:t>
            </a:r>
          </a:p>
          <a:p>
            <a:r>
              <a:rPr lang="en-US" sz="2800" dirty="0" smtClean="0"/>
              <a:t>2. </a:t>
            </a:r>
            <a:r>
              <a:rPr lang="en-US" sz="2800" b="1" dirty="0" smtClean="0"/>
              <a:t>B</a:t>
            </a:r>
            <a:r>
              <a:rPr lang="en-US" sz="2800" dirty="0" smtClean="0"/>
              <a:t>onding</a:t>
            </a:r>
          </a:p>
          <a:p>
            <a:r>
              <a:rPr lang="en-US" sz="2800" dirty="0" smtClean="0"/>
              <a:t>3. </a:t>
            </a:r>
            <a:r>
              <a:rPr lang="en-US" sz="2800" b="1" dirty="0" smtClean="0"/>
              <a:t>C</a:t>
            </a:r>
            <a:r>
              <a:rPr lang="en-US" sz="2800" dirty="0" smtClean="0"/>
              <a:t>lassification.</a:t>
            </a:r>
          </a:p>
          <a:p>
            <a:r>
              <a:rPr lang="en-US" sz="2800" dirty="0" smtClean="0"/>
              <a:t>4. </a:t>
            </a:r>
            <a:r>
              <a:rPr lang="en-US" sz="2800" b="1" dirty="0" smtClean="0"/>
              <a:t>D</a:t>
            </a:r>
            <a:r>
              <a:rPr lang="en-US" sz="2800" dirty="0" smtClean="0"/>
              <a:t>iscernment.</a:t>
            </a:r>
          </a:p>
          <a:p>
            <a:r>
              <a:rPr lang="en-US" sz="2800" dirty="0" smtClean="0"/>
              <a:t>5. </a:t>
            </a:r>
            <a:r>
              <a:rPr lang="en-US" sz="2800" b="1" dirty="0" smtClean="0"/>
              <a:t>E</a:t>
            </a:r>
            <a:r>
              <a:rPr lang="en-US" sz="2800" dirty="0" smtClean="0"/>
              <a:t>mployment.</a:t>
            </a:r>
          </a:p>
          <a:p>
            <a:r>
              <a:rPr lang="en-US" sz="2800" dirty="0" smtClean="0"/>
              <a:t>6. </a:t>
            </a:r>
            <a:r>
              <a:rPr lang="en-US" sz="2800" b="1" dirty="0" smtClean="0"/>
              <a:t>F</a:t>
            </a:r>
            <a:r>
              <a:rPr lang="en-US" sz="2800" dirty="0" smtClean="0"/>
              <a:t>reedom.</a:t>
            </a:r>
          </a:p>
          <a:p>
            <a:r>
              <a:rPr lang="en-US" sz="2800" dirty="0" smtClean="0"/>
              <a:t>7. </a:t>
            </a:r>
            <a:r>
              <a:rPr lang="en-US" sz="2800" b="1" dirty="0" smtClean="0"/>
              <a:t>G</a:t>
            </a:r>
            <a:r>
              <a:rPr lang="en-US" sz="2800" dirty="0" smtClean="0"/>
              <a:t>od.</a:t>
            </a:r>
          </a:p>
          <a:p>
            <a:pPr lvl="1"/>
            <a:r>
              <a:rPr lang="en-US" dirty="0" smtClean="0"/>
              <a:t>All of these are found in a healthy, local church!</a:t>
            </a:r>
          </a:p>
        </p:txBody>
      </p:sp>
      <p:sp>
        <p:nvSpPr>
          <p:cNvPr id="3" name="Title 2"/>
          <p:cNvSpPr>
            <a:spLocks noGrp="1"/>
          </p:cNvSpPr>
          <p:nvPr>
            <p:ph type="title"/>
          </p:nvPr>
        </p:nvSpPr>
        <p:spPr/>
        <p:txBody>
          <a:bodyPr>
            <a:noAutofit/>
          </a:bodyPr>
          <a:lstStyle/>
          <a:p>
            <a:r>
              <a:rPr lang="en-US" sz="3200" dirty="0" smtClean="0"/>
              <a:t>IV. Seven Marks of Compassion</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6647974"/>
          </a:xfrm>
          <a:prstGeom prst="rect">
            <a:avLst/>
          </a:prstGeom>
          <a:noFill/>
        </p:spPr>
        <p:txBody>
          <a:bodyPr wrap="square" rtlCol="0">
            <a:spAutoFit/>
          </a:bodyPr>
          <a:lstStyle/>
          <a:p>
            <a:r>
              <a:rPr lang="en-US" dirty="0" smtClean="0"/>
              <a:t>	</a:t>
            </a:r>
          </a:p>
          <a:p>
            <a:r>
              <a:rPr lang="en-US" dirty="0"/>
              <a:t>	</a:t>
            </a:r>
            <a:r>
              <a:rPr lang="en-US" sz="2800" dirty="0" smtClean="0"/>
              <a:t>“In colonial America, emphasis on a theistic God of both justice and mercy led do an understanding of compassion that was hard-headed but warm-hearted. Since justice meant punishment for wrongdoing, it was right for the slothful to suffer. And since mercy meant rapid response when people turned away from past practice, malign neglect of those willing to shape up also was wrong. Later, when ideas of God changed, so did systems of charity, but early on, it was considered right to place sinners in the hands of a challenging economy.”</a:t>
            </a:r>
          </a:p>
          <a:p>
            <a:r>
              <a:rPr lang="en-US" sz="2800" dirty="0"/>
              <a:t> </a:t>
            </a:r>
            <a:r>
              <a:rPr lang="en-US" sz="2800" dirty="0" smtClean="0"/>
              <a:t>                      </a:t>
            </a:r>
            <a:r>
              <a:rPr lang="en-US" sz="1600" dirty="0" smtClean="0"/>
              <a:t>Marvin </a:t>
            </a:r>
            <a:r>
              <a:rPr lang="en-US" sz="1600" dirty="0" err="1" smtClean="0"/>
              <a:t>Olasky</a:t>
            </a:r>
            <a:r>
              <a:rPr lang="en-US" sz="1600" dirty="0" smtClean="0"/>
              <a:t>, </a:t>
            </a:r>
            <a:r>
              <a:rPr lang="en-US" sz="1600" i="1" dirty="0" smtClean="0"/>
              <a:t>The Tragedy of American Compassion</a:t>
            </a:r>
            <a:r>
              <a:rPr lang="en-US" sz="1600" dirty="0" smtClean="0"/>
              <a:t>.</a:t>
            </a:r>
            <a:endParaRPr lang="en-US" sz="16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Free Food Flyer1.jpg"/>
          <p:cNvPicPr>
            <a:picLocks noGrp="1" noChangeAspect="1"/>
          </p:cNvPicPr>
          <p:nvPr>
            <p:ph idx="1"/>
          </p:nvPr>
        </p:nvPicPr>
        <p:blipFill>
          <a:blip r:embed="rId2" cstate="print"/>
          <a:stretch>
            <a:fillRect/>
          </a:stretch>
        </p:blipFill>
        <p:spPr>
          <a:xfrm>
            <a:off x="2514600" y="1081601"/>
            <a:ext cx="4038600" cy="5226424"/>
          </a:xfrm>
        </p:spPr>
      </p:pic>
      <p:sp>
        <p:nvSpPr>
          <p:cNvPr id="3" name="Title 2"/>
          <p:cNvSpPr>
            <a:spLocks noGrp="1"/>
          </p:cNvSpPr>
          <p:nvPr>
            <p:ph type="title"/>
          </p:nvPr>
        </p:nvSpPr>
        <p:spPr/>
        <p:txBody>
          <a:bodyPr>
            <a:noAutofit/>
          </a:bodyPr>
          <a:lstStyle/>
          <a:p>
            <a:r>
              <a:rPr lang="en-US" sz="3200" dirty="0" smtClean="0"/>
              <a:t>CASE STUDY #1</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       A transient moving through the area stops at a local church and asks for food/gas/money.</a:t>
            </a:r>
          </a:p>
        </p:txBody>
      </p:sp>
      <p:sp>
        <p:nvSpPr>
          <p:cNvPr id="3" name="Title 2"/>
          <p:cNvSpPr>
            <a:spLocks noGrp="1"/>
          </p:cNvSpPr>
          <p:nvPr>
            <p:ph type="title"/>
          </p:nvPr>
        </p:nvSpPr>
        <p:spPr/>
        <p:txBody>
          <a:bodyPr>
            <a:noAutofit/>
          </a:bodyPr>
          <a:lstStyle/>
          <a:p>
            <a:r>
              <a:rPr lang="en-US" sz="3200" dirty="0" smtClean="0"/>
              <a:t>CASE STUDY #2</a:t>
            </a:r>
            <a:endParaRPr lang="en-US" sz="3200" i="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       A </a:t>
            </a:r>
            <a:r>
              <a:rPr lang="en-US" sz="2800" dirty="0" smtClean="0"/>
              <a:t>phone call on the church’s answering machine from a local single mom who has no connection to the </a:t>
            </a:r>
            <a:r>
              <a:rPr lang="en-US" sz="2800" dirty="0" smtClean="0"/>
              <a:t>church: </a:t>
            </a:r>
            <a:r>
              <a:rPr lang="en-US" sz="2800" dirty="0" smtClean="0"/>
              <a:t>“They’re shutting off my electricity in two days. Can you help me? I don’t know where else to turn.”</a:t>
            </a:r>
            <a:endParaRPr lang="en-US" sz="2800" dirty="0" smtClean="0"/>
          </a:p>
        </p:txBody>
      </p:sp>
      <p:sp>
        <p:nvSpPr>
          <p:cNvPr id="3" name="Title 2"/>
          <p:cNvSpPr>
            <a:spLocks noGrp="1"/>
          </p:cNvSpPr>
          <p:nvPr>
            <p:ph type="title"/>
          </p:nvPr>
        </p:nvSpPr>
        <p:spPr/>
        <p:txBody>
          <a:bodyPr>
            <a:noAutofit/>
          </a:bodyPr>
          <a:lstStyle/>
          <a:p>
            <a:r>
              <a:rPr lang="en-US" sz="3200" dirty="0" smtClean="0"/>
              <a:t>CASE STUDY #3</a:t>
            </a:r>
            <a:endParaRPr lang="en-US" sz="3200" i="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    A </a:t>
            </a:r>
            <a:r>
              <a:rPr lang="en-US" sz="2800" dirty="0" smtClean="0"/>
              <a:t>family from your church frequently asks the church for donations.</a:t>
            </a:r>
            <a:endParaRPr lang="en-US" sz="2800" dirty="0" smtClean="0"/>
          </a:p>
        </p:txBody>
      </p:sp>
      <p:sp>
        <p:nvSpPr>
          <p:cNvPr id="3" name="Title 2"/>
          <p:cNvSpPr>
            <a:spLocks noGrp="1"/>
          </p:cNvSpPr>
          <p:nvPr>
            <p:ph type="title"/>
          </p:nvPr>
        </p:nvSpPr>
        <p:spPr/>
        <p:txBody>
          <a:bodyPr>
            <a:noAutofit/>
          </a:bodyPr>
          <a:lstStyle/>
          <a:p>
            <a:r>
              <a:rPr lang="en-US" sz="3200" dirty="0" smtClean="0"/>
              <a:t>CASE STUDY #4</a:t>
            </a:r>
            <a:endParaRPr lang="en-US" sz="3200" i="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    A </a:t>
            </a:r>
            <a:r>
              <a:rPr lang="en-US" sz="2800" dirty="0" smtClean="0"/>
              <a:t>family from the community tells you that they were turned down by that “stingy” church across town, but the</a:t>
            </a:r>
            <a:r>
              <a:rPr lang="en-US" sz="2800" b="1" dirty="0" smtClean="0"/>
              <a:t>y </a:t>
            </a:r>
            <a:r>
              <a:rPr lang="en-US" sz="2800" dirty="0" smtClean="0"/>
              <a:t>heard that you were a loving church and would help them. </a:t>
            </a:r>
            <a:endParaRPr lang="en-US" sz="2800" dirty="0" smtClean="0"/>
          </a:p>
        </p:txBody>
      </p:sp>
      <p:sp>
        <p:nvSpPr>
          <p:cNvPr id="3" name="Title 2"/>
          <p:cNvSpPr>
            <a:spLocks noGrp="1"/>
          </p:cNvSpPr>
          <p:nvPr>
            <p:ph type="title"/>
          </p:nvPr>
        </p:nvSpPr>
        <p:spPr/>
        <p:txBody>
          <a:bodyPr>
            <a:noAutofit/>
          </a:bodyPr>
          <a:lstStyle/>
          <a:p>
            <a:r>
              <a:rPr lang="en-US" sz="3200" dirty="0" smtClean="0"/>
              <a:t>CASE STUDY #5</a:t>
            </a:r>
            <a:endParaRPr lang="en-US" sz="3200" i="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    </a:t>
            </a:r>
            <a:r>
              <a:rPr lang="en-US" sz="2800" dirty="0" smtClean="0"/>
              <a:t>A family member constantly asks you for money. </a:t>
            </a:r>
            <a:r>
              <a:rPr lang="en-US" sz="2800" dirty="0" smtClean="0"/>
              <a:t> </a:t>
            </a:r>
          </a:p>
        </p:txBody>
      </p:sp>
      <p:sp>
        <p:nvSpPr>
          <p:cNvPr id="3" name="Title 2"/>
          <p:cNvSpPr>
            <a:spLocks noGrp="1"/>
          </p:cNvSpPr>
          <p:nvPr>
            <p:ph type="title"/>
          </p:nvPr>
        </p:nvSpPr>
        <p:spPr/>
        <p:txBody>
          <a:bodyPr>
            <a:noAutofit/>
          </a:bodyPr>
          <a:lstStyle/>
          <a:p>
            <a:r>
              <a:rPr lang="en-US" sz="3200" dirty="0" smtClean="0"/>
              <a:t>CASE STUDY #6</a:t>
            </a:r>
            <a:endParaRPr lang="en-US" sz="3200" i="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125162"/>
          </a:xfrm>
        </p:spPr>
        <p:txBody>
          <a:bodyPr>
            <a:normAutofit fontScale="90000"/>
          </a:bodyPr>
          <a:lstStyle/>
          <a:p>
            <a:r>
              <a:rPr lang="en-US" sz="3200" dirty="0" smtClean="0"/>
              <a:t>The Next Summer Seminar:</a:t>
            </a:r>
            <a:br>
              <a:rPr lang="en-US" sz="3200" dirty="0" smtClean="0"/>
            </a:br>
            <a:r>
              <a:rPr lang="en-US" dirty="0" smtClean="0"/>
              <a:t> </a:t>
            </a:r>
            <a:br>
              <a:rPr lang="en-US" dirty="0" smtClean="0"/>
            </a:br>
            <a:r>
              <a:rPr lang="en-US" dirty="0" smtClean="0"/>
              <a:t>Movies </a:t>
            </a:r>
            <a:r>
              <a:rPr lang="en-US" dirty="0" smtClean="0"/>
              <a:t>and Your Worldview: Engaging with Movies as a Follower of Christ</a:t>
            </a:r>
            <a:endParaRPr lang="en-US" dirty="0"/>
          </a:p>
        </p:txBody>
      </p:sp>
      <p:sp>
        <p:nvSpPr>
          <p:cNvPr id="3" name="Subtitle 2"/>
          <p:cNvSpPr>
            <a:spLocks noGrp="1"/>
          </p:cNvSpPr>
          <p:nvPr>
            <p:ph type="subTitle" idx="1"/>
          </p:nvPr>
        </p:nvSpPr>
        <p:spPr>
          <a:xfrm>
            <a:off x="685800" y="3611606"/>
            <a:ext cx="7772400" cy="1417593"/>
          </a:xfrm>
        </p:spPr>
        <p:txBody>
          <a:bodyPr>
            <a:normAutofit fontScale="85000" lnSpcReduction="20000"/>
          </a:bodyPr>
          <a:lstStyle/>
          <a:p>
            <a:r>
              <a:rPr lang="en-US" dirty="0" smtClean="0"/>
              <a:t>Tuesday, July 21, 7:00 p.m.</a:t>
            </a:r>
          </a:p>
          <a:p>
            <a:r>
              <a:rPr lang="en-US" dirty="0" smtClean="0"/>
              <a:t>Dr. Josh Matthews</a:t>
            </a:r>
          </a:p>
          <a:p>
            <a:r>
              <a:rPr lang="en-US" dirty="0" smtClean="0"/>
              <a:t>Associate Professor of English</a:t>
            </a:r>
          </a:p>
          <a:p>
            <a:r>
              <a:rPr lang="en-US" dirty="0" err="1" smtClean="0"/>
              <a:t>Dordt</a:t>
            </a:r>
            <a:r>
              <a:rPr lang="en-US" dirty="0" smtClean="0"/>
              <a:t> College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3754874"/>
          </a:xfrm>
          <a:prstGeom prst="rect">
            <a:avLst/>
          </a:prstGeom>
          <a:noFill/>
        </p:spPr>
        <p:txBody>
          <a:bodyPr wrap="square" rtlCol="0">
            <a:spAutoFit/>
          </a:bodyPr>
          <a:lstStyle/>
          <a:p>
            <a:r>
              <a:rPr lang="en-US" dirty="0" smtClean="0"/>
              <a:t>	</a:t>
            </a:r>
          </a:p>
          <a:p>
            <a:r>
              <a:rPr lang="en-US" sz="3200" dirty="0"/>
              <a:t>	“First, the belief that God was not merely the establisher of principles but a personal intervener (“God’s Providence”) contributed to a sense that man, created after God’s image, should go beyond clockwork charity</a:t>
            </a:r>
            <a:r>
              <a:rPr lang="en-US" sz="3200" dirty="0" smtClean="0"/>
              <a:t>.”</a:t>
            </a:r>
            <a:endParaRPr lang="en-US" sz="3200" dirty="0" smtClean="0"/>
          </a:p>
          <a:p>
            <a:r>
              <a:rPr lang="en-US" sz="2800" dirty="0"/>
              <a:t> </a:t>
            </a:r>
            <a:r>
              <a:rPr lang="en-US" sz="2800" dirty="0" smtClean="0"/>
              <a:t>                    </a:t>
            </a:r>
            <a:r>
              <a:rPr lang="en-US" sz="1600" dirty="0" smtClean="0"/>
              <a:t>Marvin </a:t>
            </a:r>
            <a:r>
              <a:rPr lang="en-US" sz="1600" dirty="0" err="1" smtClean="0"/>
              <a:t>Olasky</a:t>
            </a:r>
            <a:r>
              <a:rPr lang="en-US" sz="1600" dirty="0" smtClean="0"/>
              <a:t>, </a:t>
            </a:r>
            <a:r>
              <a:rPr lang="en-US" sz="1600" i="1" dirty="0" smtClean="0"/>
              <a:t>The Tragedy of American Compassion</a:t>
            </a:r>
            <a:r>
              <a:rPr lang="en-US" sz="1600" dirty="0" smtClean="0"/>
              <a:t>.</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2092881"/>
          </a:xfrm>
          <a:prstGeom prst="rect">
            <a:avLst/>
          </a:prstGeom>
          <a:noFill/>
        </p:spPr>
        <p:txBody>
          <a:bodyPr wrap="square" rtlCol="0">
            <a:spAutoFit/>
          </a:bodyPr>
          <a:lstStyle/>
          <a:p>
            <a:r>
              <a:rPr lang="en-US" dirty="0" smtClean="0"/>
              <a:t>	</a:t>
            </a:r>
          </a:p>
          <a:p>
            <a:r>
              <a:rPr lang="en-US" dirty="0"/>
              <a:t>	</a:t>
            </a:r>
            <a:r>
              <a:rPr lang="en-US" sz="2800" dirty="0" smtClean="0"/>
              <a:t>“</a:t>
            </a:r>
            <a:r>
              <a:rPr lang="en-US" sz="2800" dirty="0" smtClean="0"/>
              <a:t>Second</a:t>
            </a:r>
            <a:r>
              <a:rPr lang="en-US" sz="2800" dirty="0"/>
              <a:t>, it was important for the better-off to know the poor individually, and to understand their distinct characters.” </a:t>
            </a:r>
            <a:r>
              <a:rPr lang="en-US" sz="2800" dirty="0" smtClean="0"/>
              <a:t>”</a:t>
            </a:r>
          </a:p>
          <a:p>
            <a:r>
              <a:rPr lang="en-US" sz="2800" dirty="0"/>
              <a:t> </a:t>
            </a:r>
            <a:r>
              <a:rPr lang="en-US" sz="2800" dirty="0" smtClean="0"/>
              <a:t>                    </a:t>
            </a:r>
            <a:r>
              <a:rPr lang="en-US" sz="1600" dirty="0" smtClean="0"/>
              <a:t>Marvin </a:t>
            </a:r>
            <a:r>
              <a:rPr lang="en-US" sz="1600" dirty="0" err="1" smtClean="0"/>
              <a:t>Olasky</a:t>
            </a:r>
            <a:r>
              <a:rPr lang="en-US" sz="1600" dirty="0" smtClean="0"/>
              <a:t>, </a:t>
            </a:r>
            <a:r>
              <a:rPr lang="en-US" sz="1600" i="1" dirty="0" smtClean="0"/>
              <a:t>The Tragedy of American Compassion</a:t>
            </a:r>
            <a:r>
              <a:rPr lang="en-US" sz="1600" dirty="0" smtClean="0"/>
              <a:t>.</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2954655"/>
          </a:xfrm>
          <a:prstGeom prst="rect">
            <a:avLst/>
          </a:prstGeom>
          <a:noFill/>
        </p:spPr>
        <p:txBody>
          <a:bodyPr wrap="square" rtlCol="0">
            <a:spAutoFit/>
          </a:bodyPr>
          <a:lstStyle/>
          <a:p>
            <a:r>
              <a:rPr lang="en-US" dirty="0" smtClean="0"/>
              <a:t>	</a:t>
            </a:r>
          </a:p>
          <a:p>
            <a:r>
              <a:rPr lang="en-US" dirty="0"/>
              <a:t>	</a:t>
            </a:r>
            <a:r>
              <a:rPr lang="en-US" sz="2800" dirty="0"/>
              <a:t>“Third, the belief that God’s law overarched every aspect of life suggested that the most important need of the poor who were unfaithful was to learn about God and God’s expectations for man.” </a:t>
            </a:r>
            <a:endParaRPr lang="en-US" sz="2800" dirty="0" smtClean="0"/>
          </a:p>
          <a:p>
            <a:r>
              <a:rPr lang="en-US" sz="2800" dirty="0"/>
              <a:t> </a:t>
            </a:r>
            <a:r>
              <a:rPr lang="en-US" sz="2800" dirty="0" smtClean="0"/>
              <a:t>                    </a:t>
            </a:r>
            <a:r>
              <a:rPr lang="en-US" sz="1600" dirty="0" smtClean="0"/>
              <a:t>Marvin </a:t>
            </a:r>
            <a:r>
              <a:rPr lang="en-US" sz="1600" dirty="0" err="1" smtClean="0"/>
              <a:t>Olasky</a:t>
            </a:r>
            <a:r>
              <a:rPr lang="en-US" sz="1600" dirty="0" smtClean="0"/>
              <a:t>, </a:t>
            </a:r>
            <a:r>
              <a:rPr lang="en-US" sz="1600" i="1" dirty="0" smtClean="0"/>
              <a:t>The Tragedy of American Compassion</a:t>
            </a:r>
            <a:r>
              <a:rPr lang="en-US" sz="1600" dirty="0" smtClean="0"/>
              <a:t>.</a:t>
            </a: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5109091"/>
          </a:xfrm>
          <a:prstGeom prst="rect">
            <a:avLst/>
          </a:prstGeom>
          <a:noFill/>
        </p:spPr>
        <p:txBody>
          <a:bodyPr wrap="square" rtlCol="0">
            <a:spAutoFit/>
          </a:bodyPr>
          <a:lstStyle/>
          <a:p>
            <a:r>
              <a:rPr lang="en-US" dirty="0" smtClean="0"/>
              <a:t>	</a:t>
            </a:r>
          </a:p>
          <a:p>
            <a:r>
              <a:rPr lang="en-US" dirty="0"/>
              <a:t>	</a:t>
            </a:r>
            <a:r>
              <a:rPr lang="en-US" sz="2800" dirty="0"/>
              <a:t>“A fourth application of colonial theological understanding was an emphasis on withholding charity at times.” Colonial preacher, “Cotton Mather warned his church members in 1698, ‘Instead of exhorting you to augment your charity, I will rather utter an exhortation…that you may not </a:t>
            </a:r>
            <a:r>
              <a:rPr lang="en-US" sz="2800" i="1" dirty="0"/>
              <a:t>abuse</a:t>
            </a:r>
            <a:r>
              <a:rPr lang="en-US" sz="2800" dirty="0"/>
              <a:t> your charity by misapplying it.’ Mather added, ‘Let us try to do good with as much application of mind as wicked men employ in doing evil.”</a:t>
            </a:r>
            <a:endParaRPr lang="en-US" sz="2800" dirty="0" smtClean="0"/>
          </a:p>
          <a:p>
            <a:r>
              <a:rPr lang="en-US" sz="2800" dirty="0"/>
              <a:t> </a:t>
            </a:r>
            <a:r>
              <a:rPr lang="en-US" sz="2800" dirty="0" smtClean="0"/>
              <a:t>                    </a:t>
            </a:r>
            <a:r>
              <a:rPr lang="en-US" sz="1600" dirty="0" smtClean="0"/>
              <a:t>Marvin </a:t>
            </a:r>
            <a:r>
              <a:rPr lang="en-US" sz="1600" dirty="0" err="1" smtClean="0"/>
              <a:t>Olasky</a:t>
            </a:r>
            <a:r>
              <a:rPr lang="en-US" sz="1600" dirty="0" smtClean="0"/>
              <a:t>, </a:t>
            </a:r>
            <a:r>
              <a:rPr lang="en-US" sz="1600" i="1" dirty="0" smtClean="0"/>
              <a:t>The Tragedy of American Compassion</a:t>
            </a:r>
            <a:r>
              <a:rPr lang="en-US" sz="1600" dirty="0" smtClean="0"/>
              <a:t>.</a:t>
            </a: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I. IS HELPING THE POOR A PART OF THE MISSION OF THE CHURCH</a:t>
            </a:r>
            <a:r>
              <a:rPr lang="en-US" b="1" dirty="0" smtClean="0"/>
              <a:t>?</a:t>
            </a:r>
            <a:r>
              <a:rPr lang="en-US" dirty="0" smtClean="0"/>
              <a:t> </a:t>
            </a:r>
          </a:p>
          <a:p>
            <a:endParaRPr lang="en-US" b="1" dirty="0" smtClean="0"/>
          </a:p>
          <a:p>
            <a:r>
              <a:rPr lang="en-US" b="1" dirty="0" smtClean="0"/>
              <a:t>II</a:t>
            </a:r>
            <a:r>
              <a:rPr lang="en-US" b="1" dirty="0" smtClean="0"/>
              <a:t>. IF SO, HOW DOES THE CHURCH BEST HELP THE POOR?   </a:t>
            </a:r>
            <a:endParaRPr lang="en-US" dirty="0" smtClean="0"/>
          </a:p>
        </p:txBody>
      </p:sp>
      <p:sp>
        <p:nvSpPr>
          <p:cNvPr id="3" name="Title 2"/>
          <p:cNvSpPr>
            <a:spLocks noGrp="1"/>
          </p:cNvSpPr>
          <p:nvPr>
            <p:ph type="title"/>
          </p:nvPr>
        </p:nvSpPr>
        <p:spPr/>
        <p:txBody>
          <a:bodyPr>
            <a:noAutofit/>
          </a:bodyPr>
          <a:lstStyle/>
          <a:p>
            <a:r>
              <a:rPr lang="en-US" sz="3200" dirty="0" smtClean="0"/>
              <a:t>THE ALL-IMPORTANT DISTINCTION</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136</TotalTime>
  <Words>1844</Words>
  <Application>Microsoft Office PowerPoint</Application>
  <PresentationFormat>On-screen Show (4:3)</PresentationFormat>
  <Paragraphs>175</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Concourse</vt:lpstr>
      <vt:lpstr>PLEASE STOP FEEDING THE ABLE POOR!</vt:lpstr>
      <vt:lpstr>Introduction: God’s Miracle Mechanism for Training in Productivity</vt:lpstr>
      <vt:lpstr>THE ALL-IMPORTANT DISTINCTION</vt:lpstr>
      <vt:lpstr>Slide 4</vt:lpstr>
      <vt:lpstr>Slide 5</vt:lpstr>
      <vt:lpstr>Slide 6</vt:lpstr>
      <vt:lpstr>Slide 7</vt:lpstr>
      <vt:lpstr>Slide 8</vt:lpstr>
      <vt:lpstr>THE ALL-IMPORTANT DISTINCTION</vt:lpstr>
      <vt:lpstr>I. Is Helping the Poor a Part of the Mission of the Church?</vt:lpstr>
      <vt:lpstr>I. Is Helping the Poor a Part of the Mission of the Church?</vt:lpstr>
      <vt:lpstr>I. Is Helping the Poor a Part of the Mission of the Church?</vt:lpstr>
      <vt:lpstr>I. Is Helping the Poor a Part of the Mission of the Church?</vt:lpstr>
      <vt:lpstr>Slide 14</vt:lpstr>
      <vt:lpstr>Slide 15</vt:lpstr>
      <vt:lpstr>Slide 16</vt:lpstr>
      <vt:lpstr>Slide 17</vt:lpstr>
      <vt:lpstr>Slide 18</vt:lpstr>
      <vt:lpstr>I. Is Helping the Poor a Part of the Mission of the Church?</vt:lpstr>
      <vt:lpstr>Slide 20</vt:lpstr>
      <vt:lpstr>Slide 21</vt:lpstr>
      <vt:lpstr>II. How Does the Church Best Help the Poor?</vt:lpstr>
      <vt:lpstr>Slide 23</vt:lpstr>
      <vt:lpstr>II. How Does the Church Best Help the Poor?</vt:lpstr>
      <vt:lpstr>II. How Does the Church Best Help the Poor?</vt:lpstr>
      <vt:lpstr>The Next Summer Seminar:   Movies and Your Worldview: Engaging with Movies as a Follower of Christ</vt:lpstr>
      <vt:lpstr>III. How the New Testament Church Helped the Materially Poor</vt:lpstr>
      <vt:lpstr>III. How the New Testament Church Helped the Materially Poor</vt:lpstr>
      <vt:lpstr>III. How the New Testament Church Helped the Materially Poor</vt:lpstr>
      <vt:lpstr>III. How the New Testament Church Helped the Materially Poor</vt:lpstr>
      <vt:lpstr>III. How the New Testament Church Helped the Materially Poor</vt:lpstr>
      <vt:lpstr>III. How the New Testament Church Helped the Materially Poor</vt:lpstr>
      <vt:lpstr>III. How the New Testament Church Helped the Materially Poor</vt:lpstr>
      <vt:lpstr>III. How the New Testament Church Helped the Materially Poor</vt:lpstr>
      <vt:lpstr>III. How the New Testament Church Helped the Materially Poor</vt:lpstr>
      <vt:lpstr>III. How the New Testament Church Helped the Materially Poor</vt:lpstr>
      <vt:lpstr>III. How the New Testament Church Helped the Materially Poor</vt:lpstr>
      <vt:lpstr>III. How the New Testament Church Helped the Materially Poor</vt:lpstr>
      <vt:lpstr>IV. Seven Marks of Compassion</vt:lpstr>
      <vt:lpstr>CASE STUDY #1</vt:lpstr>
      <vt:lpstr>CASE STUDY #2</vt:lpstr>
      <vt:lpstr>CASE STUDY #3</vt:lpstr>
      <vt:lpstr>CASE STUDY #4</vt:lpstr>
      <vt:lpstr>CASE STUDY #5</vt:lpstr>
      <vt:lpstr>CASE STUDY #6</vt:lpstr>
      <vt:lpstr>The Next Summer Seminar:   Movies and Your Worldview: Engaging with Movies as a Follower of Christ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PLEASE STOP FEEDING THE ABLE POOR!</dc:title>
  <dc:creator>Brian</dc:creator>
  <cp:lastModifiedBy>Brian</cp:lastModifiedBy>
  <cp:revision>14</cp:revision>
  <dcterms:created xsi:type="dcterms:W3CDTF">2015-07-14T18:50:30Z</dcterms:created>
  <dcterms:modified xsi:type="dcterms:W3CDTF">2015-07-14T21:07:21Z</dcterms:modified>
</cp:coreProperties>
</file>