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 id="274" r:id="rId18"/>
    <p:sldId id="275" r:id="rId19"/>
    <p:sldId id="314" r:id="rId20"/>
    <p:sldId id="276" r:id="rId21"/>
    <p:sldId id="277" r:id="rId22"/>
    <p:sldId id="278" r:id="rId23"/>
    <p:sldId id="279" r:id="rId24"/>
    <p:sldId id="282" r:id="rId25"/>
    <p:sldId id="281" r:id="rId26"/>
    <p:sldId id="312" r:id="rId27"/>
    <p:sldId id="283" r:id="rId28"/>
    <p:sldId id="313" r:id="rId29"/>
    <p:sldId id="284" r:id="rId30"/>
    <p:sldId id="285" r:id="rId31"/>
    <p:sldId id="286" r:id="rId32"/>
    <p:sldId id="287" r:id="rId33"/>
    <p:sldId id="289" r:id="rId34"/>
    <p:sldId id="290" r:id="rId35"/>
    <p:sldId id="291" r:id="rId36"/>
    <p:sldId id="292" r:id="rId37"/>
    <p:sldId id="293" r:id="rId38"/>
    <p:sldId id="294" r:id="rId39"/>
    <p:sldId id="298" r:id="rId40"/>
    <p:sldId id="315" r:id="rId41"/>
    <p:sldId id="299" r:id="rId42"/>
    <p:sldId id="300" r:id="rId43"/>
    <p:sldId id="301" r:id="rId44"/>
    <p:sldId id="302" r:id="rId45"/>
    <p:sldId id="303" r:id="rId46"/>
    <p:sldId id="304" r:id="rId47"/>
    <p:sldId id="305" r:id="rId48"/>
    <p:sldId id="306" r:id="rId49"/>
    <p:sldId id="307" r:id="rId50"/>
    <p:sldId id="308" r:id="rId51"/>
    <p:sldId id="311" r:id="rId52"/>
    <p:sldId id="3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78"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9E19209-586A-470F-A811-AF093703D948}" type="datetimeFigureOut">
              <a:rPr lang="en-US" smtClean="0"/>
              <a:pPr/>
              <a:t>7/22/2014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724928-BC3F-4585-BBAB-489FB2A269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E19209-586A-470F-A811-AF093703D948}"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4928-BC3F-4585-BBAB-489FB2A269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E19209-586A-470F-A811-AF093703D948}"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4928-BC3F-4585-BBAB-489FB2A269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9E19209-586A-470F-A811-AF093703D948}" type="datetimeFigureOut">
              <a:rPr lang="en-US" smtClean="0"/>
              <a:pPr/>
              <a:t>7/22/2014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1724928-BC3F-4585-BBAB-489FB2A269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9E19209-586A-470F-A811-AF093703D948}" type="datetimeFigureOut">
              <a:rPr lang="en-US" smtClean="0"/>
              <a:pPr/>
              <a:t>7/22/2014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1724928-BC3F-4585-BBAB-489FB2A269B1}"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9E19209-586A-470F-A811-AF093703D948}" type="datetimeFigureOut">
              <a:rPr lang="en-US" smtClean="0"/>
              <a:pPr/>
              <a:t>7/22/2014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1724928-BC3F-4585-BBAB-489FB2A269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9E19209-586A-470F-A811-AF093703D948}" type="datetimeFigureOut">
              <a:rPr lang="en-US" smtClean="0"/>
              <a:pPr/>
              <a:t>7/22/2014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1724928-BC3F-4585-BBAB-489FB2A269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E19209-586A-470F-A811-AF093703D948}" type="datetimeFigureOut">
              <a:rPr lang="en-US" smtClean="0"/>
              <a:pPr/>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24928-BC3F-4585-BBAB-489FB2A269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9E19209-586A-470F-A811-AF093703D948}" type="datetimeFigureOut">
              <a:rPr lang="en-US" smtClean="0"/>
              <a:pPr/>
              <a:t>7/22/2014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1724928-BC3F-4585-BBAB-489FB2A269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9E19209-586A-470F-A811-AF093703D948}" type="datetimeFigureOut">
              <a:rPr lang="en-US" smtClean="0"/>
              <a:pPr/>
              <a:t>7/22/2014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1724928-BC3F-4585-BBAB-489FB2A269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9E19209-586A-470F-A811-AF093703D948}" type="datetimeFigureOut">
              <a:rPr lang="en-US" smtClean="0"/>
              <a:pPr/>
              <a:t>7/22/2014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1724928-BC3F-4585-BBAB-489FB2A269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9E19209-586A-470F-A811-AF093703D948}" type="datetimeFigureOut">
              <a:rPr lang="en-US" smtClean="0"/>
              <a:pPr/>
              <a:t>7/22/2014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724928-BC3F-4585-BBAB-489FB2A269B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Real Love is </a:t>
            </a:r>
            <a:br>
              <a:rPr lang="en-US" dirty="0" smtClean="0"/>
            </a:br>
            <a:r>
              <a:rPr lang="en-US" dirty="0" smtClean="0"/>
              <a:t>Better than Unconditional:</a:t>
            </a:r>
            <a:endParaRPr lang="en-US" dirty="0"/>
          </a:p>
        </p:txBody>
      </p:sp>
      <p:sp>
        <p:nvSpPr>
          <p:cNvPr id="3" name="Subtitle 2"/>
          <p:cNvSpPr>
            <a:spLocks noGrp="1"/>
          </p:cNvSpPr>
          <p:nvPr>
            <p:ph type="subTitle" idx="1"/>
          </p:nvPr>
        </p:nvSpPr>
        <p:spPr/>
        <p:txBody>
          <a:bodyPr/>
          <a:lstStyle/>
          <a:p>
            <a:r>
              <a:rPr lang="en-US" dirty="0" smtClean="0"/>
              <a:t>Understanding the Best Thing </a:t>
            </a:r>
          </a:p>
          <a:p>
            <a:r>
              <a:rPr lang="en-US" dirty="0" smtClean="0"/>
              <a:t>in the World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1676400"/>
            <a:ext cx="2895600" cy="1908215"/>
          </a:xfrm>
          <a:prstGeom prst="rect">
            <a:avLst/>
          </a:prstGeom>
          <a:noFill/>
        </p:spPr>
        <p:txBody>
          <a:bodyPr wrap="square" rtlCol="0">
            <a:spAutoFit/>
          </a:bodyPr>
          <a:lstStyle/>
          <a:p>
            <a:r>
              <a:rPr lang="en-US" sz="3200" dirty="0" smtClean="0"/>
              <a:t>Ludwig Feuerbach</a:t>
            </a:r>
          </a:p>
          <a:p>
            <a:r>
              <a:rPr lang="en-US" sz="1200" dirty="0" smtClean="0"/>
              <a:t>German Philosopher (1804-1872)</a:t>
            </a:r>
          </a:p>
          <a:p>
            <a:r>
              <a:rPr lang="en-US" sz="1200" i="1" dirty="0" smtClean="0"/>
              <a:t>The Essence of Christianity</a:t>
            </a:r>
            <a:r>
              <a:rPr lang="en-US" sz="1200" dirty="0" smtClean="0"/>
              <a:t> (1841)</a:t>
            </a:r>
          </a:p>
          <a:p>
            <a:r>
              <a:rPr lang="en-US" sz="1200" dirty="0" smtClean="0"/>
              <a:t>Anti-Christian Atheist</a:t>
            </a:r>
          </a:p>
          <a:p>
            <a:endParaRPr lang="en-US" dirty="0"/>
          </a:p>
        </p:txBody>
      </p:sp>
      <p:pic>
        <p:nvPicPr>
          <p:cNvPr id="4" name="Picture 4" descr="http://dausonstimpsongagnon.files.wordpress.com/2012/08/ludwig-von-feuerbach.gif"/>
          <p:cNvPicPr>
            <a:picLocks noChangeAspect="1" noChangeArrowheads="1"/>
          </p:cNvPicPr>
          <p:nvPr/>
        </p:nvPicPr>
        <p:blipFill>
          <a:blip r:embed="rId2" cstate="print"/>
          <a:srcRect t="5219" b="5219"/>
          <a:stretch>
            <a:fillRect/>
          </a:stretch>
        </p:blipFill>
        <p:spPr bwMode="auto">
          <a:xfrm>
            <a:off x="1066800" y="1143000"/>
            <a:ext cx="4114800" cy="4343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Ludwig Feuerbach (1804-1872)</a:t>
            </a:r>
          </a:p>
          <a:p>
            <a:r>
              <a:rPr lang="en-US" i="1" dirty="0" smtClean="0"/>
              <a:t>The Essence of Christianity</a:t>
            </a:r>
            <a:r>
              <a:rPr lang="en-US" dirty="0" smtClean="0"/>
              <a:t> (1841)</a:t>
            </a:r>
          </a:p>
          <a:p>
            <a:pPr lvl="1"/>
            <a:r>
              <a:rPr lang="en-US" dirty="0" smtClean="0"/>
              <a:t>Attacked the divinity of Jesus Christ and the existence of God.</a:t>
            </a:r>
          </a:p>
          <a:p>
            <a:pPr lvl="1"/>
            <a:r>
              <a:rPr lang="en-US" dirty="0" smtClean="0"/>
              <a:t>Man’s selfless love for man is salvation</a:t>
            </a:r>
          </a:p>
          <a:p>
            <a:pPr lvl="1"/>
            <a:r>
              <a:rPr lang="en-US" dirty="0" smtClean="0"/>
              <a:t>Homo </a:t>
            </a:r>
            <a:r>
              <a:rPr lang="en-US" dirty="0" err="1" smtClean="0"/>
              <a:t>homini</a:t>
            </a:r>
            <a:r>
              <a:rPr lang="en-US" dirty="0" smtClean="0"/>
              <a:t> Deus </a:t>
            </a:r>
            <a:r>
              <a:rPr lang="en-US" dirty="0" err="1" smtClean="0"/>
              <a:t>ist</a:t>
            </a:r>
            <a:r>
              <a:rPr lang="en-US" dirty="0" smtClean="0"/>
              <a:t>—Man’s God is MAN</a:t>
            </a:r>
          </a:p>
          <a:p>
            <a:pPr lvl="1"/>
            <a:r>
              <a:rPr lang="en-US" dirty="0" smtClean="0"/>
              <a:t>“This is the turning point of world history.”</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Feuerbach’s influence</a:t>
            </a:r>
          </a:p>
          <a:p>
            <a:pPr lvl="1"/>
            <a:r>
              <a:rPr lang="en-US" dirty="0" smtClean="0"/>
              <a:t>Marx, Nietzsche, Huxley, John Stuart Mill, Freud and Dewey</a:t>
            </a:r>
          </a:p>
          <a:p>
            <a:r>
              <a:rPr lang="en-US" dirty="0" smtClean="0"/>
              <a:t>Marx, Nietzsche, and Freud influenced:</a:t>
            </a:r>
          </a:p>
          <a:p>
            <a:pPr lvl="1"/>
            <a:r>
              <a:rPr lang="en-US" dirty="0" smtClean="0"/>
              <a:t>Eric Fromm (1900-80) &amp; Rollo May (1904-94)</a:t>
            </a:r>
          </a:p>
          <a:p>
            <a:r>
              <a:rPr lang="en-US" dirty="0" smtClean="0"/>
              <a:t>Mill, Huxley and Dewey influenced:</a:t>
            </a:r>
          </a:p>
          <a:p>
            <a:pPr lvl="1"/>
            <a:r>
              <a:rPr lang="en-US" dirty="0" smtClean="0"/>
              <a:t>Carl Rogers (1902-1987)</a:t>
            </a:r>
          </a:p>
          <a:p>
            <a:pPr lvl="1"/>
            <a:r>
              <a:rPr lang="en-US" dirty="0" smtClean="0"/>
              <a:t>Abraham Maslow (1908-1970)</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_yQK4PXaQNyc/SSEOIENV4gI/AAAAAAAAAJU/b-nzffzqkyI/s400/CarlRogers.jpg"/>
          <p:cNvPicPr>
            <a:picLocks noChangeAspect="1" noChangeArrowheads="1"/>
          </p:cNvPicPr>
          <p:nvPr/>
        </p:nvPicPr>
        <p:blipFill>
          <a:blip r:embed="rId2" cstate="print"/>
          <a:srcRect t="15278" b="15278"/>
          <a:stretch>
            <a:fillRect/>
          </a:stretch>
        </p:blipFill>
        <p:spPr bwMode="auto">
          <a:xfrm>
            <a:off x="914400" y="990600"/>
            <a:ext cx="4114800" cy="4343400"/>
          </a:xfrm>
          <a:prstGeom prst="rect">
            <a:avLst/>
          </a:prstGeom>
          <a:noFill/>
        </p:spPr>
      </p:pic>
      <p:sp>
        <p:nvSpPr>
          <p:cNvPr id="3" name="TextBox 2"/>
          <p:cNvSpPr txBox="1"/>
          <p:nvPr/>
        </p:nvSpPr>
        <p:spPr>
          <a:xfrm>
            <a:off x="5486400" y="1676400"/>
            <a:ext cx="2895600" cy="1600438"/>
          </a:xfrm>
          <a:prstGeom prst="rect">
            <a:avLst/>
          </a:prstGeom>
          <a:noFill/>
        </p:spPr>
        <p:txBody>
          <a:bodyPr wrap="square" rtlCol="0">
            <a:spAutoFit/>
          </a:bodyPr>
          <a:lstStyle/>
          <a:p>
            <a:r>
              <a:rPr lang="en-US" sz="3200" dirty="0" smtClean="0"/>
              <a:t>Carl Rogers</a:t>
            </a:r>
          </a:p>
          <a:p>
            <a:r>
              <a:rPr lang="en-US" sz="1200" dirty="0" smtClean="0"/>
              <a:t>American Psychologist (1902-1987)</a:t>
            </a:r>
          </a:p>
          <a:p>
            <a:r>
              <a:rPr lang="en-US" sz="1200" dirty="0" smtClean="0"/>
              <a:t>Non-Directive, Client-Centered 		Therapy</a:t>
            </a:r>
          </a:p>
          <a:p>
            <a:r>
              <a:rPr lang="en-US" sz="1200" dirty="0" smtClean="0"/>
              <a:t>Unconditional Positive Regard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b="1" i="1" u="sng" dirty="0" smtClean="0"/>
              <a:t>Carl Rogers</a:t>
            </a:r>
          </a:p>
          <a:p>
            <a:r>
              <a:rPr lang="en-US" dirty="0" smtClean="0"/>
              <a:t>Raised in conservative Protestantism</a:t>
            </a:r>
          </a:p>
          <a:p>
            <a:r>
              <a:rPr lang="en-US" dirty="0" smtClean="0"/>
              <a:t>Went to Union Seminary to study for the ministry—encountered liberalism</a:t>
            </a:r>
          </a:p>
          <a:p>
            <a:r>
              <a:rPr lang="en-US" dirty="0" smtClean="0"/>
              <a:t>Left Christianity</a:t>
            </a:r>
          </a:p>
          <a:p>
            <a:r>
              <a:rPr lang="en-US" dirty="0" smtClean="0"/>
              <a:t>Transferred to Teachers College at NYC</a:t>
            </a:r>
          </a:p>
          <a:p>
            <a:r>
              <a:rPr lang="en-US" dirty="0" smtClean="0"/>
              <a:t>Influenced by John Dewey (Feuerbach)</a:t>
            </a:r>
          </a:p>
          <a:p>
            <a:r>
              <a:rPr lang="en-US" dirty="0" smtClean="0"/>
              <a:t>Graduated PhD 1928</a:t>
            </a:r>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b="1" i="1" u="sng" dirty="0" smtClean="0"/>
              <a:t>Carl Rogers</a:t>
            </a:r>
          </a:p>
          <a:p>
            <a:r>
              <a:rPr lang="en-US" dirty="0" smtClean="0"/>
              <a:t>Personality theory based on the innate goodness and primacy of the self</a:t>
            </a:r>
          </a:p>
          <a:p>
            <a:r>
              <a:rPr lang="en-US" dirty="0" smtClean="0"/>
              <a:t>Goal of therapy: to help the person get in touch with the repressed </a:t>
            </a:r>
            <a:r>
              <a:rPr lang="en-US" dirty="0" smtClean="0"/>
              <a:t>self</a:t>
            </a:r>
          </a:p>
          <a:p>
            <a:r>
              <a:rPr lang="en-US" dirty="0" smtClean="0"/>
              <a:t>The self is completely good and pure</a:t>
            </a:r>
          </a:p>
          <a:p>
            <a:r>
              <a:rPr lang="en-US" dirty="0" smtClean="0"/>
              <a:t>The problem is that others have told you </a:t>
            </a:r>
            <a:r>
              <a:rPr lang="en-US" dirty="0" err="1" smtClean="0"/>
              <a:t>you</a:t>
            </a:r>
            <a:r>
              <a:rPr lang="en-US" dirty="0" smtClean="0"/>
              <a:t> are </a:t>
            </a:r>
            <a:r>
              <a:rPr lang="en-US" b="1" i="1" dirty="0" smtClean="0"/>
              <a:t>not</a:t>
            </a:r>
            <a:r>
              <a:rPr lang="en-US" dirty="0" smtClean="0"/>
              <a:t> good—”Incongruence”</a:t>
            </a:r>
          </a:p>
          <a:p>
            <a:endParaRPr lang="en-US" dirty="0" smtClean="0"/>
          </a:p>
          <a:p>
            <a:endParaRPr lang="en-US" dirty="0" smtClean="0"/>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fontScale="85000" lnSpcReduction="10000"/>
          </a:bodyPr>
          <a:lstStyle/>
          <a:p>
            <a:pPr>
              <a:buNone/>
            </a:pPr>
            <a:r>
              <a:rPr lang="en-US" b="1" i="1" u="sng" dirty="0" smtClean="0"/>
              <a:t>Carl Rogers</a:t>
            </a:r>
          </a:p>
          <a:p>
            <a:r>
              <a:rPr lang="en-US" dirty="0" smtClean="0"/>
              <a:t>“The therapist must experience unconditional positive regard for the client. Since the client’s incongruence is due to conditions of worth that have been internalized from the parents’ conditional positive regard, in order for the client to be able to accept experiences that have been distorted or denied to awareness, there must be a decrease in the client’s conditions of worth. There must be an increase in the client’s unconditional self-regard. </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fontScale="85000" lnSpcReduction="10000"/>
          </a:bodyPr>
          <a:lstStyle/>
          <a:p>
            <a:pPr>
              <a:buNone/>
            </a:pPr>
            <a:r>
              <a:rPr lang="en-US" b="1" i="1" u="sng" dirty="0" smtClean="0"/>
              <a:t>Carl Rogers</a:t>
            </a:r>
          </a:p>
          <a:p>
            <a:r>
              <a:rPr lang="en-US" dirty="0" smtClean="0"/>
              <a:t>“If the therapist can demonstrate unconditional positive regard for the client, then the client can begin to become more accurately aware of the experiences that were previously distorted or denied because they threatened a loss of positive regard from significant others.  When clients perceive such unconditional positive regard, existing conditions of worth are weakened or dissolved and are replaced by a stronger unconditional positive self-regard.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b="1" i="1" u="sng" dirty="0" smtClean="0"/>
              <a:t>Carl Rogers</a:t>
            </a:r>
          </a:p>
          <a:p>
            <a:r>
              <a:rPr lang="en-US" dirty="0" smtClean="0"/>
              <a:t>“If the therapist who matters is able to prize and consistently care about clients no matter what the clients are experiencing or expressing, then the clients become free to accept all that they are with love and caring.” </a:t>
            </a:r>
          </a:p>
          <a:p>
            <a:r>
              <a:rPr lang="en-US" sz="1200" dirty="0" err="1" smtClean="0"/>
              <a:t>Prochaska</a:t>
            </a:r>
            <a:r>
              <a:rPr lang="en-US" sz="1200" dirty="0" smtClean="0"/>
              <a:t>, </a:t>
            </a:r>
            <a:r>
              <a:rPr lang="en-US" sz="1200" i="1" dirty="0" smtClean="0"/>
              <a:t>Systems of Psychotherapy: A </a:t>
            </a:r>
            <a:r>
              <a:rPr lang="en-US" sz="1200" i="1" dirty="0" err="1" smtClean="0"/>
              <a:t>Transtheoretical</a:t>
            </a:r>
            <a:r>
              <a:rPr lang="en-US" sz="1200" i="1" dirty="0" smtClean="0"/>
              <a:t> Analysis</a:t>
            </a:r>
            <a:r>
              <a:rPr lang="en-US" sz="1200" dirty="0" smtClean="0"/>
              <a:t>), 117-118.</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b="1" i="1" u="sng" dirty="0" smtClean="0"/>
              <a:t>Carl Rogers</a:t>
            </a:r>
          </a:p>
          <a:p>
            <a:r>
              <a:rPr lang="en-US" dirty="0" smtClean="0"/>
              <a:t>Result</a:t>
            </a:r>
            <a:r>
              <a:rPr lang="en-US" dirty="0" smtClean="0"/>
              <a:t>: self-understanding, integration, more functional, more unique, self-expressive, accepting, able to cope with the problems of life</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The Central Importance of Love</a:t>
            </a:r>
            <a:endParaRPr lang="en-US" dirty="0"/>
          </a:p>
        </p:txBody>
      </p:sp>
      <p:sp>
        <p:nvSpPr>
          <p:cNvPr id="3" name="Content Placeholder 2"/>
          <p:cNvSpPr>
            <a:spLocks noGrp="1"/>
          </p:cNvSpPr>
          <p:nvPr>
            <p:ph idx="1"/>
          </p:nvPr>
        </p:nvSpPr>
        <p:spPr/>
        <p:txBody>
          <a:bodyPr/>
          <a:lstStyle/>
          <a:p>
            <a:r>
              <a:rPr lang="en-US" dirty="0" smtClean="0"/>
              <a:t>Jesus declared the priority of love:</a:t>
            </a:r>
          </a:p>
          <a:p>
            <a:pPr lvl="1"/>
            <a:r>
              <a:rPr lang="en-US" dirty="0" smtClean="0"/>
              <a:t>The First Commandment: Love God.</a:t>
            </a:r>
          </a:p>
          <a:p>
            <a:pPr lvl="1"/>
            <a:r>
              <a:rPr lang="en-US" dirty="0" smtClean="0"/>
              <a:t>The Second Commandment: Love Neighbor (Mark 12:30-31)</a:t>
            </a:r>
          </a:p>
          <a:p>
            <a:r>
              <a:rPr lang="en-US" dirty="0" smtClean="0"/>
              <a:t>Paul agrees:</a:t>
            </a:r>
          </a:p>
          <a:p>
            <a:pPr lvl="1"/>
            <a:r>
              <a:rPr lang="en-US" dirty="0" smtClean="0"/>
              <a:t>The first fruit of the Spirit: Love (Gal. 5:22-3)</a:t>
            </a:r>
          </a:p>
          <a:p>
            <a:pPr lvl="1"/>
            <a:r>
              <a:rPr lang="en-US" dirty="0" smtClean="0"/>
              <a:t>“The greatest of these is love” (1 Cor. 13-13)</a:t>
            </a:r>
          </a:p>
          <a:p>
            <a:r>
              <a:rPr lang="en-US" dirty="0" smtClean="0"/>
              <a:t>John agrees: “God is love!” (1 John 4:8)</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fontScale="92500"/>
          </a:bodyPr>
          <a:lstStyle/>
          <a:p>
            <a:pPr>
              <a:buNone/>
            </a:pPr>
            <a:r>
              <a:rPr lang="en-US" b="1" i="1" u="sng" dirty="0" smtClean="0"/>
              <a:t>Carl Rogers</a:t>
            </a:r>
          </a:p>
          <a:p>
            <a:r>
              <a:rPr lang="en-US" dirty="0" smtClean="0"/>
              <a:t>In other words, “I am a good person. But my nasty parents put limits and restrictions on me, and made me think I was not so good after all. And my problem is that I believed them. So I need my friendly therapist to love me unconditionally so that I can believe in myself again and rise up to be the wonderful me I was always supposed to be.”</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b="1" i="1" u="sng" dirty="0" smtClean="0"/>
              <a:t>Carl Rogers</a:t>
            </a:r>
          </a:p>
          <a:p>
            <a:r>
              <a:rPr lang="en-US" dirty="0" smtClean="0"/>
              <a:t>Al Franken said it better in his Saturday Night Live character, the therapist “Stuart Smalley”: “I’m good enough, I’m smart enough, and doggone it, people like me!”</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sz="1800" b="1" u="sng" dirty="0" smtClean="0"/>
              <a:t>David </a:t>
            </a:r>
            <a:r>
              <a:rPr lang="en-US" sz="1800" b="1" u="sng" dirty="0" err="1" smtClean="0"/>
              <a:t>Powlison</a:t>
            </a:r>
            <a:r>
              <a:rPr lang="en-US" sz="1800" u="sng" dirty="0" smtClean="0"/>
              <a:t>, </a:t>
            </a:r>
            <a:r>
              <a:rPr lang="en-US" sz="1800" i="1" u="sng" dirty="0" smtClean="0"/>
              <a:t>God’s Love is Better than Unconditional*</a:t>
            </a:r>
            <a:endParaRPr lang="en-US" b="1" i="1" u="sng" dirty="0" smtClean="0"/>
          </a:p>
          <a:p>
            <a:r>
              <a:rPr lang="en-US" dirty="0" smtClean="0"/>
              <a:t>“Deep down you’re okay; God accepts you just as you are. God smiles on you even if you don’t jump through any hoops. You have intrinsic worth. God accepts you, warts and all. You can relax, bask in his smile, and let the basically good, real you emerge.” This… “is a philosophy of life utterly at odds with God’s real love.” *</a:t>
            </a:r>
            <a:r>
              <a:rPr lang="en-US" sz="1200" dirty="0" smtClean="0"/>
              <a:t>(Phillipsburg, NJ: P&amp;R Publishing, 2001) 13.</a:t>
            </a:r>
            <a:r>
              <a:rPr lang="en-US" dirty="0" smtClean="0"/>
              <a:t> </a:t>
            </a:r>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fontScale="92500" lnSpcReduction="10000"/>
          </a:bodyPr>
          <a:lstStyle/>
          <a:p>
            <a:pPr>
              <a:buNone/>
            </a:pPr>
            <a:r>
              <a:rPr lang="en-US" sz="1800" b="1" u="sng" dirty="0" smtClean="0"/>
              <a:t>David </a:t>
            </a:r>
            <a:r>
              <a:rPr lang="en-US" sz="1800" b="1" u="sng" dirty="0" err="1" smtClean="0"/>
              <a:t>Powlison</a:t>
            </a:r>
            <a:r>
              <a:rPr lang="en-US" sz="1800" u="sng" dirty="0" smtClean="0"/>
              <a:t>, </a:t>
            </a:r>
            <a:r>
              <a:rPr lang="en-US" sz="1800" i="1" u="sng" dirty="0" smtClean="0"/>
              <a:t>God’s Love is Better than Unconditional*</a:t>
            </a:r>
            <a:endParaRPr lang="en-US" b="1" i="1" u="sng" dirty="0" smtClean="0"/>
          </a:p>
          <a:p>
            <a:r>
              <a:rPr lang="en-US" dirty="0" smtClean="0"/>
              <a:t>“If you receive blanket acceptance, you need no repentance. You just accept it. It fills you without humbling you. It relaxes you without upsetting you about yourself—or thrilling you about Christ. It lets you relax without reckoning with the anguish of Jesus on the cross. It is easy and undemanding. It does not insist on, or work at, changing you. It deceives you about both God and yourself.</a:t>
            </a:r>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sz="1800" b="1" u="sng" dirty="0" smtClean="0"/>
              <a:t>David </a:t>
            </a:r>
            <a:r>
              <a:rPr lang="en-US" sz="1800" b="1" u="sng" dirty="0" err="1" smtClean="0"/>
              <a:t>Powlison</a:t>
            </a:r>
            <a:r>
              <a:rPr lang="en-US" sz="1800" u="sng" dirty="0" smtClean="0"/>
              <a:t>, </a:t>
            </a:r>
            <a:r>
              <a:rPr lang="en-US" sz="1800" i="1" u="sng" dirty="0" smtClean="0"/>
              <a:t>God’s Love is Better than Unconditional*</a:t>
            </a:r>
            <a:endParaRPr lang="en-US" b="1" i="1" u="sng" dirty="0" smtClean="0"/>
          </a:p>
          <a:p>
            <a:r>
              <a:rPr lang="en-US" dirty="0" smtClean="0"/>
              <a:t>	“We can do better. God does not accept me just as I am; he loves me </a:t>
            </a:r>
            <a:r>
              <a:rPr lang="en-US" i="1" dirty="0" smtClean="0"/>
              <a:t>despite</a:t>
            </a:r>
            <a:r>
              <a:rPr lang="en-US" dirty="0" smtClean="0"/>
              <a:t> how I am. He loves me just as </a:t>
            </a:r>
            <a:r>
              <a:rPr lang="en-US" i="1" dirty="0" smtClean="0"/>
              <a:t>Jesus</a:t>
            </a:r>
            <a:r>
              <a:rPr lang="en-US" dirty="0" smtClean="0"/>
              <a:t> is; he loves me enough to devote my life to renewing me in the image of Jesus.</a:t>
            </a:r>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sz="1800" b="1" u="sng" dirty="0" smtClean="0"/>
              <a:t>David </a:t>
            </a:r>
            <a:r>
              <a:rPr lang="en-US" sz="1800" b="1" u="sng" dirty="0" err="1" smtClean="0"/>
              <a:t>Powlison</a:t>
            </a:r>
            <a:r>
              <a:rPr lang="en-US" sz="1800" u="sng" dirty="0" smtClean="0"/>
              <a:t>, </a:t>
            </a:r>
            <a:r>
              <a:rPr lang="en-US" sz="1800" i="1" u="sng" dirty="0" smtClean="0"/>
              <a:t>God’s Love is Better than Unconditional*</a:t>
            </a:r>
            <a:endParaRPr lang="en-US" b="1" i="1" u="sng" dirty="0" smtClean="0"/>
          </a:p>
          <a:p>
            <a:r>
              <a:rPr lang="en-US" dirty="0" smtClean="0"/>
              <a:t>	“This love is much, much better than unconditional! Perhaps we could call it “</a:t>
            </a:r>
            <a:r>
              <a:rPr lang="en-US" i="1" dirty="0" err="1" smtClean="0"/>
              <a:t>contra</a:t>
            </a:r>
            <a:r>
              <a:rPr lang="en-US" dirty="0" err="1" smtClean="0"/>
              <a:t>conditional</a:t>
            </a:r>
            <a:r>
              <a:rPr lang="en-US" dirty="0" smtClean="0"/>
              <a:t>” love. God has blessed me because his Son fulfilled the conditions I could never achieve. Contrary to what I deserve, he loves me. And now I can begin to change—not because I can earn his love, but because I’ve already received it.”</a:t>
            </a:r>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pPr>
              <a:buNone/>
            </a:pPr>
            <a:r>
              <a:rPr lang="en-US" sz="8800" b="1" dirty="0" smtClean="0"/>
              <a:t>Questions and Discussion</a:t>
            </a:r>
            <a:endParaRPr lang="en-US" sz="8800" dirty="0" smtClean="0"/>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HOW WOULD YOU DEFINE “LOVE”?</a:t>
            </a:r>
          </a:p>
          <a:p>
            <a:r>
              <a:rPr lang="en-US" b="1" dirty="0" smtClean="0"/>
              <a:t>Is love a ‘feeling’?</a:t>
            </a:r>
          </a:p>
          <a:p>
            <a:pPr lvl="1"/>
            <a:r>
              <a:rPr lang="en-US" dirty="0" smtClean="0"/>
              <a:t>Feelings are notoriously fickle.</a:t>
            </a:r>
          </a:p>
          <a:p>
            <a:pPr lvl="1"/>
            <a:r>
              <a:rPr lang="en-US" dirty="0" smtClean="0"/>
              <a:t>The Bible commands love, which sounds like a commitment, choice, or decision.</a:t>
            </a:r>
          </a:p>
          <a:p>
            <a:pPr lvl="1"/>
            <a:r>
              <a:rPr lang="en-US" dirty="0" smtClean="0"/>
              <a:t>Marriage ‘vows’ promise to love—a commitment, in spite of feelings which come and go. </a:t>
            </a:r>
          </a:p>
          <a:p>
            <a:pPr lvl="1"/>
            <a:r>
              <a:rPr lang="en-US" dirty="0" smtClean="0"/>
              <a:t>Does this make us slaves to our feelings?</a:t>
            </a:r>
          </a:p>
          <a:p>
            <a:pPr lvl="2"/>
            <a:endParaRPr lang="en-US" dirty="0" smtClean="0"/>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865174" y="1371600"/>
            <a:ext cx="5413651"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HOW WOULD YOU DEFINE “LOVE”?</a:t>
            </a:r>
          </a:p>
          <a:p>
            <a:r>
              <a:rPr lang="en-US" b="1" dirty="0" smtClean="0"/>
              <a:t>Is love a ‘commitment’?</a:t>
            </a:r>
            <a:r>
              <a:rPr lang="en-US" dirty="0" smtClean="0"/>
              <a:t> (Not “love if” or “love because” but “love in spite of.”) </a:t>
            </a:r>
          </a:p>
          <a:p>
            <a:pPr lvl="1"/>
            <a:r>
              <a:rPr lang="en-US" dirty="0" smtClean="0"/>
              <a:t>That does solve the problem of fickle affections, but…</a:t>
            </a:r>
          </a:p>
          <a:p>
            <a:pPr lvl="1"/>
            <a:r>
              <a:rPr lang="en-US" dirty="0" smtClean="0"/>
              <a:t>Duty-love seems cold and unfeeling/sterile.</a:t>
            </a:r>
          </a:p>
          <a:p>
            <a:pPr lvl="1"/>
            <a:r>
              <a:rPr lang="en-US" dirty="0" smtClean="0"/>
              <a:t>Is it then wrong to ‘feel’ love?</a:t>
            </a:r>
          </a:p>
          <a:p>
            <a:pPr lvl="1"/>
            <a:r>
              <a:rPr lang="en-US" dirty="0" smtClean="0"/>
              <a:t>Feeling one way but acting another way = “hypocrite!” </a:t>
            </a:r>
          </a:p>
          <a:p>
            <a:pPr lvl="1"/>
            <a:r>
              <a:rPr lang="en-US" dirty="0" smtClean="0"/>
              <a:t>Would you want to be loved as a duty?</a:t>
            </a:r>
          </a:p>
          <a:p>
            <a:pPr lvl="2"/>
            <a:endParaRPr lang="en-US" dirty="0" smtClean="0"/>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The Central Importance of Love</a:t>
            </a:r>
            <a:endParaRPr lang="en-US" dirty="0"/>
          </a:p>
        </p:txBody>
      </p:sp>
      <p:sp>
        <p:nvSpPr>
          <p:cNvPr id="3" name="Content Placeholder 2"/>
          <p:cNvSpPr>
            <a:spLocks noGrp="1"/>
          </p:cNvSpPr>
          <p:nvPr>
            <p:ph idx="1"/>
          </p:nvPr>
        </p:nvSpPr>
        <p:spPr/>
        <p:txBody>
          <a:bodyPr/>
          <a:lstStyle/>
          <a:p>
            <a:r>
              <a:rPr lang="en-US" dirty="0" smtClean="0"/>
              <a:t>The Problem of Definitions: What is Love?</a:t>
            </a:r>
          </a:p>
          <a:p>
            <a:r>
              <a:rPr lang="en-US" i="1" dirty="0" smtClean="0"/>
              <a:t>Unconditional</a:t>
            </a:r>
            <a:r>
              <a:rPr lang="en-US" dirty="0" smtClean="0"/>
              <a:t> Love?</a:t>
            </a:r>
          </a:p>
          <a:p>
            <a:pPr lvl="1"/>
            <a:r>
              <a:rPr lang="en-US" dirty="0" smtClean="0"/>
              <a:t>Without defining “love” adding “unconditional” is no help</a:t>
            </a:r>
          </a:p>
          <a:p>
            <a:pPr lvl="1"/>
            <a:r>
              <a:rPr lang="en-US" dirty="0" smtClean="0"/>
              <a:t>The Bible never puts these two words together</a:t>
            </a:r>
          </a:p>
          <a:p>
            <a:pPr lvl="1"/>
            <a:r>
              <a:rPr lang="en-US" dirty="0" smtClean="0"/>
              <a:t>The classic theologians do not speak of “unconditional love”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HOW WOULD YOU DEFINE “LOVE”?</a:t>
            </a:r>
          </a:p>
          <a:p>
            <a:r>
              <a:rPr lang="en-US" b="1" dirty="0" smtClean="0"/>
              <a:t>Is love a ‘feeling’ or a ‘commitment’?</a:t>
            </a:r>
            <a:endParaRPr lang="en-US" dirty="0" smtClean="0"/>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 TOWARD A DEFINITION OF “LOVE”?</a:t>
            </a:r>
          </a:p>
          <a:p>
            <a:r>
              <a:rPr lang="en-US" b="1" i="1" dirty="0" smtClean="0"/>
              <a:t>“Love is the commitment to maintain a high affection that leads to vital action.”</a:t>
            </a:r>
          </a:p>
          <a:p>
            <a:pPr lvl="1"/>
            <a:r>
              <a:rPr lang="en-US" dirty="0" smtClean="0"/>
              <a:t>Love is a commitment: we can obey the command to love and keep our vows to love.</a:t>
            </a:r>
          </a:p>
          <a:p>
            <a:pPr lvl="1"/>
            <a:r>
              <a:rPr lang="en-US" dirty="0" smtClean="0"/>
              <a:t>Love is a commitment to maintain a high affection: love engages our God-given affections.</a:t>
            </a:r>
          </a:p>
          <a:p>
            <a:pPr lvl="1"/>
            <a:r>
              <a:rPr lang="en-US" dirty="0" smtClean="0"/>
              <a:t>That affection moves us to vital, benevolent action for the other’s good.</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 TOWARD A DEFINITION OF “LOVE”?</a:t>
            </a:r>
          </a:p>
          <a:p>
            <a:r>
              <a:rPr lang="en-US" b="1" i="1" dirty="0" smtClean="0"/>
              <a:t>“Love is the commitment to maintain a high affection that leads to vital action.”</a:t>
            </a:r>
          </a:p>
          <a:p>
            <a:pPr lvl="1"/>
            <a:r>
              <a:rPr lang="en-US" dirty="0" smtClean="0"/>
              <a:t>This definition is </a:t>
            </a:r>
            <a:r>
              <a:rPr lang="en-US" dirty="0" err="1" smtClean="0"/>
              <a:t>wholistic</a:t>
            </a:r>
            <a:r>
              <a:rPr lang="en-US" dirty="0" smtClean="0"/>
              <a:t>.</a:t>
            </a:r>
          </a:p>
          <a:p>
            <a:pPr lvl="2"/>
            <a:r>
              <a:rPr lang="en-US" sz="2200" dirty="0" smtClean="0"/>
              <a:t>We are rational, </a:t>
            </a:r>
            <a:r>
              <a:rPr lang="en-US" sz="2200" dirty="0" err="1" smtClean="0"/>
              <a:t>affectional</a:t>
            </a:r>
            <a:r>
              <a:rPr lang="en-US" sz="2200" dirty="0" smtClean="0"/>
              <a:t>, volitional creatures (with intellect, emotions, and wills)</a:t>
            </a:r>
          </a:p>
          <a:p>
            <a:pPr lvl="2"/>
            <a:r>
              <a:rPr lang="en-US" sz="2200" dirty="0" smtClean="0"/>
              <a:t>We consciously choose to set our affections on another person and act accordingly</a:t>
            </a:r>
          </a:p>
          <a:p>
            <a:pPr lvl="2"/>
            <a:r>
              <a:rPr lang="en-US" sz="2200" dirty="0" smtClean="0"/>
              <a:t>We know we will have to work at maintaining a high affection for them. </a:t>
            </a:r>
          </a:p>
          <a:p>
            <a:pPr lvl="1"/>
            <a:r>
              <a:rPr lang="en-US" dirty="0" smtClean="0"/>
              <a:t>But is this definition “biblical”?</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 LOVE AND GOD’S WORD</a:t>
            </a:r>
          </a:p>
          <a:p>
            <a:r>
              <a:rPr lang="en-US" b="1" i="1" dirty="0" smtClean="0"/>
              <a:t>“Love is the commitment to maintain a high affection that leads to vital action.”</a:t>
            </a:r>
          </a:p>
          <a:p>
            <a:endParaRPr lang="en-US" b="1" i="1" dirty="0" smtClean="0"/>
          </a:p>
          <a:p>
            <a:r>
              <a:rPr lang="en-US" i="1" dirty="0" smtClean="0"/>
              <a:t>Two questions:</a:t>
            </a:r>
          </a:p>
          <a:p>
            <a:pPr lvl="1"/>
            <a:r>
              <a:rPr lang="en-US" i="1" dirty="0" smtClean="0"/>
              <a:t>1. Is God’s love for his people like this?</a:t>
            </a:r>
          </a:p>
          <a:p>
            <a:pPr lvl="1"/>
            <a:r>
              <a:rPr lang="en-US" i="1" dirty="0" smtClean="0"/>
              <a:t>2. Does the Bible ever command us to maintain a high affection for (to feel a certain way toward) others?</a:t>
            </a:r>
          </a:p>
          <a:p>
            <a:endParaRPr lang="en-US" b="1" i="1" dirty="0" smtClean="0"/>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a:buNone/>
            </a:pPr>
            <a:r>
              <a:rPr lang="en-US" dirty="0" smtClean="0"/>
              <a:t>II. LOVE AND GOD’S WORD</a:t>
            </a:r>
          </a:p>
          <a:p>
            <a:r>
              <a:rPr lang="en-US" dirty="0" smtClean="0"/>
              <a:t>Propitiation or Expiation?(Gr. “</a:t>
            </a:r>
            <a:r>
              <a:rPr lang="en-US" dirty="0" err="1" smtClean="0"/>
              <a:t>hilasmon</a:t>
            </a:r>
            <a:r>
              <a:rPr lang="en-US" dirty="0" smtClean="0"/>
              <a:t>”)</a:t>
            </a:r>
          </a:p>
          <a:p>
            <a:pPr lvl="1"/>
            <a:r>
              <a:rPr lang="en-US" dirty="0" smtClean="0"/>
              <a:t>Propitiation – to make someone propitious</a:t>
            </a:r>
          </a:p>
          <a:p>
            <a:pPr lvl="1"/>
            <a:r>
              <a:rPr lang="en-US" dirty="0" smtClean="0"/>
              <a:t>Expiation – taking away our bothersome sins</a:t>
            </a:r>
          </a:p>
          <a:p>
            <a:r>
              <a:rPr lang="en-US" dirty="0" smtClean="0"/>
              <a:t>God is a holy God, offended by our sin</a:t>
            </a:r>
          </a:p>
          <a:p>
            <a:pPr lvl="1"/>
            <a:r>
              <a:rPr lang="en-US" dirty="0" smtClean="0"/>
              <a:t>“It is a fundamental datum of Scripture that because God is a holy God, he is angry with all who are guilty of wrongdoing. It is said that there are over twenty different words used to express the wrath of God in the Old Testament, with over 580 occurrences of these words.” </a:t>
            </a:r>
            <a:r>
              <a:rPr lang="en-US" sz="1200" dirty="0" smtClean="0"/>
              <a:t>(ZEPEB IV, 904)</a:t>
            </a:r>
            <a:endParaRPr lang="en-US" sz="1200" b="1" i="1" dirty="0" smtClean="0"/>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 LOVE AND GOD’S WORD</a:t>
            </a:r>
          </a:p>
          <a:p>
            <a:r>
              <a:rPr lang="en-US" dirty="0" smtClean="0"/>
              <a:t>Propitiation in the New Testament</a:t>
            </a:r>
          </a:p>
          <a:p>
            <a:r>
              <a:rPr lang="en-US" sz="3200" dirty="0" smtClean="0"/>
              <a:t>     Romans 3:23-25: </a:t>
            </a:r>
            <a:r>
              <a:rPr lang="en-US" sz="3200" i="1" dirty="0" smtClean="0"/>
              <a:t>“for all have sinned and fall short of the glory of God, and are justified by his grace as a gift, through the redemption that is in Christ Jesus, whom God put forward as a propitiation by his blood, to be received by faith.”</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 LOVE AND GOD’S WORD</a:t>
            </a:r>
          </a:p>
          <a:p>
            <a:r>
              <a:rPr lang="en-US" dirty="0" smtClean="0"/>
              <a:t>Propitiation in the New Testament</a:t>
            </a:r>
          </a:p>
          <a:p>
            <a:r>
              <a:rPr lang="en-US" sz="3200" dirty="0" smtClean="0"/>
              <a:t>     Hebrews 2:17: </a:t>
            </a:r>
            <a:r>
              <a:rPr lang="en-US" sz="3200" i="1" dirty="0" smtClean="0"/>
              <a:t>“Therefore he had to be made like his brothers in every respect, so that he might become a merciful and faithful high priest in the service of God, to make propitiation for the sins of the people.”</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a:buNone/>
            </a:pPr>
            <a:r>
              <a:rPr lang="en-US" dirty="0" smtClean="0"/>
              <a:t>II. LOVE AND GOD’S WORD</a:t>
            </a:r>
          </a:p>
          <a:p>
            <a:r>
              <a:rPr lang="en-US" dirty="0" smtClean="0"/>
              <a:t>Propitiation in the New Testament</a:t>
            </a:r>
          </a:p>
          <a:p>
            <a:r>
              <a:rPr lang="en-US" sz="3200" dirty="0" smtClean="0"/>
              <a:t>     1 John 2:1-2: </a:t>
            </a:r>
            <a:r>
              <a:rPr lang="en-US" sz="3200" i="1" dirty="0" smtClean="0"/>
              <a:t>“My little children, I am writing these things to you so that you may not sin. But if anyone does sin, we have an advocate with the Father, Jesus Christ the righteous. 2  He is the propitiation for our sins, and not for ours only but also for the sins of the whole world.”</a:t>
            </a:r>
            <a:r>
              <a:rPr lang="en-US" sz="3200" dirty="0" smtClean="0"/>
              <a:t> </a:t>
            </a:r>
          </a:p>
          <a:p>
            <a:r>
              <a:rPr lang="en-US" sz="3200" dirty="0" smtClean="0"/>
              <a:t>	1 John 4:10: </a:t>
            </a:r>
            <a:r>
              <a:rPr lang="en-US" sz="3200" i="1" dirty="0" smtClean="0"/>
              <a:t>“In this is love, not that we have loved God but that he loved us and sent his Son to be the propitiation for our sins.”</a:t>
            </a:r>
            <a:endParaRPr lang="en-US" sz="3200" dirty="0" smtClean="0"/>
          </a:p>
          <a:p>
            <a:r>
              <a:rPr lang="en-US" sz="3200" dirty="0" smtClean="0"/>
              <a:t>     1 John 4:11</a:t>
            </a:r>
            <a:r>
              <a:rPr lang="en-US" sz="3200" i="1" dirty="0" smtClean="0"/>
              <a:t>“Beloved, if God so loved us, we also ought to love one another.”</a:t>
            </a:r>
            <a:r>
              <a:rPr lang="en-US" sz="3200" dirty="0" smtClean="0"/>
              <a:t> </a:t>
            </a:r>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 LOVE AND GOD’S WORD</a:t>
            </a:r>
          </a:p>
          <a:p>
            <a:r>
              <a:rPr lang="en-US" dirty="0" smtClean="0"/>
              <a:t>Does God’s Word command us to feel affection for others?</a:t>
            </a:r>
          </a:p>
          <a:p>
            <a:r>
              <a:rPr lang="en-US" sz="3200" dirty="0" smtClean="0"/>
              <a:t>Ephesians 4:32: </a:t>
            </a:r>
            <a:r>
              <a:rPr lang="en-US" sz="3200" i="1" dirty="0" smtClean="0"/>
              <a:t>“Be kind to one another, </a:t>
            </a:r>
            <a:r>
              <a:rPr lang="en-US" sz="3200" i="1" u="sng" dirty="0" smtClean="0"/>
              <a:t>tenderhearted</a:t>
            </a:r>
            <a:r>
              <a:rPr lang="en-US" sz="3200" i="1" dirty="0" smtClean="0"/>
              <a:t>,</a:t>
            </a:r>
            <a:r>
              <a:rPr lang="en-US" sz="3200" dirty="0" smtClean="0"/>
              <a:t> (that’s definitely a feeling word!)</a:t>
            </a:r>
            <a:r>
              <a:rPr lang="en-US" sz="3200" i="1" dirty="0" smtClean="0"/>
              <a:t> forgiving one another, as God in Christ forgave you.”</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 LOVE AND GOD’S WORD</a:t>
            </a:r>
          </a:p>
          <a:p>
            <a:r>
              <a:rPr lang="en-US" dirty="0" smtClean="0"/>
              <a:t>God’s love is committed to maintaining a high affection for his people.</a:t>
            </a:r>
          </a:p>
          <a:p>
            <a:r>
              <a:rPr lang="en-US" sz="3200" dirty="0" smtClean="0"/>
              <a:t>God’s Word commands us to feel affection toward one another.</a:t>
            </a:r>
          </a:p>
          <a:p>
            <a:r>
              <a:rPr lang="en-US" sz="3200" dirty="0" smtClean="0"/>
              <a:t>Therefore:</a:t>
            </a:r>
          </a:p>
          <a:p>
            <a:pPr lvl="1"/>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The Central Importance of Love</a:t>
            </a:r>
            <a:endParaRPr lang="en-US" dirty="0"/>
          </a:p>
        </p:txBody>
      </p:sp>
      <p:sp>
        <p:nvSpPr>
          <p:cNvPr id="3" name="Content Placeholder 2"/>
          <p:cNvSpPr>
            <a:spLocks noGrp="1"/>
          </p:cNvSpPr>
          <p:nvPr>
            <p:ph idx="1"/>
          </p:nvPr>
        </p:nvSpPr>
        <p:spPr/>
        <p:txBody>
          <a:bodyPr>
            <a:normAutofit/>
          </a:bodyPr>
          <a:lstStyle/>
          <a:p>
            <a:pPr>
              <a:buNone/>
            </a:pPr>
            <a:r>
              <a:rPr lang="en-US" dirty="0" smtClean="0"/>
              <a:t>PART ONE: The Meaning and Origin of “Unconditional Love”</a:t>
            </a:r>
          </a:p>
          <a:p>
            <a:pPr lvl="1"/>
            <a:r>
              <a:rPr lang="en-US" dirty="0" smtClean="0"/>
              <a:t>Unbiblical, inadequate, and inaccurate</a:t>
            </a:r>
          </a:p>
          <a:p>
            <a:pPr lvl="1"/>
            <a:r>
              <a:rPr lang="en-US" dirty="0" smtClean="0"/>
              <a:t>Effect on interpersonal relationships?</a:t>
            </a:r>
          </a:p>
          <a:p>
            <a:pPr lvl="1"/>
            <a:r>
              <a:rPr lang="en-US" dirty="0" smtClean="0"/>
              <a:t>A false view of God!</a:t>
            </a:r>
          </a:p>
          <a:p>
            <a:pPr>
              <a:buNone/>
            </a:pPr>
            <a:r>
              <a:rPr lang="en-US" dirty="0" smtClean="0"/>
              <a:t>PART TWO: Defining Love</a:t>
            </a:r>
          </a:p>
          <a:p>
            <a:pPr lvl="1"/>
            <a:r>
              <a:rPr lang="en-US" dirty="0" smtClean="0"/>
              <a:t>What does it mean to “love” God and neighbor?</a:t>
            </a:r>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865174" y="1371600"/>
            <a:ext cx="5413651"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III. IMPEDIMENTS TO LOVE (maintaining a high affection for one another)</a:t>
            </a:r>
          </a:p>
          <a:p>
            <a:r>
              <a:rPr lang="en-US" dirty="0" smtClean="0"/>
              <a:t>When another commits an offense against you</a:t>
            </a:r>
          </a:p>
          <a:p>
            <a:endParaRPr lang="en-US" dirty="0" smtClean="0"/>
          </a:p>
          <a:p>
            <a:pPr algn="ctr">
              <a:buNone/>
            </a:pPr>
            <a:r>
              <a:rPr lang="en-US" dirty="0" smtClean="0"/>
              <a:t>YOU ---------------------------------</a:t>
            </a:r>
            <a:r>
              <a:rPr lang="en-US" dirty="0" smtClean="0">
                <a:sym typeface="Wingdings"/>
              </a:rPr>
              <a:t></a:t>
            </a:r>
            <a:r>
              <a:rPr lang="en-US" dirty="0" smtClean="0"/>
              <a:t> X OTHER</a:t>
            </a:r>
          </a:p>
          <a:p>
            <a:endParaRPr lang="en-US"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III. IMPEDIMENTS TO LOVE (maintaining a high affection for one another)</a:t>
            </a:r>
          </a:p>
          <a:p>
            <a:r>
              <a:rPr lang="en-US" dirty="0" smtClean="0"/>
              <a:t>Mutual annoyances</a:t>
            </a:r>
          </a:p>
          <a:p>
            <a:endParaRPr lang="en-US" dirty="0" smtClean="0"/>
          </a:p>
          <a:p>
            <a:pPr algn="ctr">
              <a:buNone/>
            </a:pPr>
            <a:r>
              <a:rPr lang="en-US" dirty="0" smtClean="0"/>
              <a:t>YOU ---------------</a:t>
            </a:r>
            <a:r>
              <a:rPr lang="en-US" dirty="0" smtClean="0">
                <a:sym typeface="Wingdings" pitchFamily="2" charset="2"/>
              </a:rPr>
              <a:t>X</a:t>
            </a:r>
            <a:r>
              <a:rPr lang="en-US" dirty="0" smtClean="0"/>
              <a:t>--------------- OTHER</a:t>
            </a:r>
          </a:p>
          <a:p>
            <a:endParaRPr lang="en-US"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III. IMPEDIMENTS TO LOVE (maintaining a high affection for one another)</a:t>
            </a:r>
          </a:p>
          <a:p>
            <a:r>
              <a:rPr lang="en-US" dirty="0" smtClean="0"/>
              <a:t>When you commit an offense against another (selfishness)</a:t>
            </a:r>
          </a:p>
          <a:p>
            <a:endParaRPr lang="en-US" dirty="0" smtClean="0"/>
          </a:p>
          <a:p>
            <a:pPr algn="ctr">
              <a:buNone/>
            </a:pPr>
            <a:r>
              <a:rPr lang="en-US" dirty="0" smtClean="0"/>
              <a:t>YOU X</a:t>
            </a:r>
            <a:r>
              <a:rPr lang="en-US" dirty="0" smtClean="0">
                <a:sym typeface="Wingdings" pitchFamily="2" charset="2"/>
              </a:rPr>
              <a:t></a:t>
            </a:r>
            <a:r>
              <a:rPr lang="en-US" dirty="0" smtClean="0"/>
              <a:t>--------------------------------- OTHER</a:t>
            </a:r>
          </a:p>
          <a:p>
            <a:endParaRPr lang="en-US"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IV. OVERCOMING IMPEDIMENTS TO LOVE</a:t>
            </a:r>
          </a:p>
          <a:p>
            <a:r>
              <a:rPr lang="en-US" dirty="0" smtClean="0"/>
              <a:t>Just as Jesus is the mediator between God and man, so Jesus is the mediator between man and man.</a:t>
            </a:r>
          </a:p>
          <a:p>
            <a:endParaRPr lang="en-US" dirty="0" smtClean="0"/>
          </a:p>
          <a:p>
            <a:pPr algn="ctr">
              <a:buNone/>
            </a:pPr>
            <a:r>
              <a:rPr lang="en-US" dirty="0" smtClean="0"/>
              <a:t>YOU ---------------(Jesus)--------------- OTHER</a:t>
            </a:r>
          </a:p>
          <a:p>
            <a:pPr lvl="1">
              <a:buNone/>
            </a:pPr>
            <a:endParaRPr lang="en-US" b="1" i="1"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IV. OVERCOMING IMPEDIMENTS TO LOVE</a:t>
            </a:r>
          </a:p>
          <a:p>
            <a:r>
              <a:rPr lang="en-US" dirty="0" smtClean="0"/>
              <a:t>Offenses against us? Confession and forgiveness.</a:t>
            </a:r>
          </a:p>
          <a:p>
            <a:pPr lvl="1"/>
            <a:endParaRPr lang="en-US" sz="2000" dirty="0" smtClean="0"/>
          </a:p>
          <a:p>
            <a:pPr lvl="1"/>
            <a:r>
              <a:rPr lang="en-US" sz="2000" dirty="0" smtClean="0"/>
              <a:t>“</a:t>
            </a:r>
            <a:r>
              <a:rPr lang="en-US" sz="2000" i="1" dirty="0" smtClean="0"/>
              <a:t>Be kind to one another, tenderhearted, forgiving one another, as God in Christ forgave you.” (Ephesians 4:32)</a:t>
            </a:r>
          </a:p>
          <a:p>
            <a:pPr lvl="1"/>
            <a:endParaRPr lang="en-US" sz="2000" i="1" dirty="0" smtClean="0"/>
          </a:p>
          <a:p>
            <a:pPr algn="ctr">
              <a:buNone/>
            </a:pPr>
            <a:r>
              <a:rPr lang="en-US" dirty="0" smtClean="0"/>
              <a:t>YOU ---------------(Jesus)--------------- OTHER</a:t>
            </a:r>
          </a:p>
          <a:p>
            <a:pPr lvl="1">
              <a:buNone/>
            </a:pPr>
            <a:endParaRPr lang="en-US" b="1" i="1"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a:buNone/>
            </a:pPr>
            <a:r>
              <a:rPr lang="en-US" dirty="0" smtClean="0"/>
              <a:t>IV. OVERCOMING IMPEDIMENTS TO LOVE</a:t>
            </a:r>
          </a:p>
          <a:p>
            <a:r>
              <a:rPr lang="en-US" dirty="0" smtClean="0"/>
              <a:t>Annoyances? Bearing with one another.</a:t>
            </a:r>
          </a:p>
          <a:p>
            <a:endParaRPr lang="en-US" dirty="0" smtClean="0"/>
          </a:p>
          <a:p>
            <a:pPr lvl="1"/>
            <a:r>
              <a:rPr lang="en-US" sz="1800" dirty="0" smtClean="0"/>
              <a:t>“</a:t>
            </a:r>
            <a:r>
              <a:rPr lang="en-US" sz="1800" i="1" dirty="0" smtClean="0"/>
              <a:t>We who are strong have an obligation to bear with the failings of the weak, and not to please ourselves. 2  Let each of us please his neighbor for his good, to build him up. 3  For Christ did not please himself, but as it is written, ‘The reproaches of those who reproached you fell on me.’” (Romans 15:1-3)</a:t>
            </a:r>
          </a:p>
          <a:p>
            <a:pPr lvl="1"/>
            <a:endParaRPr lang="en-US" sz="1800" i="1" dirty="0" smtClean="0"/>
          </a:p>
          <a:p>
            <a:pPr algn="ctr">
              <a:buNone/>
            </a:pPr>
            <a:r>
              <a:rPr lang="en-US" dirty="0" smtClean="0"/>
              <a:t>YOU ---------------(Jesus)--------------- OTHER</a:t>
            </a:r>
          </a:p>
          <a:p>
            <a:pPr lvl="1">
              <a:buNone/>
            </a:pPr>
            <a:endParaRPr lang="en-US" b="1" i="1"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a:buNone/>
            </a:pPr>
            <a:r>
              <a:rPr lang="en-US" dirty="0" smtClean="0"/>
              <a:t>IV. OVERCOMING IMPEDIMENTS TO LOVE</a:t>
            </a:r>
          </a:p>
          <a:p>
            <a:r>
              <a:rPr lang="en-US" dirty="0" smtClean="0"/>
              <a:t>Selfishness? A new way in Christ.</a:t>
            </a:r>
          </a:p>
          <a:p>
            <a:endParaRPr lang="en-US" dirty="0" smtClean="0"/>
          </a:p>
          <a:p>
            <a:pPr lvl="1"/>
            <a:r>
              <a:rPr lang="en-US" sz="1800" i="1" dirty="0" smtClean="0"/>
              <a:t>“But that is not the way you learned Christ!—to put off your old self, which belongs to your former manner of life and is corrupt through deceitful desires, 23  and to be renewed in the spirit of your minds, 24  and to put on the new self, created after the likeness of God in true righteousness and holiness.” (Ephesians 4:20, 22-24)</a:t>
            </a:r>
          </a:p>
          <a:p>
            <a:pPr lvl="1"/>
            <a:endParaRPr lang="en-US" sz="1800" i="1" dirty="0" smtClean="0"/>
          </a:p>
          <a:p>
            <a:pPr algn="ctr">
              <a:buNone/>
            </a:pPr>
            <a:r>
              <a:rPr lang="en-US" dirty="0" smtClean="0"/>
              <a:t>YOU ---------------(Jesus)--------------- OTHER</a:t>
            </a:r>
          </a:p>
          <a:p>
            <a:pPr lvl="1">
              <a:buNone/>
            </a:pPr>
            <a:endParaRPr lang="en-US" b="1" i="1"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a:buNone/>
            </a:pPr>
            <a:r>
              <a:rPr lang="en-US" dirty="0" smtClean="0"/>
              <a:t>IV. OVERCOMING IMPEDIMENTS TO LOVE</a:t>
            </a:r>
          </a:p>
          <a:p>
            <a:r>
              <a:rPr lang="en-US" dirty="0" smtClean="0"/>
              <a:t>Christ is our peace with God and others!</a:t>
            </a:r>
          </a:p>
          <a:p>
            <a:endParaRPr lang="en-US" dirty="0" smtClean="0"/>
          </a:p>
          <a:p>
            <a:pPr lvl="1"/>
            <a:r>
              <a:rPr lang="en-US" sz="1800" i="1" dirty="0" smtClean="0"/>
              <a:t>“[Christ] is our peace, who has made us both one and has broken down in his flesh the dividing wall of hostility by abolishing the law of commandments and ordinances, that he might create in himself one new man in place of the two, so making peace….”</a:t>
            </a:r>
            <a:r>
              <a:rPr lang="en-US" sz="1800" dirty="0" smtClean="0"/>
              <a:t> (Ephesians 2:14-15)</a:t>
            </a:r>
            <a:endParaRPr lang="en-US" sz="1800" i="1" dirty="0" smtClean="0"/>
          </a:p>
          <a:p>
            <a:pPr lvl="1"/>
            <a:endParaRPr lang="en-US" sz="1800" i="1" dirty="0" smtClean="0"/>
          </a:p>
          <a:p>
            <a:pPr algn="ctr">
              <a:buNone/>
            </a:pPr>
            <a:r>
              <a:rPr lang="en-US" dirty="0" smtClean="0"/>
              <a:t>YOU ---------------(Jesus)--------------- OTHER</a:t>
            </a:r>
          </a:p>
          <a:p>
            <a:pPr lvl="1">
              <a:buNone/>
            </a:pPr>
            <a:endParaRPr lang="en-US" b="1" i="1" dirty="0" smtClean="0"/>
          </a:p>
          <a:p>
            <a:pPr lvl="1">
              <a:buNone/>
            </a:pPr>
            <a:r>
              <a:rPr lang="en-US" b="1" i="1" dirty="0" smtClean="0"/>
              <a:t>“Love is the commitment to maintain a high affection that leads to vital action.”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dirty="0" smtClean="0"/>
              <a:t>V. THE UNFAILING SOURCE OF LOVE.</a:t>
            </a:r>
          </a:p>
          <a:p>
            <a:pPr marL="448056" lvl="1" indent="-384048" algn="ctr">
              <a:buSzPct val="80000"/>
              <a:buNone/>
            </a:pPr>
            <a:endParaRPr lang="en-US" b="1" i="1" dirty="0" smtClean="0"/>
          </a:p>
          <a:p>
            <a:pPr marL="448056" lvl="1" indent="-384048" algn="ctr">
              <a:buSzPct val="80000"/>
              <a:buNone/>
            </a:pPr>
            <a:r>
              <a:rPr lang="en-US" b="1" i="1" dirty="0" smtClean="0"/>
              <a:t>“Love is the commitment to maintain </a:t>
            </a:r>
          </a:p>
          <a:p>
            <a:pPr marL="448056" lvl="1" indent="-384048" algn="ctr">
              <a:buSzPct val="80000"/>
              <a:buNone/>
            </a:pPr>
            <a:r>
              <a:rPr lang="en-US" b="1" i="1" dirty="0" smtClean="0"/>
              <a:t>a high affection that leads to vital action.”</a:t>
            </a:r>
          </a:p>
          <a:p>
            <a:pPr>
              <a:buNone/>
            </a:pPr>
            <a:endParaRPr lang="en-US" dirty="0" smtClean="0"/>
          </a:p>
          <a:p>
            <a:r>
              <a:rPr lang="en-US" dirty="0" smtClean="0"/>
              <a:t>CHRIST is our unfailing source of love.</a:t>
            </a:r>
          </a:p>
          <a:p>
            <a:pPr lvl="1">
              <a:buNone/>
            </a:pPr>
            <a:r>
              <a:rPr lang="en-US" sz="3200" dirty="0" smtClean="0"/>
              <a:t>“</a:t>
            </a:r>
            <a:r>
              <a:rPr lang="en-US" sz="3200" i="1" dirty="0" smtClean="0"/>
              <a:t>We love because he first loved us.</a:t>
            </a:r>
            <a:r>
              <a:rPr lang="en-US" sz="3200" dirty="0" smtClean="0"/>
              <a:t>”</a:t>
            </a:r>
            <a:r>
              <a:rPr lang="en-US" sz="3600" dirty="0" smtClean="0"/>
              <a:t>                               						</a:t>
            </a:r>
            <a:r>
              <a:rPr lang="en-US" sz="1800" dirty="0" smtClean="0"/>
              <a:t>(1 John 4:19)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p:txBody>
          <a:bodyPr>
            <a:normAutofit/>
          </a:bodyPr>
          <a:lstStyle/>
          <a:p>
            <a:r>
              <a:rPr lang="en-US" dirty="0" smtClean="0"/>
              <a:t>Defining “Unconditional Love”</a:t>
            </a:r>
          </a:p>
          <a:p>
            <a:pPr lvl="1"/>
            <a:r>
              <a:rPr lang="en-US" dirty="0" smtClean="0"/>
              <a:t>“I will love you no matter what.” (Still does not define ‘love’.)</a:t>
            </a:r>
          </a:p>
          <a:p>
            <a:r>
              <a:rPr lang="en-US" i="1" dirty="0" smtClean="0"/>
              <a:t>“Unconditional”</a:t>
            </a:r>
            <a:r>
              <a:rPr lang="en-US" dirty="0" smtClean="0"/>
              <a:t> = without conditions</a:t>
            </a:r>
          </a:p>
          <a:p>
            <a:pPr lvl="1"/>
            <a:r>
              <a:rPr lang="en-US" dirty="0" smtClean="0"/>
              <a:t>Love with no limits, requirements, or restrictions, i.e., “no matter what”</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800" dirty="0" smtClean="0"/>
              <a:t>PART TWO: </a:t>
            </a:r>
            <a:r>
              <a:rPr lang="en-US" sz="4800" b="1" i="1" dirty="0" smtClean="0"/>
              <a:t>What is Love?</a:t>
            </a:r>
            <a:endParaRPr lang="en-US" sz="4800" b="1" i="1"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a:buNone/>
            </a:pPr>
            <a:r>
              <a:rPr lang="en-US" dirty="0" smtClean="0"/>
              <a:t>V. THE UNFAILING SOURCE OF LOVE.</a:t>
            </a:r>
          </a:p>
          <a:p>
            <a:pPr marL="448056" lvl="1" indent="-384048" algn="ctr">
              <a:buSzPct val="80000"/>
              <a:buNone/>
            </a:pPr>
            <a:endParaRPr lang="en-US" b="1" i="1" dirty="0" smtClean="0"/>
          </a:p>
          <a:p>
            <a:pPr marL="448056" lvl="1" indent="-384048">
              <a:buSzPct val="80000"/>
              <a:buNone/>
            </a:pPr>
            <a:r>
              <a:rPr lang="en-US" i="1" dirty="0" smtClean="0"/>
              <a:t>	       “For this reason I bow my knees before the Father, 15  from whom every family in heaven and on earth is named, 16  that according to the riches of his glory he may grant you to be strengthened with power through his Spirit in your inner being, 17  so that Christ may dwell in your hearts through faith—</a:t>
            </a:r>
            <a:r>
              <a:rPr lang="en-US" dirty="0" smtClean="0"/>
              <a:t>(so his prayer is for strength that Christ may dwell in them with his inexhaustible fullness, and…) </a:t>
            </a:r>
            <a:r>
              <a:rPr lang="en-US" i="1" dirty="0" smtClean="0"/>
              <a:t>that you, being rooted and grounded in love, 18  may have strength to comprehend with all the saints what is the breadth and length and height and depth, 19  and to know the love of Christ that surpasses knowledge, that you may be filled with all the fullness of God.” (Ephesians 3:14-19)</a:t>
            </a:r>
            <a:endParaRPr lang="en-US" b="1" i="1" dirty="0" smtClean="0"/>
          </a:p>
          <a:p>
            <a:pPr marL="448056" lvl="1" indent="-384048" algn="ctr">
              <a:buSzPct val="80000"/>
              <a:buNone/>
            </a:pPr>
            <a:endParaRPr lang="en-US" b="1" i="1" dirty="0" smtClean="0"/>
          </a:p>
          <a:p>
            <a:pPr marL="448056" lvl="1" indent="-384048" algn="ctr">
              <a:buSzPct val="80000"/>
              <a:buNone/>
            </a:pPr>
            <a:r>
              <a:rPr lang="en-US" sz="3600" b="1" i="1" dirty="0" smtClean="0"/>
              <a:t>“Love is the commitment to maintain </a:t>
            </a:r>
          </a:p>
          <a:p>
            <a:pPr marL="448056" lvl="1" indent="-384048" algn="ctr">
              <a:buSzPct val="80000"/>
              <a:buNone/>
            </a:pPr>
            <a:r>
              <a:rPr lang="en-US" sz="3600" b="1" i="1" dirty="0" smtClean="0"/>
              <a:t>a high affection that leads to vital action.”</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pPr algn="ctr"/>
            <a:r>
              <a:rPr lang="en-US" sz="4800" dirty="0" smtClean="0"/>
              <a:t>COMING SOON…</a:t>
            </a:r>
            <a:endParaRPr lang="en-US" sz="4800" b="1" i="1"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sz="4400" dirty="0" smtClean="0"/>
              <a:t>The Next Summer Seminar…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 May </a:t>
            </a:r>
            <a:r>
              <a:rPr lang="en-US" b="1" i="1" dirty="0" smtClean="0"/>
              <a:t>NOT</a:t>
            </a:r>
            <a:r>
              <a:rPr lang="en-US" dirty="0" smtClean="0"/>
              <a:t> Love You!</a:t>
            </a:r>
            <a:endParaRPr lang="en-US" dirty="0"/>
          </a:p>
        </p:txBody>
      </p:sp>
      <p:sp>
        <p:nvSpPr>
          <p:cNvPr id="3" name="Subtitle 2"/>
          <p:cNvSpPr>
            <a:spLocks noGrp="1"/>
          </p:cNvSpPr>
          <p:nvPr>
            <p:ph type="subTitle" idx="1"/>
          </p:nvPr>
        </p:nvSpPr>
        <p:spPr>
          <a:xfrm>
            <a:off x="540544" y="2250280"/>
            <a:ext cx="8062912" cy="3921920"/>
          </a:xfrm>
        </p:spPr>
        <p:txBody>
          <a:bodyPr>
            <a:normAutofit lnSpcReduction="10000"/>
          </a:bodyPr>
          <a:lstStyle/>
          <a:p>
            <a:r>
              <a:rPr lang="en-US" dirty="0" smtClean="0"/>
              <a:t>“Making Your Calling and Election Sure”</a:t>
            </a:r>
          </a:p>
          <a:p>
            <a:r>
              <a:rPr lang="en-US" dirty="0" smtClean="0"/>
              <a:t>(2 Peter 1:10)</a:t>
            </a:r>
          </a:p>
          <a:p>
            <a:endParaRPr lang="en-US" dirty="0" smtClean="0"/>
          </a:p>
          <a:p>
            <a:endParaRPr lang="en-US" dirty="0" smtClean="0"/>
          </a:p>
          <a:p>
            <a:pPr algn="l"/>
            <a:endParaRPr lang="en-US" dirty="0" smtClean="0"/>
          </a:p>
          <a:p>
            <a:pPr algn="l"/>
            <a:r>
              <a:rPr lang="en-US" sz="3600" dirty="0" smtClean="0"/>
              <a:t>Tuesday, August 19, 2013 </a:t>
            </a:r>
          </a:p>
          <a:p>
            <a:pPr algn="l"/>
            <a:r>
              <a:rPr lang="en-US" sz="3600" dirty="0" smtClean="0"/>
              <a:t>Hospers PCA Church</a:t>
            </a:r>
          </a:p>
          <a:p>
            <a:pPr algn="l"/>
            <a:r>
              <a:rPr lang="en-US" sz="3600" dirty="0" smtClean="0"/>
              <a:t>7:00 p.m.</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3000"/>
                                        <p:tgtEl>
                                          <p:spTgt spid="3">
                                            <p:txEl>
                                              <p:pRg st="1" end="1"/>
                                            </p:txEl>
                                          </p:spTgt>
                                        </p:tgtEl>
                                      </p:cBhvr>
                                    </p:animEffect>
                                  </p:childTnLst>
                                </p:cTn>
                              </p:par>
                            </p:childTnLst>
                          </p:cTn>
                        </p:par>
                        <p:par>
                          <p:cTn id="12" fill="hold">
                            <p:stCondLst>
                              <p:cond delay="5000"/>
                            </p:stCondLst>
                            <p:childTnLst>
                              <p:par>
                                <p:cTn id="13" presetID="4" presetClass="entr" presetSubtype="16"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ox(in)">
                                      <p:cBhvr>
                                        <p:cTn id="15" dur="3000"/>
                                        <p:tgtEl>
                                          <p:spTgt spid="3">
                                            <p:txEl>
                                              <p:pRg st="5" end="5"/>
                                            </p:txEl>
                                          </p:spTgt>
                                        </p:tgtEl>
                                      </p:cBhvr>
                                    </p:animEffect>
                                  </p:childTnLst>
                                </p:cTn>
                              </p:par>
                            </p:childTnLst>
                          </p:cTn>
                        </p:par>
                        <p:par>
                          <p:cTn id="16" fill="hold">
                            <p:stCondLst>
                              <p:cond delay="8000"/>
                            </p:stCondLst>
                            <p:childTnLst>
                              <p:par>
                                <p:cTn id="17" presetID="4" presetClass="entr" presetSubtype="16"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ox(in)">
                                      <p:cBhvr>
                                        <p:cTn id="19" dur="3000"/>
                                        <p:tgtEl>
                                          <p:spTgt spid="3">
                                            <p:txEl>
                                              <p:pRg st="6" end="6"/>
                                            </p:txEl>
                                          </p:spTgt>
                                        </p:tgtEl>
                                      </p:cBhvr>
                                    </p:animEffect>
                                  </p:childTnLst>
                                </p:cTn>
                              </p:par>
                            </p:childTnLst>
                          </p:cTn>
                        </p:par>
                        <p:par>
                          <p:cTn id="20" fill="hold">
                            <p:stCondLst>
                              <p:cond delay="11000"/>
                            </p:stCondLst>
                            <p:childTnLst>
                              <p:par>
                                <p:cTn id="21" presetID="4" presetClass="entr" presetSubtype="16"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ox(in)">
                                      <p:cBhvr>
                                        <p:cTn id="23"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a:t>
            </a:r>
            <a:r>
              <a:rPr lang="en-US" b="1" i="1" dirty="0" smtClean="0"/>
              <a:t>Love</a:t>
            </a:r>
            <a:r>
              <a:rPr lang="en-US" dirty="0" smtClean="0"/>
              <a:t>” as in “Unconditional Love”</a:t>
            </a:r>
          </a:p>
          <a:p>
            <a:pPr lvl="1"/>
            <a:r>
              <a:rPr lang="en-US" dirty="0" smtClean="0"/>
              <a:t>Such “love” means acceptance, approval, affirmation, tolerance, etc.</a:t>
            </a:r>
          </a:p>
          <a:p>
            <a:r>
              <a:rPr lang="en-US" i="1" dirty="0" smtClean="0"/>
              <a:t>“Whatever you do or say, no matter how outrageous or vindictive or hateful you may be, I will still accept you, affirm you, approve of you, and tolerate you…no matter what.”</a:t>
            </a:r>
          </a:p>
          <a:p>
            <a:r>
              <a:rPr lang="en-US" sz="3200" b="1" dirty="0" smtClean="0"/>
              <a:t>Is this kind of “love” a good thing?</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smtClean="0"/>
              <a:t>The purpose of “Unconditional Love” is not really to do good to others but to do good to ourselves.</a:t>
            </a:r>
          </a:p>
          <a:p>
            <a:pPr lvl="1"/>
            <a:r>
              <a:rPr lang="en-US" dirty="0" smtClean="0"/>
              <a:t>Its real goal is to show that I am an accepting, affirming, tolerant and unbigoted person.</a:t>
            </a:r>
          </a:p>
          <a:p>
            <a:pPr lvl="1"/>
            <a:r>
              <a:rPr lang="en-US" dirty="0" smtClean="0"/>
              <a:t>It is in fact ‘lazy love,’ irresponsible, indulgent, and negligent.</a:t>
            </a:r>
          </a:p>
          <a:p>
            <a:pPr lvl="1"/>
            <a:r>
              <a:rPr lang="en-US" dirty="0" smtClean="0"/>
              <a:t>It helps no one and wreaks havoc on our relationships, especially on children who need limits, requirements, and restrictions.</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ONE: The Meaning and Origin of </a:t>
            </a:r>
            <a:r>
              <a:rPr lang="en-US" b="1" i="1" dirty="0" smtClean="0"/>
              <a:t>Unconditional Love</a:t>
            </a:r>
            <a:endParaRPr lang="en-US" b="1" i="1"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Where did “Unconditional Love” come from?</a:t>
            </a:r>
          </a:p>
          <a:p>
            <a:r>
              <a:rPr lang="en-US" dirty="0" smtClean="0"/>
              <a:t>It’s source is not the Bible or Christian theology, but anti-Christian, humanistic psychology, especially Carl Rogers</a:t>
            </a:r>
          </a:p>
          <a:p>
            <a:r>
              <a:rPr lang="en-US" sz="3200" b="1" dirty="0" smtClean="0"/>
              <a:t>Is this kind of “love” a good thing?</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_yQK4PXaQNyc/SSEOIENV4gI/AAAAAAAAAJU/b-nzffzqkyI/s400/CarlRogers.jpg"/>
          <p:cNvPicPr>
            <a:picLocks noChangeAspect="1" noChangeArrowheads="1"/>
          </p:cNvPicPr>
          <p:nvPr/>
        </p:nvPicPr>
        <p:blipFill>
          <a:blip r:embed="rId2" cstate="print"/>
          <a:srcRect t="15278" b="15278"/>
          <a:stretch>
            <a:fillRect/>
          </a:stretch>
        </p:blipFill>
        <p:spPr bwMode="auto">
          <a:xfrm>
            <a:off x="914400" y="990600"/>
            <a:ext cx="4114800" cy="4343400"/>
          </a:xfrm>
          <a:prstGeom prst="rect">
            <a:avLst/>
          </a:prstGeom>
          <a:noFill/>
        </p:spPr>
      </p:pic>
      <p:sp>
        <p:nvSpPr>
          <p:cNvPr id="3" name="TextBox 2"/>
          <p:cNvSpPr txBox="1"/>
          <p:nvPr/>
        </p:nvSpPr>
        <p:spPr>
          <a:xfrm>
            <a:off x="5486400" y="1676400"/>
            <a:ext cx="2895600" cy="1600438"/>
          </a:xfrm>
          <a:prstGeom prst="rect">
            <a:avLst/>
          </a:prstGeom>
          <a:noFill/>
        </p:spPr>
        <p:txBody>
          <a:bodyPr wrap="square" rtlCol="0">
            <a:spAutoFit/>
          </a:bodyPr>
          <a:lstStyle/>
          <a:p>
            <a:r>
              <a:rPr lang="en-US" sz="3200" dirty="0" smtClean="0"/>
              <a:t>Carl Rogers</a:t>
            </a:r>
          </a:p>
          <a:p>
            <a:r>
              <a:rPr lang="en-US" sz="1200" dirty="0" smtClean="0"/>
              <a:t>American Psychologist (1902-1987)</a:t>
            </a:r>
          </a:p>
          <a:p>
            <a:r>
              <a:rPr lang="en-US" sz="1200" dirty="0" smtClean="0"/>
              <a:t>Non-Directive, Client-Centered      		Therapy</a:t>
            </a:r>
          </a:p>
          <a:p>
            <a:r>
              <a:rPr lang="en-US" sz="1200" dirty="0" smtClean="0"/>
              <a:t>Unconditional Positive Regard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2106</TotalTime>
  <Words>2952</Words>
  <Application>Microsoft Office PowerPoint</Application>
  <PresentationFormat>On-screen Show (4:3)</PresentationFormat>
  <Paragraphs>304</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Verve</vt:lpstr>
      <vt:lpstr>Real Love is  Better than Unconditional:</vt:lpstr>
      <vt:lpstr>Introduction: The Central Importance of Love</vt:lpstr>
      <vt:lpstr>Introduction: The Central Importance of Love</vt:lpstr>
      <vt:lpstr>Introduction: The Central Importance of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Slide 9</vt:lpstr>
      <vt:lpstr>Slide 10</vt:lpstr>
      <vt:lpstr>PART ONE: The Meaning and Origin of Unconditional Love</vt:lpstr>
      <vt:lpstr>PART ONE: The Meaning and Origin of Unconditional Love</vt:lpstr>
      <vt:lpstr>Slide 13</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ONE: The Meaning and Origin of Unconditional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PART TWO: What is Love?</vt:lpstr>
      <vt:lpstr>COMING SOON…</vt:lpstr>
      <vt:lpstr>God May NOT Love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Love is  Better than Unconditional</dc:title>
  <dc:creator>Brian Janssen</dc:creator>
  <cp:lastModifiedBy>Brian</cp:lastModifiedBy>
  <cp:revision>55</cp:revision>
  <dcterms:created xsi:type="dcterms:W3CDTF">2013-02-04T20:42:29Z</dcterms:created>
  <dcterms:modified xsi:type="dcterms:W3CDTF">2014-07-23T14:36:18Z</dcterms:modified>
</cp:coreProperties>
</file>