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0"/>
  </p:notesMasterIdLst>
  <p:sldIdLst>
    <p:sldId id="341" r:id="rId2"/>
    <p:sldId id="256" r:id="rId3"/>
    <p:sldId id="340" r:id="rId4"/>
    <p:sldId id="258" r:id="rId5"/>
    <p:sldId id="259" r:id="rId6"/>
    <p:sldId id="260" r:id="rId7"/>
    <p:sldId id="342" r:id="rId8"/>
    <p:sldId id="343" r:id="rId9"/>
    <p:sldId id="344" r:id="rId10"/>
    <p:sldId id="261" r:id="rId11"/>
    <p:sldId id="262" r:id="rId12"/>
    <p:sldId id="345" r:id="rId13"/>
    <p:sldId id="346" r:id="rId14"/>
    <p:sldId id="263" r:id="rId15"/>
    <p:sldId id="264" r:id="rId16"/>
    <p:sldId id="268" r:id="rId17"/>
    <p:sldId id="265" r:id="rId18"/>
    <p:sldId id="269" r:id="rId19"/>
    <p:sldId id="266" r:id="rId20"/>
    <p:sldId id="347" r:id="rId21"/>
    <p:sldId id="348" r:id="rId22"/>
    <p:sldId id="267" r:id="rId23"/>
    <p:sldId id="270" r:id="rId24"/>
    <p:sldId id="349" r:id="rId25"/>
    <p:sldId id="351" r:id="rId26"/>
    <p:sldId id="350" r:id="rId27"/>
    <p:sldId id="271" r:id="rId28"/>
    <p:sldId id="352" r:id="rId29"/>
    <p:sldId id="353" r:id="rId30"/>
    <p:sldId id="272" r:id="rId31"/>
    <p:sldId id="273" r:id="rId32"/>
    <p:sldId id="276" r:id="rId33"/>
    <p:sldId id="274" r:id="rId34"/>
    <p:sldId id="275" r:id="rId35"/>
    <p:sldId id="355" r:id="rId36"/>
    <p:sldId id="354" r:id="rId37"/>
    <p:sldId id="277" r:id="rId38"/>
    <p:sldId id="278" r:id="rId39"/>
    <p:sldId id="356" r:id="rId40"/>
    <p:sldId id="357" r:id="rId41"/>
    <p:sldId id="279" r:id="rId42"/>
    <p:sldId id="282" r:id="rId43"/>
    <p:sldId id="358" r:id="rId44"/>
    <p:sldId id="359" r:id="rId45"/>
    <p:sldId id="280" r:id="rId46"/>
    <p:sldId id="378" r:id="rId47"/>
    <p:sldId id="360" r:id="rId48"/>
    <p:sldId id="288" r:id="rId49"/>
    <p:sldId id="377" r:id="rId50"/>
    <p:sldId id="361" r:id="rId51"/>
    <p:sldId id="283" r:id="rId52"/>
    <p:sldId id="284" r:id="rId53"/>
    <p:sldId id="285" r:id="rId54"/>
    <p:sldId id="362" r:id="rId55"/>
    <p:sldId id="286" r:id="rId56"/>
    <p:sldId id="363" r:id="rId57"/>
    <p:sldId id="364" r:id="rId58"/>
    <p:sldId id="287" r:id="rId59"/>
    <p:sldId id="365" r:id="rId60"/>
    <p:sldId id="289" r:id="rId61"/>
    <p:sldId id="366" r:id="rId62"/>
    <p:sldId id="290" r:id="rId63"/>
    <p:sldId id="291" r:id="rId64"/>
    <p:sldId id="292" r:id="rId65"/>
    <p:sldId id="293" r:id="rId66"/>
    <p:sldId id="294" r:id="rId67"/>
    <p:sldId id="300" r:id="rId68"/>
    <p:sldId id="367" r:id="rId69"/>
    <p:sldId id="295" r:id="rId70"/>
    <p:sldId id="296" r:id="rId71"/>
    <p:sldId id="301" r:id="rId72"/>
    <p:sldId id="297" r:id="rId73"/>
    <p:sldId id="368" r:id="rId74"/>
    <p:sldId id="369" r:id="rId75"/>
    <p:sldId id="298" r:id="rId76"/>
    <p:sldId id="299" r:id="rId77"/>
    <p:sldId id="302" r:id="rId78"/>
    <p:sldId id="303" r:id="rId79"/>
    <p:sldId id="304" r:id="rId80"/>
    <p:sldId id="308" r:id="rId81"/>
    <p:sldId id="309" r:id="rId82"/>
    <p:sldId id="310" r:id="rId83"/>
    <p:sldId id="305" r:id="rId84"/>
    <p:sldId id="376" r:id="rId85"/>
    <p:sldId id="306" r:id="rId86"/>
    <p:sldId id="311" r:id="rId87"/>
    <p:sldId id="312" r:id="rId88"/>
    <p:sldId id="370" r:id="rId89"/>
    <p:sldId id="371" r:id="rId90"/>
    <p:sldId id="313" r:id="rId91"/>
    <p:sldId id="314" r:id="rId92"/>
    <p:sldId id="372" r:id="rId93"/>
    <p:sldId id="315" r:id="rId94"/>
    <p:sldId id="316" r:id="rId95"/>
    <p:sldId id="317" r:id="rId96"/>
    <p:sldId id="318" r:id="rId97"/>
    <p:sldId id="322" r:id="rId98"/>
    <p:sldId id="373" r:id="rId99"/>
    <p:sldId id="374" r:id="rId100"/>
    <p:sldId id="319" r:id="rId101"/>
    <p:sldId id="320" r:id="rId102"/>
    <p:sldId id="321" r:id="rId103"/>
    <p:sldId id="323" r:id="rId104"/>
    <p:sldId id="325" r:id="rId105"/>
    <p:sldId id="328" r:id="rId106"/>
    <p:sldId id="326" r:id="rId107"/>
    <p:sldId id="327" r:id="rId108"/>
    <p:sldId id="329" r:id="rId109"/>
    <p:sldId id="330" r:id="rId110"/>
    <p:sldId id="336" r:id="rId111"/>
    <p:sldId id="331" r:id="rId112"/>
    <p:sldId id="337" r:id="rId113"/>
    <p:sldId id="332" r:id="rId114"/>
    <p:sldId id="338" r:id="rId115"/>
    <p:sldId id="333" r:id="rId116"/>
    <p:sldId id="334" r:id="rId117"/>
    <p:sldId id="339" r:id="rId118"/>
    <p:sldId id="375"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8E746-1E3F-477F-87EE-5E3FD626B723}"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856E-CE0E-4D0B-AA70-9DA9E7DC9C60}" type="slidenum">
              <a:rPr lang="en-US" smtClean="0"/>
              <a:t>‹#›</a:t>
            </a:fld>
            <a:endParaRPr lang="en-US"/>
          </a:p>
        </p:txBody>
      </p:sp>
    </p:spTree>
    <p:extLst>
      <p:ext uri="{BB962C8B-B14F-4D97-AF65-F5344CB8AC3E}">
        <p14:creationId xmlns:p14="http://schemas.microsoft.com/office/powerpoint/2010/main" val="332849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a:t>
            </a:fld>
            <a:endParaRPr lang="en-US"/>
          </a:p>
        </p:txBody>
      </p:sp>
    </p:spTree>
    <p:extLst>
      <p:ext uri="{BB962C8B-B14F-4D97-AF65-F5344CB8AC3E}">
        <p14:creationId xmlns:p14="http://schemas.microsoft.com/office/powerpoint/2010/main" val="279150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a:p>
        </p:txBody>
      </p:sp>
    </p:spTree>
    <p:extLst>
      <p:ext uri="{BB962C8B-B14F-4D97-AF65-F5344CB8AC3E}">
        <p14:creationId xmlns:p14="http://schemas.microsoft.com/office/powerpoint/2010/main" val="354536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15</a:t>
            </a:fld>
            <a:endParaRPr lang="en-US"/>
          </a:p>
        </p:txBody>
      </p:sp>
    </p:spTree>
    <p:extLst>
      <p:ext uri="{BB962C8B-B14F-4D97-AF65-F5344CB8AC3E}">
        <p14:creationId xmlns:p14="http://schemas.microsoft.com/office/powerpoint/2010/main" val="217885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16</a:t>
            </a:fld>
            <a:endParaRPr lang="en-US"/>
          </a:p>
        </p:txBody>
      </p:sp>
    </p:spTree>
    <p:extLst>
      <p:ext uri="{BB962C8B-B14F-4D97-AF65-F5344CB8AC3E}">
        <p14:creationId xmlns:p14="http://schemas.microsoft.com/office/powerpoint/2010/main" val="227682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17</a:t>
            </a:fld>
            <a:endParaRPr lang="en-US"/>
          </a:p>
        </p:txBody>
      </p:sp>
    </p:spTree>
    <p:extLst>
      <p:ext uri="{BB962C8B-B14F-4D97-AF65-F5344CB8AC3E}">
        <p14:creationId xmlns:p14="http://schemas.microsoft.com/office/powerpoint/2010/main" val="348421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a:p>
        </p:txBody>
      </p:sp>
    </p:spTree>
    <p:extLst>
      <p:ext uri="{BB962C8B-B14F-4D97-AF65-F5344CB8AC3E}">
        <p14:creationId xmlns:p14="http://schemas.microsoft.com/office/powerpoint/2010/main" val="146650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19</a:t>
            </a:fld>
            <a:endParaRPr lang="en-US"/>
          </a:p>
        </p:txBody>
      </p:sp>
    </p:spTree>
    <p:extLst>
      <p:ext uri="{BB962C8B-B14F-4D97-AF65-F5344CB8AC3E}">
        <p14:creationId xmlns:p14="http://schemas.microsoft.com/office/powerpoint/2010/main" val="177611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21</a:t>
            </a:fld>
            <a:endParaRPr lang="en-US"/>
          </a:p>
        </p:txBody>
      </p:sp>
    </p:spTree>
    <p:extLst>
      <p:ext uri="{BB962C8B-B14F-4D97-AF65-F5344CB8AC3E}">
        <p14:creationId xmlns:p14="http://schemas.microsoft.com/office/powerpoint/2010/main" val="106065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a:p>
        </p:txBody>
      </p:sp>
    </p:spTree>
    <p:extLst>
      <p:ext uri="{BB962C8B-B14F-4D97-AF65-F5344CB8AC3E}">
        <p14:creationId xmlns:p14="http://schemas.microsoft.com/office/powerpoint/2010/main" val="70198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23</a:t>
            </a:fld>
            <a:endParaRPr lang="en-US"/>
          </a:p>
        </p:txBody>
      </p:sp>
    </p:spTree>
    <p:extLst>
      <p:ext uri="{BB962C8B-B14F-4D97-AF65-F5344CB8AC3E}">
        <p14:creationId xmlns:p14="http://schemas.microsoft.com/office/powerpoint/2010/main" val="37249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25</a:t>
            </a:fld>
            <a:endParaRPr lang="en-US"/>
          </a:p>
        </p:txBody>
      </p:sp>
    </p:spTree>
    <p:extLst>
      <p:ext uri="{BB962C8B-B14F-4D97-AF65-F5344CB8AC3E}">
        <p14:creationId xmlns:p14="http://schemas.microsoft.com/office/powerpoint/2010/main" val="322100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a:t>
            </a:fld>
            <a:endParaRPr lang="en-US"/>
          </a:p>
        </p:txBody>
      </p:sp>
    </p:spTree>
    <p:extLst>
      <p:ext uri="{BB962C8B-B14F-4D97-AF65-F5344CB8AC3E}">
        <p14:creationId xmlns:p14="http://schemas.microsoft.com/office/powerpoint/2010/main" val="356439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27</a:t>
            </a:fld>
            <a:endParaRPr lang="en-US"/>
          </a:p>
        </p:txBody>
      </p:sp>
    </p:spTree>
    <p:extLst>
      <p:ext uri="{BB962C8B-B14F-4D97-AF65-F5344CB8AC3E}">
        <p14:creationId xmlns:p14="http://schemas.microsoft.com/office/powerpoint/2010/main" val="95539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29</a:t>
            </a:fld>
            <a:endParaRPr lang="en-US"/>
          </a:p>
        </p:txBody>
      </p:sp>
    </p:spTree>
    <p:extLst>
      <p:ext uri="{BB962C8B-B14F-4D97-AF65-F5344CB8AC3E}">
        <p14:creationId xmlns:p14="http://schemas.microsoft.com/office/powerpoint/2010/main" val="4258467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a:p>
        </p:txBody>
      </p:sp>
    </p:spTree>
    <p:extLst>
      <p:ext uri="{BB962C8B-B14F-4D97-AF65-F5344CB8AC3E}">
        <p14:creationId xmlns:p14="http://schemas.microsoft.com/office/powerpoint/2010/main" val="1228481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a:p>
        </p:txBody>
      </p:sp>
    </p:spTree>
    <p:extLst>
      <p:ext uri="{BB962C8B-B14F-4D97-AF65-F5344CB8AC3E}">
        <p14:creationId xmlns:p14="http://schemas.microsoft.com/office/powerpoint/2010/main" val="610768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a:p>
        </p:txBody>
      </p:sp>
    </p:spTree>
    <p:extLst>
      <p:ext uri="{BB962C8B-B14F-4D97-AF65-F5344CB8AC3E}">
        <p14:creationId xmlns:p14="http://schemas.microsoft.com/office/powerpoint/2010/main" val="173721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33</a:t>
            </a:fld>
            <a:endParaRPr lang="en-US"/>
          </a:p>
        </p:txBody>
      </p:sp>
    </p:spTree>
    <p:extLst>
      <p:ext uri="{BB962C8B-B14F-4D97-AF65-F5344CB8AC3E}">
        <p14:creationId xmlns:p14="http://schemas.microsoft.com/office/powerpoint/2010/main" val="383046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a:p>
        </p:txBody>
      </p:sp>
    </p:spTree>
    <p:extLst>
      <p:ext uri="{BB962C8B-B14F-4D97-AF65-F5344CB8AC3E}">
        <p14:creationId xmlns:p14="http://schemas.microsoft.com/office/powerpoint/2010/main" val="2467673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36</a:t>
            </a:fld>
            <a:endParaRPr lang="en-US"/>
          </a:p>
        </p:txBody>
      </p:sp>
    </p:spTree>
    <p:extLst>
      <p:ext uri="{BB962C8B-B14F-4D97-AF65-F5344CB8AC3E}">
        <p14:creationId xmlns:p14="http://schemas.microsoft.com/office/powerpoint/2010/main" val="2309351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37</a:t>
            </a:fld>
            <a:endParaRPr lang="en-US"/>
          </a:p>
        </p:txBody>
      </p:sp>
    </p:spTree>
    <p:extLst>
      <p:ext uri="{BB962C8B-B14F-4D97-AF65-F5344CB8AC3E}">
        <p14:creationId xmlns:p14="http://schemas.microsoft.com/office/powerpoint/2010/main" val="50998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a:p>
        </p:txBody>
      </p:sp>
    </p:spTree>
    <p:extLst>
      <p:ext uri="{BB962C8B-B14F-4D97-AF65-F5344CB8AC3E}">
        <p14:creationId xmlns:p14="http://schemas.microsoft.com/office/powerpoint/2010/main" val="404421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a:t>
            </a:fld>
            <a:endParaRPr lang="en-US"/>
          </a:p>
        </p:txBody>
      </p:sp>
    </p:spTree>
    <p:extLst>
      <p:ext uri="{BB962C8B-B14F-4D97-AF65-F5344CB8AC3E}">
        <p14:creationId xmlns:p14="http://schemas.microsoft.com/office/powerpoint/2010/main" val="755917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40</a:t>
            </a:fld>
            <a:endParaRPr lang="en-US"/>
          </a:p>
        </p:txBody>
      </p:sp>
    </p:spTree>
    <p:extLst>
      <p:ext uri="{BB962C8B-B14F-4D97-AF65-F5344CB8AC3E}">
        <p14:creationId xmlns:p14="http://schemas.microsoft.com/office/powerpoint/2010/main" val="1002797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a:p>
        </p:txBody>
      </p:sp>
    </p:spTree>
    <p:extLst>
      <p:ext uri="{BB962C8B-B14F-4D97-AF65-F5344CB8AC3E}">
        <p14:creationId xmlns:p14="http://schemas.microsoft.com/office/powerpoint/2010/main" val="2180946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42</a:t>
            </a:fld>
            <a:endParaRPr lang="en-US"/>
          </a:p>
        </p:txBody>
      </p:sp>
    </p:spTree>
    <p:extLst>
      <p:ext uri="{BB962C8B-B14F-4D97-AF65-F5344CB8AC3E}">
        <p14:creationId xmlns:p14="http://schemas.microsoft.com/office/powerpoint/2010/main" val="3626952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a:p>
        </p:txBody>
      </p:sp>
    </p:spTree>
    <p:extLst>
      <p:ext uri="{BB962C8B-B14F-4D97-AF65-F5344CB8AC3E}">
        <p14:creationId xmlns:p14="http://schemas.microsoft.com/office/powerpoint/2010/main" val="4022457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45</a:t>
            </a:fld>
            <a:endParaRPr lang="en-US"/>
          </a:p>
        </p:txBody>
      </p:sp>
    </p:spTree>
    <p:extLst>
      <p:ext uri="{BB962C8B-B14F-4D97-AF65-F5344CB8AC3E}">
        <p14:creationId xmlns:p14="http://schemas.microsoft.com/office/powerpoint/2010/main" val="4225179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46</a:t>
            </a:fld>
            <a:endParaRPr lang="en-US"/>
          </a:p>
        </p:txBody>
      </p:sp>
    </p:spTree>
    <p:extLst>
      <p:ext uri="{BB962C8B-B14F-4D97-AF65-F5344CB8AC3E}">
        <p14:creationId xmlns:p14="http://schemas.microsoft.com/office/powerpoint/2010/main" val="1273499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a:p>
        </p:txBody>
      </p:sp>
    </p:spTree>
    <p:extLst>
      <p:ext uri="{BB962C8B-B14F-4D97-AF65-F5344CB8AC3E}">
        <p14:creationId xmlns:p14="http://schemas.microsoft.com/office/powerpoint/2010/main" val="76541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49</a:t>
            </a:fld>
            <a:endParaRPr lang="en-US"/>
          </a:p>
        </p:txBody>
      </p:sp>
    </p:spTree>
    <p:extLst>
      <p:ext uri="{BB962C8B-B14F-4D97-AF65-F5344CB8AC3E}">
        <p14:creationId xmlns:p14="http://schemas.microsoft.com/office/powerpoint/2010/main" val="3793536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51</a:t>
            </a:fld>
            <a:endParaRPr lang="en-US"/>
          </a:p>
        </p:txBody>
      </p:sp>
    </p:spTree>
    <p:extLst>
      <p:ext uri="{BB962C8B-B14F-4D97-AF65-F5344CB8AC3E}">
        <p14:creationId xmlns:p14="http://schemas.microsoft.com/office/powerpoint/2010/main" val="2016455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52</a:t>
            </a:fld>
            <a:endParaRPr lang="en-US"/>
          </a:p>
        </p:txBody>
      </p:sp>
    </p:spTree>
    <p:extLst>
      <p:ext uri="{BB962C8B-B14F-4D97-AF65-F5344CB8AC3E}">
        <p14:creationId xmlns:p14="http://schemas.microsoft.com/office/powerpoint/2010/main" val="263879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a:t>
            </a:fld>
            <a:endParaRPr lang="en-US"/>
          </a:p>
        </p:txBody>
      </p:sp>
    </p:spTree>
    <p:extLst>
      <p:ext uri="{BB962C8B-B14F-4D97-AF65-F5344CB8AC3E}">
        <p14:creationId xmlns:p14="http://schemas.microsoft.com/office/powerpoint/2010/main" val="2844807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53</a:t>
            </a:fld>
            <a:endParaRPr lang="en-US"/>
          </a:p>
        </p:txBody>
      </p:sp>
    </p:spTree>
    <p:extLst>
      <p:ext uri="{BB962C8B-B14F-4D97-AF65-F5344CB8AC3E}">
        <p14:creationId xmlns:p14="http://schemas.microsoft.com/office/powerpoint/2010/main" val="2456884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55</a:t>
            </a:fld>
            <a:endParaRPr lang="en-US"/>
          </a:p>
        </p:txBody>
      </p:sp>
    </p:spTree>
    <p:extLst>
      <p:ext uri="{BB962C8B-B14F-4D97-AF65-F5344CB8AC3E}">
        <p14:creationId xmlns:p14="http://schemas.microsoft.com/office/powerpoint/2010/main" val="6332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a:p>
        </p:txBody>
      </p:sp>
    </p:spTree>
    <p:extLst>
      <p:ext uri="{BB962C8B-B14F-4D97-AF65-F5344CB8AC3E}">
        <p14:creationId xmlns:p14="http://schemas.microsoft.com/office/powerpoint/2010/main" val="3119472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58</a:t>
            </a:fld>
            <a:endParaRPr lang="en-US"/>
          </a:p>
        </p:txBody>
      </p:sp>
    </p:spTree>
    <p:extLst>
      <p:ext uri="{BB962C8B-B14F-4D97-AF65-F5344CB8AC3E}">
        <p14:creationId xmlns:p14="http://schemas.microsoft.com/office/powerpoint/2010/main" val="964118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59</a:t>
            </a:fld>
            <a:endParaRPr lang="en-US"/>
          </a:p>
        </p:txBody>
      </p:sp>
    </p:spTree>
    <p:extLst>
      <p:ext uri="{BB962C8B-B14F-4D97-AF65-F5344CB8AC3E}">
        <p14:creationId xmlns:p14="http://schemas.microsoft.com/office/powerpoint/2010/main" val="1660829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60</a:t>
            </a:fld>
            <a:endParaRPr lang="en-US"/>
          </a:p>
        </p:txBody>
      </p:sp>
    </p:spTree>
    <p:extLst>
      <p:ext uri="{BB962C8B-B14F-4D97-AF65-F5344CB8AC3E}">
        <p14:creationId xmlns:p14="http://schemas.microsoft.com/office/powerpoint/2010/main" val="2507745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62</a:t>
            </a:fld>
            <a:endParaRPr lang="en-US"/>
          </a:p>
        </p:txBody>
      </p:sp>
    </p:spTree>
    <p:extLst>
      <p:ext uri="{BB962C8B-B14F-4D97-AF65-F5344CB8AC3E}">
        <p14:creationId xmlns:p14="http://schemas.microsoft.com/office/powerpoint/2010/main" val="3870661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63</a:t>
            </a:fld>
            <a:endParaRPr lang="en-US"/>
          </a:p>
        </p:txBody>
      </p:sp>
    </p:spTree>
    <p:extLst>
      <p:ext uri="{BB962C8B-B14F-4D97-AF65-F5344CB8AC3E}">
        <p14:creationId xmlns:p14="http://schemas.microsoft.com/office/powerpoint/2010/main" val="2333351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64</a:t>
            </a:fld>
            <a:endParaRPr lang="en-US"/>
          </a:p>
        </p:txBody>
      </p:sp>
    </p:spTree>
    <p:extLst>
      <p:ext uri="{BB962C8B-B14F-4D97-AF65-F5344CB8AC3E}">
        <p14:creationId xmlns:p14="http://schemas.microsoft.com/office/powerpoint/2010/main" val="4281808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65</a:t>
            </a:fld>
            <a:endParaRPr lang="en-US"/>
          </a:p>
        </p:txBody>
      </p:sp>
    </p:spTree>
    <p:extLst>
      <p:ext uri="{BB962C8B-B14F-4D97-AF65-F5344CB8AC3E}">
        <p14:creationId xmlns:p14="http://schemas.microsoft.com/office/powerpoint/2010/main" val="92088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a:p>
        </p:txBody>
      </p:sp>
    </p:spTree>
    <p:extLst>
      <p:ext uri="{BB962C8B-B14F-4D97-AF65-F5344CB8AC3E}">
        <p14:creationId xmlns:p14="http://schemas.microsoft.com/office/powerpoint/2010/main" val="821799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a:p>
        </p:txBody>
      </p:sp>
    </p:spTree>
    <p:extLst>
      <p:ext uri="{BB962C8B-B14F-4D97-AF65-F5344CB8AC3E}">
        <p14:creationId xmlns:p14="http://schemas.microsoft.com/office/powerpoint/2010/main" val="3571699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a:p>
        </p:txBody>
      </p:sp>
    </p:spTree>
    <p:extLst>
      <p:ext uri="{BB962C8B-B14F-4D97-AF65-F5344CB8AC3E}">
        <p14:creationId xmlns:p14="http://schemas.microsoft.com/office/powerpoint/2010/main" val="1351295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69</a:t>
            </a:fld>
            <a:endParaRPr lang="en-US"/>
          </a:p>
        </p:txBody>
      </p:sp>
    </p:spTree>
    <p:extLst>
      <p:ext uri="{BB962C8B-B14F-4D97-AF65-F5344CB8AC3E}">
        <p14:creationId xmlns:p14="http://schemas.microsoft.com/office/powerpoint/2010/main" val="843409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a:p>
        </p:txBody>
      </p:sp>
    </p:spTree>
    <p:extLst>
      <p:ext uri="{BB962C8B-B14F-4D97-AF65-F5344CB8AC3E}">
        <p14:creationId xmlns:p14="http://schemas.microsoft.com/office/powerpoint/2010/main" val="3651335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71</a:t>
            </a:fld>
            <a:endParaRPr lang="en-US"/>
          </a:p>
        </p:txBody>
      </p:sp>
    </p:spTree>
    <p:extLst>
      <p:ext uri="{BB962C8B-B14F-4D97-AF65-F5344CB8AC3E}">
        <p14:creationId xmlns:p14="http://schemas.microsoft.com/office/powerpoint/2010/main" val="27749310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a:p>
        </p:txBody>
      </p:sp>
    </p:spTree>
    <p:extLst>
      <p:ext uri="{BB962C8B-B14F-4D97-AF65-F5344CB8AC3E}">
        <p14:creationId xmlns:p14="http://schemas.microsoft.com/office/powerpoint/2010/main" val="572975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a:p>
        </p:txBody>
      </p:sp>
    </p:spTree>
    <p:extLst>
      <p:ext uri="{BB962C8B-B14F-4D97-AF65-F5344CB8AC3E}">
        <p14:creationId xmlns:p14="http://schemas.microsoft.com/office/powerpoint/2010/main" val="9101032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75</a:t>
            </a:fld>
            <a:endParaRPr lang="en-US"/>
          </a:p>
        </p:txBody>
      </p:sp>
    </p:spTree>
    <p:extLst>
      <p:ext uri="{BB962C8B-B14F-4D97-AF65-F5344CB8AC3E}">
        <p14:creationId xmlns:p14="http://schemas.microsoft.com/office/powerpoint/2010/main" val="4286290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76</a:t>
            </a:fld>
            <a:endParaRPr lang="en-US"/>
          </a:p>
        </p:txBody>
      </p:sp>
    </p:spTree>
    <p:extLst>
      <p:ext uri="{BB962C8B-B14F-4D97-AF65-F5344CB8AC3E}">
        <p14:creationId xmlns:p14="http://schemas.microsoft.com/office/powerpoint/2010/main" val="447292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77</a:t>
            </a:fld>
            <a:endParaRPr lang="en-US"/>
          </a:p>
        </p:txBody>
      </p:sp>
    </p:spTree>
    <p:extLst>
      <p:ext uri="{BB962C8B-B14F-4D97-AF65-F5344CB8AC3E}">
        <p14:creationId xmlns:p14="http://schemas.microsoft.com/office/powerpoint/2010/main" val="82684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a:p>
        </p:txBody>
      </p:sp>
    </p:spTree>
    <p:extLst>
      <p:ext uri="{BB962C8B-B14F-4D97-AF65-F5344CB8AC3E}">
        <p14:creationId xmlns:p14="http://schemas.microsoft.com/office/powerpoint/2010/main" val="2307168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78</a:t>
            </a:fld>
            <a:endParaRPr lang="en-US"/>
          </a:p>
        </p:txBody>
      </p:sp>
    </p:spTree>
    <p:extLst>
      <p:ext uri="{BB962C8B-B14F-4D97-AF65-F5344CB8AC3E}">
        <p14:creationId xmlns:p14="http://schemas.microsoft.com/office/powerpoint/2010/main" val="1329578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79</a:t>
            </a:fld>
            <a:endParaRPr lang="en-US"/>
          </a:p>
        </p:txBody>
      </p:sp>
    </p:spTree>
    <p:extLst>
      <p:ext uri="{BB962C8B-B14F-4D97-AF65-F5344CB8AC3E}">
        <p14:creationId xmlns:p14="http://schemas.microsoft.com/office/powerpoint/2010/main" val="2749599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80</a:t>
            </a:fld>
            <a:endParaRPr lang="en-US"/>
          </a:p>
        </p:txBody>
      </p:sp>
    </p:spTree>
    <p:extLst>
      <p:ext uri="{BB962C8B-B14F-4D97-AF65-F5344CB8AC3E}">
        <p14:creationId xmlns:p14="http://schemas.microsoft.com/office/powerpoint/2010/main" val="3760946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81</a:t>
            </a:fld>
            <a:endParaRPr lang="en-US"/>
          </a:p>
        </p:txBody>
      </p:sp>
    </p:spTree>
    <p:extLst>
      <p:ext uri="{BB962C8B-B14F-4D97-AF65-F5344CB8AC3E}">
        <p14:creationId xmlns:p14="http://schemas.microsoft.com/office/powerpoint/2010/main" val="2310468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82</a:t>
            </a:fld>
            <a:endParaRPr lang="en-US"/>
          </a:p>
        </p:txBody>
      </p:sp>
    </p:spTree>
    <p:extLst>
      <p:ext uri="{BB962C8B-B14F-4D97-AF65-F5344CB8AC3E}">
        <p14:creationId xmlns:p14="http://schemas.microsoft.com/office/powerpoint/2010/main" val="1301362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83</a:t>
            </a:fld>
            <a:endParaRPr lang="en-US"/>
          </a:p>
        </p:txBody>
      </p:sp>
    </p:spTree>
    <p:extLst>
      <p:ext uri="{BB962C8B-B14F-4D97-AF65-F5344CB8AC3E}">
        <p14:creationId xmlns:p14="http://schemas.microsoft.com/office/powerpoint/2010/main" val="33258439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84</a:t>
            </a:fld>
            <a:endParaRPr lang="en-US"/>
          </a:p>
        </p:txBody>
      </p:sp>
    </p:spTree>
    <p:extLst>
      <p:ext uri="{BB962C8B-B14F-4D97-AF65-F5344CB8AC3E}">
        <p14:creationId xmlns:p14="http://schemas.microsoft.com/office/powerpoint/2010/main" val="3983909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85</a:t>
            </a:fld>
            <a:endParaRPr lang="en-US"/>
          </a:p>
        </p:txBody>
      </p:sp>
    </p:spTree>
    <p:extLst>
      <p:ext uri="{BB962C8B-B14F-4D97-AF65-F5344CB8AC3E}">
        <p14:creationId xmlns:p14="http://schemas.microsoft.com/office/powerpoint/2010/main" val="1305786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86</a:t>
            </a:fld>
            <a:endParaRPr lang="en-US"/>
          </a:p>
        </p:txBody>
      </p:sp>
    </p:spTree>
    <p:extLst>
      <p:ext uri="{BB962C8B-B14F-4D97-AF65-F5344CB8AC3E}">
        <p14:creationId xmlns:p14="http://schemas.microsoft.com/office/powerpoint/2010/main" val="1286909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87</a:t>
            </a:fld>
            <a:endParaRPr lang="en-US"/>
          </a:p>
        </p:txBody>
      </p:sp>
    </p:spTree>
    <p:extLst>
      <p:ext uri="{BB962C8B-B14F-4D97-AF65-F5344CB8AC3E}">
        <p14:creationId xmlns:p14="http://schemas.microsoft.com/office/powerpoint/2010/main" val="334987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a:p>
        </p:txBody>
      </p:sp>
    </p:spTree>
    <p:extLst>
      <p:ext uri="{BB962C8B-B14F-4D97-AF65-F5344CB8AC3E}">
        <p14:creationId xmlns:p14="http://schemas.microsoft.com/office/powerpoint/2010/main" val="34614010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89</a:t>
            </a:fld>
            <a:endParaRPr lang="en-US"/>
          </a:p>
        </p:txBody>
      </p:sp>
    </p:spTree>
    <p:extLst>
      <p:ext uri="{BB962C8B-B14F-4D97-AF65-F5344CB8AC3E}">
        <p14:creationId xmlns:p14="http://schemas.microsoft.com/office/powerpoint/2010/main" val="3515705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90</a:t>
            </a:fld>
            <a:endParaRPr lang="en-US"/>
          </a:p>
        </p:txBody>
      </p:sp>
    </p:spTree>
    <p:extLst>
      <p:ext uri="{BB962C8B-B14F-4D97-AF65-F5344CB8AC3E}">
        <p14:creationId xmlns:p14="http://schemas.microsoft.com/office/powerpoint/2010/main" val="34877239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91</a:t>
            </a:fld>
            <a:endParaRPr lang="en-US"/>
          </a:p>
        </p:txBody>
      </p:sp>
    </p:spTree>
    <p:extLst>
      <p:ext uri="{BB962C8B-B14F-4D97-AF65-F5344CB8AC3E}">
        <p14:creationId xmlns:p14="http://schemas.microsoft.com/office/powerpoint/2010/main" val="22770303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93</a:t>
            </a:fld>
            <a:endParaRPr lang="en-US"/>
          </a:p>
        </p:txBody>
      </p:sp>
    </p:spTree>
    <p:extLst>
      <p:ext uri="{BB962C8B-B14F-4D97-AF65-F5344CB8AC3E}">
        <p14:creationId xmlns:p14="http://schemas.microsoft.com/office/powerpoint/2010/main" val="3847313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94</a:t>
            </a:fld>
            <a:endParaRPr lang="en-US"/>
          </a:p>
        </p:txBody>
      </p:sp>
    </p:spTree>
    <p:extLst>
      <p:ext uri="{BB962C8B-B14F-4D97-AF65-F5344CB8AC3E}">
        <p14:creationId xmlns:p14="http://schemas.microsoft.com/office/powerpoint/2010/main" val="31584803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95</a:t>
            </a:fld>
            <a:endParaRPr lang="en-US"/>
          </a:p>
        </p:txBody>
      </p:sp>
    </p:spTree>
    <p:extLst>
      <p:ext uri="{BB962C8B-B14F-4D97-AF65-F5344CB8AC3E}">
        <p14:creationId xmlns:p14="http://schemas.microsoft.com/office/powerpoint/2010/main" val="9867500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96</a:t>
            </a:fld>
            <a:endParaRPr lang="en-US"/>
          </a:p>
        </p:txBody>
      </p:sp>
    </p:spTree>
    <p:extLst>
      <p:ext uri="{BB962C8B-B14F-4D97-AF65-F5344CB8AC3E}">
        <p14:creationId xmlns:p14="http://schemas.microsoft.com/office/powerpoint/2010/main" val="1130494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97</a:t>
            </a:fld>
            <a:endParaRPr lang="en-US"/>
          </a:p>
        </p:txBody>
      </p:sp>
    </p:spTree>
    <p:extLst>
      <p:ext uri="{BB962C8B-B14F-4D97-AF65-F5344CB8AC3E}">
        <p14:creationId xmlns:p14="http://schemas.microsoft.com/office/powerpoint/2010/main" val="42532406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99</a:t>
            </a:fld>
            <a:endParaRPr lang="en-US"/>
          </a:p>
        </p:txBody>
      </p:sp>
    </p:spTree>
    <p:extLst>
      <p:ext uri="{BB962C8B-B14F-4D97-AF65-F5344CB8AC3E}">
        <p14:creationId xmlns:p14="http://schemas.microsoft.com/office/powerpoint/2010/main" val="6585932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100</a:t>
            </a:fld>
            <a:endParaRPr lang="en-US"/>
          </a:p>
        </p:txBody>
      </p:sp>
    </p:spTree>
    <p:extLst>
      <p:ext uri="{BB962C8B-B14F-4D97-AF65-F5344CB8AC3E}">
        <p14:creationId xmlns:p14="http://schemas.microsoft.com/office/powerpoint/2010/main" val="168325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a:p>
        </p:txBody>
      </p:sp>
    </p:spTree>
    <p:extLst>
      <p:ext uri="{BB962C8B-B14F-4D97-AF65-F5344CB8AC3E}">
        <p14:creationId xmlns:p14="http://schemas.microsoft.com/office/powerpoint/2010/main" val="10513251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101</a:t>
            </a:fld>
            <a:endParaRPr lang="en-US"/>
          </a:p>
        </p:txBody>
      </p:sp>
    </p:spTree>
    <p:extLst>
      <p:ext uri="{BB962C8B-B14F-4D97-AF65-F5344CB8AC3E}">
        <p14:creationId xmlns:p14="http://schemas.microsoft.com/office/powerpoint/2010/main" val="4673286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102</a:t>
            </a:fld>
            <a:endParaRPr lang="en-US"/>
          </a:p>
        </p:txBody>
      </p:sp>
    </p:spTree>
    <p:extLst>
      <p:ext uri="{BB962C8B-B14F-4D97-AF65-F5344CB8AC3E}">
        <p14:creationId xmlns:p14="http://schemas.microsoft.com/office/powerpoint/2010/main" val="24401952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103</a:t>
            </a:fld>
            <a:endParaRPr lang="en-US"/>
          </a:p>
        </p:txBody>
      </p:sp>
    </p:spTree>
    <p:extLst>
      <p:ext uri="{BB962C8B-B14F-4D97-AF65-F5344CB8AC3E}">
        <p14:creationId xmlns:p14="http://schemas.microsoft.com/office/powerpoint/2010/main" val="26370459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104</a:t>
            </a:fld>
            <a:endParaRPr lang="en-US"/>
          </a:p>
        </p:txBody>
      </p:sp>
    </p:spTree>
    <p:extLst>
      <p:ext uri="{BB962C8B-B14F-4D97-AF65-F5344CB8AC3E}">
        <p14:creationId xmlns:p14="http://schemas.microsoft.com/office/powerpoint/2010/main" val="1900379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105</a:t>
            </a:fld>
            <a:endParaRPr lang="en-US"/>
          </a:p>
        </p:txBody>
      </p:sp>
    </p:spTree>
    <p:extLst>
      <p:ext uri="{BB962C8B-B14F-4D97-AF65-F5344CB8AC3E}">
        <p14:creationId xmlns:p14="http://schemas.microsoft.com/office/powerpoint/2010/main" val="11256085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106</a:t>
            </a:fld>
            <a:endParaRPr lang="en-US"/>
          </a:p>
        </p:txBody>
      </p:sp>
    </p:spTree>
    <p:extLst>
      <p:ext uri="{BB962C8B-B14F-4D97-AF65-F5344CB8AC3E}">
        <p14:creationId xmlns:p14="http://schemas.microsoft.com/office/powerpoint/2010/main" val="1020340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107</a:t>
            </a:fld>
            <a:endParaRPr lang="en-US"/>
          </a:p>
        </p:txBody>
      </p:sp>
    </p:spTree>
    <p:extLst>
      <p:ext uri="{BB962C8B-B14F-4D97-AF65-F5344CB8AC3E}">
        <p14:creationId xmlns:p14="http://schemas.microsoft.com/office/powerpoint/2010/main" val="25098078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108</a:t>
            </a:fld>
            <a:endParaRPr lang="en-US"/>
          </a:p>
        </p:txBody>
      </p:sp>
    </p:spTree>
    <p:extLst>
      <p:ext uri="{BB962C8B-B14F-4D97-AF65-F5344CB8AC3E}">
        <p14:creationId xmlns:p14="http://schemas.microsoft.com/office/powerpoint/2010/main" val="30060276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109</a:t>
            </a:fld>
            <a:endParaRPr lang="en-US"/>
          </a:p>
        </p:txBody>
      </p:sp>
    </p:spTree>
    <p:extLst>
      <p:ext uri="{BB962C8B-B14F-4D97-AF65-F5344CB8AC3E}">
        <p14:creationId xmlns:p14="http://schemas.microsoft.com/office/powerpoint/2010/main" val="42725943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110</a:t>
            </a:fld>
            <a:endParaRPr lang="en-US"/>
          </a:p>
        </p:txBody>
      </p:sp>
    </p:spTree>
    <p:extLst>
      <p:ext uri="{BB962C8B-B14F-4D97-AF65-F5344CB8AC3E}">
        <p14:creationId xmlns:p14="http://schemas.microsoft.com/office/powerpoint/2010/main" val="395180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a:p>
        </p:txBody>
      </p:sp>
    </p:spTree>
    <p:extLst>
      <p:ext uri="{BB962C8B-B14F-4D97-AF65-F5344CB8AC3E}">
        <p14:creationId xmlns:p14="http://schemas.microsoft.com/office/powerpoint/2010/main" val="16430501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111</a:t>
            </a:fld>
            <a:endParaRPr lang="en-US"/>
          </a:p>
        </p:txBody>
      </p:sp>
    </p:spTree>
    <p:extLst>
      <p:ext uri="{BB962C8B-B14F-4D97-AF65-F5344CB8AC3E}">
        <p14:creationId xmlns:p14="http://schemas.microsoft.com/office/powerpoint/2010/main" val="20449092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112</a:t>
            </a:fld>
            <a:endParaRPr lang="en-US"/>
          </a:p>
        </p:txBody>
      </p:sp>
    </p:spTree>
    <p:extLst>
      <p:ext uri="{BB962C8B-B14F-4D97-AF65-F5344CB8AC3E}">
        <p14:creationId xmlns:p14="http://schemas.microsoft.com/office/powerpoint/2010/main" val="13588395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113</a:t>
            </a:fld>
            <a:endParaRPr lang="en-US"/>
          </a:p>
        </p:txBody>
      </p:sp>
    </p:spTree>
    <p:extLst>
      <p:ext uri="{BB962C8B-B14F-4D97-AF65-F5344CB8AC3E}">
        <p14:creationId xmlns:p14="http://schemas.microsoft.com/office/powerpoint/2010/main" val="39284657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114</a:t>
            </a:fld>
            <a:endParaRPr lang="en-US"/>
          </a:p>
        </p:txBody>
      </p:sp>
    </p:spTree>
    <p:extLst>
      <p:ext uri="{BB962C8B-B14F-4D97-AF65-F5344CB8AC3E}">
        <p14:creationId xmlns:p14="http://schemas.microsoft.com/office/powerpoint/2010/main" val="20412463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115</a:t>
            </a:fld>
            <a:endParaRPr lang="en-US"/>
          </a:p>
        </p:txBody>
      </p:sp>
    </p:spTree>
    <p:extLst>
      <p:ext uri="{BB962C8B-B14F-4D97-AF65-F5344CB8AC3E}">
        <p14:creationId xmlns:p14="http://schemas.microsoft.com/office/powerpoint/2010/main" val="2379558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116</a:t>
            </a:fld>
            <a:endParaRPr lang="en-US"/>
          </a:p>
        </p:txBody>
      </p:sp>
    </p:spTree>
    <p:extLst>
      <p:ext uri="{BB962C8B-B14F-4D97-AF65-F5344CB8AC3E}">
        <p14:creationId xmlns:p14="http://schemas.microsoft.com/office/powerpoint/2010/main" val="25898710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117</a:t>
            </a:fld>
            <a:endParaRPr lang="en-US"/>
          </a:p>
        </p:txBody>
      </p:sp>
    </p:spTree>
    <p:extLst>
      <p:ext uri="{BB962C8B-B14F-4D97-AF65-F5344CB8AC3E}">
        <p14:creationId xmlns:p14="http://schemas.microsoft.com/office/powerpoint/2010/main" val="42551961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118</a:t>
            </a:fld>
            <a:endParaRPr lang="en-US"/>
          </a:p>
        </p:txBody>
      </p:sp>
    </p:spTree>
    <p:extLst>
      <p:ext uri="{BB962C8B-B14F-4D97-AF65-F5344CB8AC3E}">
        <p14:creationId xmlns:p14="http://schemas.microsoft.com/office/powerpoint/2010/main" val="4228365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419840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dirty="0" smtClean="0"/>
              <a:t>INTRODUCTION</a:t>
            </a:r>
          </a:p>
          <a:p>
            <a:endParaRPr lang="en-US" sz="2400" dirty="0"/>
          </a:p>
          <a:p>
            <a:r>
              <a:rPr lang="en-US" sz="2400" dirty="0"/>
              <a:t>	And third, according to Booker, “the ruthless way in which these academics have been determined to silence any expert questioning of the findings they have arrived at by such dubious methods – not just by refusing to disclose their basic data but by discrediting and freezing out any scientific journal which dares to publish their critics' work.” In other words, they hid the data, fudged the results, and tried to silence any researchers who disagreed. </a:t>
            </a:r>
          </a:p>
          <a:p>
            <a:endParaRPr lang="en-US" sz="2400" dirty="0" smtClean="0"/>
          </a:p>
          <a:p>
            <a:r>
              <a:rPr lang="en-US" sz="2400" dirty="0"/>
              <a:t>	The point is not to discuss the merits or demerits of the theory of man-made climate change, nor to brand all scientists as fraudulent charlatans, which most are not, thankfully. Rather it is to show that sometimes even the most prominent researchers can be shockingly dishonest. </a:t>
            </a:r>
          </a:p>
        </p:txBody>
      </p:sp>
    </p:spTree>
    <p:extLst>
      <p:ext uri="{BB962C8B-B14F-4D97-AF65-F5344CB8AC3E}">
        <p14:creationId xmlns:p14="http://schemas.microsoft.com/office/powerpoint/2010/main" val="769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We </a:t>
            </a:r>
            <a:r>
              <a:rPr lang="en-US" sz="2400" dirty="0"/>
              <a:t>should be careful at this point. This is not an </a:t>
            </a:r>
            <a:r>
              <a:rPr lang="en-US" sz="2400" b="1" i="1" dirty="0"/>
              <a:t>ad hominem</a:t>
            </a:r>
            <a:r>
              <a:rPr lang="en-US" sz="2400" dirty="0"/>
              <a:t> attack, literally “to the man” attack. </a:t>
            </a:r>
            <a:endParaRPr lang="en-US" sz="2400" dirty="0" smtClean="0"/>
          </a:p>
          <a:p>
            <a:r>
              <a:rPr lang="en-US" sz="2400" dirty="0"/>
              <a:t>	</a:t>
            </a:r>
            <a:r>
              <a:rPr lang="en-US" sz="2400" dirty="0" smtClean="0"/>
              <a:t>It </a:t>
            </a:r>
            <a:r>
              <a:rPr lang="en-US" sz="2400" dirty="0"/>
              <a:t>is a logical fallacy to dismiss someone’s ideas by </a:t>
            </a:r>
            <a:r>
              <a:rPr lang="en-US" sz="2400" dirty="0" smtClean="0"/>
              <a:t>simply attacking </a:t>
            </a:r>
            <a:r>
              <a:rPr lang="en-US" sz="2400" dirty="0"/>
              <a:t>the </a:t>
            </a:r>
            <a:r>
              <a:rPr lang="en-US" sz="2400" dirty="0" smtClean="0"/>
              <a:t>person </a:t>
            </a:r>
            <a:r>
              <a:rPr lang="en-US" sz="2400" dirty="0"/>
              <a:t>himself. </a:t>
            </a:r>
            <a:endParaRPr lang="en-US" sz="2400" dirty="0" smtClean="0"/>
          </a:p>
          <a:p>
            <a:r>
              <a:rPr lang="en-US" sz="2400" dirty="0"/>
              <a:t>	</a:t>
            </a:r>
            <a:r>
              <a:rPr lang="en-US" sz="2400" dirty="0" smtClean="0"/>
              <a:t>But </a:t>
            </a:r>
            <a:r>
              <a:rPr lang="en-US" sz="2400" dirty="0"/>
              <a:t>as we noted at the very beginning, if a researcher or scientist has a strong ulterior motive for wanting the outcome of their research to go a certain way, then we should be wary of their results. </a:t>
            </a:r>
          </a:p>
          <a:p>
            <a:r>
              <a:rPr lang="en-US" sz="2400" dirty="0"/>
              <a:t>	The date of this cozy vacation to Switzerland by Freud and his sister-in-law was August 13, 1898. </a:t>
            </a:r>
            <a:r>
              <a:rPr lang="en-US" sz="2400" dirty="0" smtClean="0"/>
              <a:t>This </a:t>
            </a:r>
            <a:r>
              <a:rPr lang="en-US" sz="2400" dirty="0"/>
              <a:t>was two years after the fateful year when his hated father died and his younger sister-in-law became their live-in housekeeper. </a:t>
            </a:r>
          </a:p>
        </p:txBody>
      </p:sp>
    </p:spTree>
    <p:extLst>
      <p:ext uri="{BB962C8B-B14F-4D97-AF65-F5344CB8AC3E}">
        <p14:creationId xmlns:p14="http://schemas.microsoft.com/office/powerpoint/2010/main" val="186677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What makes this all the more troubling is that this was BEFORE Freud had developed his theory of the universal, Oedipus complex, in which he declared that all developing </a:t>
            </a:r>
            <a:r>
              <a:rPr lang="en-US" sz="2400" dirty="0" smtClean="0"/>
              <a:t>boys </a:t>
            </a:r>
            <a:r>
              <a:rPr lang="en-US" sz="2400" dirty="0"/>
              <a:t>desire to kill their father and commit incest with their mother (or perhaps their mother-figure of a housekeeper?). </a:t>
            </a:r>
            <a:endParaRPr lang="en-US" sz="2400" dirty="0" smtClean="0"/>
          </a:p>
          <a:p>
            <a:r>
              <a:rPr lang="en-US" sz="2400" dirty="0"/>
              <a:t>	</a:t>
            </a:r>
            <a:r>
              <a:rPr lang="en-US" sz="2400" dirty="0" smtClean="0"/>
              <a:t>And </a:t>
            </a:r>
            <a:r>
              <a:rPr lang="en-US" sz="2400" dirty="0"/>
              <a:t>this was not </a:t>
            </a:r>
            <a:r>
              <a:rPr lang="en-US" sz="2400" dirty="0" smtClean="0"/>
              <a:t>something wrong or bad</a:t>
            </a:r>
            <a:r>
              <a:rPr lang="en-US" sz="2400" dirty="0"/>
              <a:t>, but perfectly normal. Everybody has the same desire, everybody</a:t>
            </a:r>
            <a:r>
              <a:rPr lang="en-US" sz="2400" dirty="0" smtClean="0"/>
              <a:t>. And repressing frustrated sexual desires is the root of all neuroses, according to Freud.</a:t>
            </a:r>
            <a:endParaRPr lang="en-US" sz="2400" dirty="0"/>
          </a:p>
        </p:txBody>
      </p:sp>
    </p:spTree>
    <p:extLst>
      <p:ext uri="{BB962C8B-B14F-4D97-AF65-F5344CB8AC3E}">
        <p14:creationId xmlns:p14="http://schemas.microsoft.com/office/powerpoint/2010/main" val="32646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Freud </a:t>
            </a:r>
            <a:r>
              <a:rPr lang="en-US" sz="2400" dirty="0"/>
              <a:t>said that the key to a happy life was sexual fulfillment. </a:t>
            </a:r>
            <a:endParaRPr lang="en-US" sz="2400" dirty="0" smtClean="0"/>
          </a:p>
          <a:p>
            <a:r>
              <a:rPr lang="en-US" sz="2400" dirty="0"/>
              <a:t>	</a:t>
            </a:r>
            <a:r>
              <a:rPr lang="en-US" sz="2400" dirty="0" smtClean="0"/>
              <a:t>Yet </a:t>
            </a:r>
            <a:r>
              <a:rPr lang="en-US" sz="2400" dirty="0"/>
              <a:t>he had discontinued having sex with his wife when he was around 40. </a:t>
            </a:r>
            <a:endParaRPr lang="en-US" sz="2400" dirty="0" smtClean="0"/>
          </a:p>
          <a:p>
            <a:r>
              <a:rPr lang="en-US" sz="2400" dirty="0"/>
              <a:t>	</a:t>
            </a:r>
            <a:r>
              <a:rPr lang="en-US" sz="2400" dirty="0" smtClean="0"/>
              <a:t>He </a:t>
            </a:r>
            <a:r>
              <a:rPr lang="en-US" sz="2400" dirty="0"/>
              <a:t>said that everybody goes through the Oedipus complex where they want to kill their father and commit incest with their mother. </a:t>
            </a:r>
            <a:endParaRPr lang="en-US" sz="2400" dirty="0" smtClean="0"/>
          </a:p>
          <a:p>
            <a:r>
              <a:rPr lang="en-US" sz="2400" dirty="0"/>
              <a:t>	</a:t>
            </a:r>
            <a:r>
              <a:rPr lang="en-US" sz="2400" dirty="0" smtClean="0"/>
              <a:t>Freud </a:t>
            </a:r>
            <a:r>
              <a:rPr lang="en-US" sz="2400" dirty="0"/>
              <a:t>said he discovered that he had hated his father and wanted to kill him. </a:t>
            </a:r>
            <a:endParaRPr lang="en-US" sz="2400" dirty="0" smtClean="0"/>
          </a:p>
          <a:p>
            <a:r>
              <a:rPr lang="en-US" sz="2400" dirty="0"/>
              <a:t>	</a:t>
            </a:r>
            <a:r>
              <a:rPr lang="en-US" sz="2400" dirty="0" smtClean="0"/>
              <a:t>And </a:t>
            </a:r>
            <a:r>
              <a:rPr lang="en-US" sz="2400" dirty="0"/>
              <a:t>Freud committed adultery and incest with his housekeeper and </a:t>
            </a:r>
            <a:r>
              <a:rPr lang="en-US" sz="2400" dirty="0" smtClean="0"/>
              <a:t>attractive, </a:t>
            </a:r>
            <a:r>
              <a:rPr lang="en-US" sz="2400" dirty="0"/>
              <a:t>younger sister-in-law (of that there is little doubt). </a:t>
            </a:r>
            <a:endParaRPr lang="en-US" sz="2400" dirty="0" smtClean="0"/>
          </a:p>
          <a:p>
            <a:r>
              <a:rPr lang="en-US" sz="2400" dirty="0"/>
              <a:t>	</a:t>
            </a:r>
            <a:r>
              <a:rPr lang="en-US" sz="2400" dirty="0" smtClean="0"/>
              <a:t>We </a:t>
            </a:r>
            <a:r>
              <a:rPr lang="en-US" sz="2400" dirty="0"/>
              <a:t>might wonder if Freud, perhaps, developed his theory of the universal Oedipus complex because he himself was actually living it and </a:t>
            </a:r>
            <a:r>
              <a:rPr lang="en-US" sz="2400" dirty="0" smtClean="0"/>
              <a:t>was feeling </a:t>
            </a:r>
            <a:r>
              <a:rPr lang="en-US" sz="2400" dirty="0"/>
              <a:t>guilty about it.</a:t>
            </a:r>
          </a:p>
        </p:txBody>
      </p:sp>
    </p:spTree>
    <p:extLst>
      <p:ext uri="{BB962C8B-B14F-4D97-AF65-F5344CB8AC3E}">
        <p14:creationId xmlns:p14="http://schemas.microsoft.com/office/powerpoint/2010/main" val="35235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According to Carl Jung, Freud’s sister-in-law was definitely feeling guilty about it. </a:t>
            </a:r>
            <a:endParaRPr lang="en-US" sz="2400" dirty="0" smtClean="0"/>
          </a:p>
          <a:p>
            <a:r>
              <a:rPr lang="en-US" sz="2400" dirty="0"/>
              <a:t>	</a:t>
            </a:r>
            <a:r>
              <a:rPr lang="en-US" sz="2400" dirty="0" smtClean="0"/>
              <a:t>And </a:t>
            </a:r>
            <a:r>
              <a:rPr lang="en-US" sz="2400" dirty="0"/>
              <a:t>even though this was in an era where sex was little discussed or </a:t>
            </a:r>
            <a:r>
              <a:rPr lang="en-US" sz="2400" dirty="0" smtClean="0"/>
              <a:t>acknowledged, yet in </a:t>
            </a:r>
            <a:r>
              <a:rPr lang="en-US" sz="2400" dirty="0"/>
              <a:t>any era, in any age, adultery and incest with your wife’s </a:t>
            </a:r>
            <a:r>
              <a:rPr lang="en-US" sz="2400" dirty="0" smtClean="0"/>
              <a:t>attractive, </a:t>
            </a:r>
            <a:r>
              <a:rPr lang="en-US" sz="2400" dirty="0"/>
              <a:t>younger sister would represent a shocking betrayal of one’s moral integrity. </a:t>
            </a:r>
            <a:endParaRPr lang="en-US" sz="2400" dirty="0" smtClean="0"/>
          </a:p>
          <a:p>
            <a:r>
              <a:rPr lang="en-US" sz="2400" dirty="0"/>
              <a:t>	</a:t>
            </a:r>
            <a:r>
              <a:rPr lang="en-US" sz="2400" dirty="0" smtClean="0"/>
              <a:t>Freud </a:t>
            </a:r>
            <a:r>
              <a:rPr lang="en-US" sz="2400" dirty="0"/>
              <a:t>apparently was worried about his reputation, about his “</a:t>
            </a:r>
            <a:r>
              <a:rPr lang="en-US" sz="2400" dirty="0" smtClean="0"/>
              <a:t>authority,” so he couldn’t say more about his dream of his sister-in-law. </a:t>
            </a:r>
          </a:p>
          <a:p>
            <a:r>
              <a:rPr lang="en-US" sz="2400" dirty="0"/>
              <a:t>	</a:t>
            </a:r>
            <a:r>
              <a:rPr lang="en-US" sz="2400" dirty="0" smtClean="0"/>
              <a:t>E</a:t>
            </a:r>
            <a:r>
              <a:rPr lang="en-US" sz="2400" dirty="0"/>
              <a:t>. Michael Jones puts it bluntly: Sigmund Freud said “that a man had a ‘universal’ desire to sleep with his mother or sister because he himself had committed incest.” (12) </a:t>
            </a:r>
            <a:endParaRPr lang="en-US" sz="2400" dirty="0" smtClean="0"/>
          </a:p>
          <a:p>
            <a:r>
              <a:rPr lang="en-US" sz="2400" dirty="0"/>
              <a:t>	</a:t>
            </a:r>
            <a:r>
              <a:rPr lang="en-US" sz="2400" dirty="0" smtClean="0"/>
              <a:t>And don’t forget: you </a:t>
            </a:r>
            <a:r>
              <a:rPr lang="en-US" sz="2400" dirty="0"/>
              <a:t>have the same </a:t>
            </a:r>
            <a:r>
              <a:rPr lang="en-US" sz="2400" dirty="0" smtClean="0"/>
              <a:t>desire! </a:t>
            </a:r>
            <a:r>
              <a:rPr lang="en-US" sz="2400" dirty="0"/>
              <a:t>And if you deny it, well, that’s proof positive because </a:t>
            </a:r>
            <a:r>
              <a:rPr lang="en-US" sz="2400" b="1" i="1" dirty="0"/>
              <a:t>you are repressing it. </a:t>
            </a:r>
          </a:p>
        </p:txBody>
      </p:sp>
    </p:spTree>
    <p:extLst>
      <p:ext uri="{BB962C8B-B14F-4D97-AF65-F5344CB8AC3E}">
        <p14:creationId xmlns:p14="http://schemas.microsoft.com/office/powerpoint/2010/main" val="33456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Jones goes on to say, “The most insidious corruption brought about by sexual sin, however, is the corruption of the mind. One moves all too easily from sexual sins, which are probably the most common to mankind, to intellectual sins, which are the most pernicious.” (12) </a:t>
            </a:r>
            <a:endParaRPr lang="en-US" sz="2400" dirty="0" smtClean="0"/>
          </a:p>
          <a:p>
            <a:r>
              <a:rPr lang="en-US" sz="2400" dirty="0"/>
              <a:t>	</a:t>
            </a:r>
            <a:r>
              <a:rPr lang="en-US" sz="2400" dirty="0" smtClean="0"/>
              <a:t>We </a:t>
            </a:r>
            <a:r>
              <a:rPr lang="en-US" sz="2400" dirty="0"/>
              <a:t>commit the sexual sin because we want to, but then commit an intellectual sin to cover it, creating a lie, a fantasy, as an excuse. </a:t>
            </a:r>
            <a:endParaRPr lang="en-US" sz="2400" dirty="0" smtClean="0"/>
          </a:p>
          <a:p>
            <a:r>
              <a:rPr lang="en-US" sz="2400" dirty="0"/>
              <a:t>	</a:t>
            </a:r>
            <a:r>
              <a:rPr lang="en-US" sz="2400" dirty="0" smtClean="0"/>
              <a:t>So </a:t>
            </a:r>
            <a:r>
              <a:rPr lang="en-US" sz="2400" dirty="0"/>
              <a:t>it may well be that what lay at the heart of Freud’s theories, of his personal neurosis, was not some repressed memory of a perfectly normal, universal sexual desire that had been frustrated, but a guilty conscience that, try as he might, he could not escape. </a:t>
            </a:r>
            <a:endParaRPr lang="en-US" sz="2400" dirty="0" smtClean="0"/>
          </a:p>
          <a:p>
            <a:r>
              <a:rPr lang="en-US" sz="2400" dirty="0"/>
              <a:t>	</a:t>
            </a:r>
            <a:r>
              <a:rPr lang="en-US" sz="2400" dirty="0" smtClean="0"/>
              <a:t>So </a:t>
            </a:r>
            <a:r>
              <a:rPr lang="en-US" sz="2400" dirty="0"/>
              <a:t>he imagined all the rest of us guilty of the same, and declared his sin a non-sin, a normal phase of psycho-sexual development. </a:t>
            </a:r>
            <a:endParaRPr lang="en-US" sz="2400" dirty="0" smtClean="0"/>
          </a:p>
        </p:txBody>
      </p:sp>
    </p:spTree>
    <p:extLst>
      <p:ext uri="{BB962C8B-B14F-4D97-AF65-F5344CB8AC3E}">
        <p14:creationId xmlns:p14="http://schemas.microsoft.com/office/powerpoint/2010/main" val="32402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The </a:t>
            </a:r>
            <a:r>
              <a:rPr lang="en-US" sz="2400" dirty="0"/>
              <a:t>fact remains that Freud accused everyone of harboring incestuous desires after he himself became guilty of incest. </a:t>
            </a:r>
            <a:endParaRPr lang="en-US" sz="2400" dirty="0" smtClean="0"/>
          </a:p>
          <a:p>
            <a:r>
              <a:rPr lang="en-US" sz="2400" dirty="0"/>
              <a:t>	</a:t>
            </a:r>
            <a:r>
              <a:rPr lang="en-US" sz="2400" dirty="0" smtClean="0"/>
              <a:t>Again</a:t>
            </a:r>
            <a:r>
              <a:rPr lang="en-US" sz="2400" dirty="0"/>
              <a:t>, E. Michael Jones writes: “There are ultimately only two alternatives in the intellectual life: either one conforms desire to the truth or one conforms truth to the desire.” </a:t>
            </a:r>
            <a:endParaRPr lang="en-US" sz="2400" dirty="0" smtClean="0"/>
          </a:p>
          <a:p>
            <a:r>
              <a:rPr lang="en-US" sz="2400" dirty="0"/>
              <a:t>	So here is “the father of modern psychology,” a man who was by all accounts obsessed with sex, whose theories mostly pointed to sexual repression as the source of all neuroses, even as he engaged in some of the most shocking, </a:t>
            </a:r>
            <a:r>
              <a:rPr lang="en-US" sz="2400" dirty="0" smtClean="0"/>
              <a:t>incestuous, </a:t>
            </a:r>
            <a:r>
              <a:rPr lang="en-US" sz="2400" dirty="0"/>
              <a:t>sexual betrayal of his wife with her younger sister. </a:t>
            </a:r>
            <a:endParaRPr lang="en-US" sz="2400" dirty="0" smtClean="0"/>
          </a:p>
          <a:p>
            <a:r>
              <a:rPr lang="en-US" sz="2400" dirty="0"/>
              <a:t>	</a:t>
            </a:r>
            <a:r>
              <a:rPr lang="en-US" sz="2400" dirty="0" smtClean="0"/>
              <a:t>And </a:t>
            </a:r>
            <a:r>
              <a:rPr lang="en-US" sz="2400" dirty="0"/>
              <a:t>he was one of the leading lights, the intellectual forefathers of the sexual revolution. </a:t>
            </a:r>
          </a:p>
          <a:p>
            <a:endParaRPr lang="en-US" sz="2400" dirty="0"/>
          </a:p>
        </p:txBody>
      </p:sp>
    </p:spTree>
    <p:extLst>
      <p:ext uri="{BB962C8B-B14F-4D97-AF65-F5344CB8AC3E}">
        <p14:creationId xmlns:p14="http://schemas.microsoft.com/office/powerpoint/2010/main" val="31587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So we are assured: “Repression of sexual desires is bad and unhealthy; allowing free reign to your sexual desires is good and healthy.” </a:t>
            </a:r>
            <a:endParaRPr lang="en-US" sz="2400" dirty="0" smtClean="0"/>
          </a:p>
          <a:p>
            <a:r>
              <a:rPr lang="en-US" sz="2400" dirty="0"/>
              <a:t>	</a:t>
            </a:r>
            <a:r>
              <a:rPr lang="en-US" sz="2400" dirty="0" smtClean="0"/>
              <a:t>This </a:t>
            </a:r>
            <a:r>
              <a:rPr lang="en-US" sz="2400" dirty="0"/>
              <a:t>is arguably one of the foundations of the sexual revolution if not the very cornerstone, and all given a </a:t>
            </a:r>
            <a:r>
              <a:rPr lang="en-US" sz="2400" dirty="0" smtClean="0"/>
              <a:t>thin, scientific </a:t>
            </a:r>
            <a:r>
              <a:rPr lang="en-US" sz="2400" dirty="0"/>
              <a:t>aura by a man cheating on his wife with her sister. </a:t>
            </a:r>
          </a:p>
          <a:p>
            <a:r>
              <a:rPr lang="en-US" sz="2400" dirty="0"/>
              <a:t>	Is that scientific? </a:t>
            </a:r>
            <a:endParaRPr lang="en-US" sz="2400" dirty="0" smtClean="0"/>
          </a:p>
          <a:p>
            <a:r>
              <a:rPr lang="en-US" sz="2400" dirty="0"/>
              <a:t>	</a:t>
            </a:r>
            <a:r>
              <a:rPr lang="en-US" sz="2400" dirty="0" smtClean="0"/>
              <a:t>Can </a:t>
            </a:r>
            <a:r>
              <a:rPr lang="en-US" sz="2400" dirty="0"/>
              <a:t>researchers lie? </a:t>
            </a:r>
            <a:endParaRPr lang="en-US" sz="2400" dirty="0" smtClean="0"/>
          </a:p>
          <a:p>
            <a:r>
              <a:rPr lang="en-US" sz="2400" dirty="0"/>
              <a:t>	</a:t>
            </a:r>
            <a:r>
              <a:rPr lang="en-US" sz="2400" dirty="0" smtClean="0"/>
              <a:t>Can </a:t>
            </a:r>
            <a:r>
              <a:rPr lang="en-US" sz="2400" dirty="0"/>
              <a:t>they be working from motives other than a love for truth: for “fame and fortune,” for academic prestige, for imaginary, predestined greatness, to support some ideology, or </a:t>
            </a:r>
            <a:r>
              <a:rPr lang="en-US" sz="2400" dirty="0" smtClean="0"/>
              <a:t>perhaps even </a:t>
            </a:r>
            <a:r>
              <a:rPr lang="en-US" sz="2400" dirty="0"/>
              <a:t>to try to cover some </a:t>
            </a:r>
            <a:r>
              <a:rPr lang="en-US" sz="2400" dirty="0" smtClean="0"/>
              <a:t>personal, shameful </a:t>
            </a:r>
            <a:r>
              <a:rPr lang="en-US" sz="2400" dirty="0"/>
              <a:t>guilt?  </a:t>
            </a:r>
          </a:p>
        </p:txBody>
      </p:sp>
    </p:spTree>
    <p:extLst>
      <p:ext uri="{BB962C8B-B14F-4D97-AF65-F5344CB8AC3E}">
        <p14:creationId xmlns:p14="http://schemas.microsoft.com/office/powerpoint/2010/main" val="39738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It is certainly possible. </a:t>
            </a:r>
            <a:endParaRPr lang="en-US" sz="2400" dirty="0" smtClean="0"/>
          </a:p>
          <a:p>
            <a:endParaRPr lang="en-US" sz="2400" dirty="0" smtClean="0"/>
          </a:p>
          <a:p>
            <a:r>
              <a:rPr lang="en-US" sz="2400" dirty="0"/>
              <a:t>	</a:t>
            </a:r>
            <a:r>
              <a:rPr lang="en-US" sz="2400" dirty="0" smtClean="0"/>
              <a:t>And </a:t>
            </a:r>
            <a:r>
              <a:rPr lang="en-US" sz="2400" dirty="0"/>
              <a:t>I think we’ve been had. </a:t>
            </a:r>
            <a:endParaRPr lang="en-US" sz="2400" dirty="0" smtClean="0"/>
          </a:p>
          <a:p>
            <a:endParaRPr lang="en-US" sz="2400" dirty="0" smtClean="0"/>
          </a:p>
          <a:p>
            <a:r>
              <a:rPr lang="en-US" sz="2400" dirty="0"/>
              <a:t>	</a:t>
            </a:r>
            <a:r>
              <a:rPr lang="en-US" sz="2400" dirty="0" smtClean="0"/>
              <a:t>We </a:t>
            </a:r>
            <a:r>
              <a:rPr lang="en-US" sz="2400" dirty="0"/>
              <a:t>should not fear the pseudo-scientific theories of Sigmund Freud. </a:t>
            </a:r>
            <a:endParaRPr lang="en-US" sz="2400" dirty="0" smtClean="0"/>
          </a:p>
          <a:p>
            <a:r>
              <a:rPr lang="en-US" sz="2400" dirty="0" smtClean="0"/>
              <a:t>	And </a:t>
            </a:r>
            <a:r>
              <a:rPr lang="en-US" sz="2400" dirty="0"/>
              <a:t>we should refuse to participate in the sexual revolution. </a:t>
            </a:r>
            <a:endParaRPr lang="en-US" sz="2400" dirty="0" smtClean="0"/>
          </a:p>
          <a:p>
            <a:r>
              <a:rPr lang="en-US" sz="2400" dirty="0"/>
              <a:t>	</a:t>
            </a:r>
            <a:r>
              <a:rPr lang="en-US" sz="2400" dirty="0" smtClean="0"/>
              <a:t>It </a:t>
            </a:r>
            <a:r>
              <a:rPr lang="en-US" sz="2400" dirty="0"/>
              <a:t>has all of the earmarks of the original rebellion of our race against a good and holy Creator who made us in his image. </a:t>
            </a:r>
            <a:endParaRPr lang="en-US" sz="2400" dirty="0" smtClean="0"/>
          </a:p>
          <a:p>
            <a:r>
              <a:rPr lang="en-US" sz="2400" dirty="0"/>
              <a:t>	</a:t>
            </a:r>
            <a:r>
              <a:rPr lang="en-US" sz="2400" dirty="0" smtClean="0"/>
              <a:t>It </a:t>
            </a:r>
            <a:r>
              <a:rPr lang="en-US" sz="2400" dirty="0"/>
              <a:t>represents a further rebellion of the mind creating an alternative reality that we must continually keep revising because, try as we might, it will never fit the facts of reality.  </a:t>
            </a:r>
          </a:p>
        </p:txBody>
      </p:sp>
    </p:spTree>
    <p:extLst>
      <p:ext uri="{BB962C8B-B14F-4D97-AF65-F5344CB8AC3E}">
        <p14:creationId xmlns:p14="http://schemas.microsoft.com/office/powerpoint/2010/main" val="13081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V. FREUD’S ENDURING LEGACY.</a:t>
            </a:r>
            <a:endParaRPr lang="en-US" sz="2400" dirty="0"/>
          </a:p>
          <a:p>
            <a:r>
              <a:rPr lang="en-US" sz="2400" dirty="0"/>
              <a:t> </a:t>
            </a:r>
          </a:p>
          <a:p>
            <a:r>
              <a:rPr lang="en-US" sz="2400" dirty="0"/>
              <a:t>	What are the enduring aspects of Freud’s teaching that are still making an impact today?</a:t>
            </a:r>
          </a:p>
          <a:p>
            <a:r>
              <a:rPr lang="en-US" sz="2400" dirty="0"/>
              <a:t>	1. Dependency on the therapist. </a:t>
            </a:r>
            <a:endParaRPr lang="en-US" sz="2400" dirty="0" smtClean="0"/>
          </a:p>
          <a:p>
            <a:r>
              <a:rPr lang="en-US" sz="2400" dirty="0"/>
              <a:t>	</a:t>
            </a:r>
            <a:r>
              <a:rPr lang="en-US" sz="2400" dirty="0" smtClean="0"/>
              <a:t>You </a:t>
            </a:r>
            <a:r>
              <a:rPr lang="en-US" sz="2400" dirty="0"/>
              <a:t>do not really know what you think or why you do what you do. That all bubbles up from your unconscious. So you are neither responsible nor to blame, and are instead mostly the clueless and helpless victim of repressed, unfulfilled sexual desires. Only an expert therapist can interpret your motives for you. So </a:t>
            </a:r>
            <a:r>
              <a:rPr lang="en-US" sz="2400" dirty="0" smtClean="0"/>
              <a:t>you are </a:t>
            </a:r>
            <a:r>
              <a:rPr lang="en-US" sz="2400" dirty="0"/>
              <a:t>dependent on them to explain why you do what you do.  </a:t>
            </a:r>
          </a:p>
        </p:txBody>
      </p:sp>
    </p:spTree>
    <p:extLst>
      <p:ext uri="{BB962C8B-B14F-4D97-AF65-F5344CB8AC3E}">
        <p14:creationId xmlns:p14="http://schemas.microsoft.com/office/powerpoint/2010/main" val="27707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V. FREUD’S ENDURING LEGACY.</a:t>
            </a:r>
            <a:endParaRPr lang="en-US" sz="2400" dirty="0"/>
          </a:p>
          <a:p>
            <a:r>
              <a:rPr lang="en-US" sz="2400" dirty="0"/>
              <a:t> </a:t>
            </a:r>
          </a:p>
          <a:p>
            <a:r>
              <a:rPr lang="en-US" sz="2400" dirty="0"/>
              <a:t>	2. The ready-made excuse for bad behavior. </a:t>
            </a:r>
            <a:endParaRPr lang="en-US" sz="2400" dirty="0" smtClean="0"/>
          </a:p>
          <a:p>
            <a:r>
              <a:rPr lang="en-US" sz="2400" dirty="0"/>
              <a:t>	</a:t>
            </a:r>
            <a:r>
              <a:rPr lang="en-US" sz="2400" dirty="0" smtClean="0"/>
              <a:t>If “the father </a:t>
            </a:r>
            <a:r>
              <a:rPr lang="en-US" sz="2400" dirty="0"/>
              <a:t>of modern psychology” used his theories and his therapy to excuse bad behavior, then that should give us pause. </a:t>
            </a:r>
            <a:endParaRPr lang="en-US" sz="2400" dirty="0" smtClean="0"/>
          </a:p>
          <a:p>
            <a:r>
              <a:rPr lang="en-US" sz="2400" dirty="0"/>
              <a:t>	</a:t>
            </a:r>
            <a:r>
              <a:rPr lang="en-US" sz="2400" dirty="0" smtClean="0"/>
              <a:t>How </a:t>
            </a:r>
            <a:r>
              <a:rPr lang="en-US" sz="2400" dirty="0"/>
              <a:t>much of modern psychology today simply attempts to excuse bad </a:t>
            </a:r>
            <a:r>
              <a:rPr lang="en-US" sz="2400" dirty="0" smtClean="0"/>
              <a:t>behavior? </a:t>
            </a:r>
          </a:p>
        </p:txBody>
      </p:sp>
    </p:spTree>
    <p:extLst>
      <p:ext uri="{BB962C8B-B14F-4D97-AF65-F5344CB8AC3E}">
        <p14:creationId xmlns:p14="http://schemas.microsoft.com/office/powerpoint/2010/main" val="12624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But </a:t>
            </a:r>
            <a:r>
              <a:rPr lang="en-US" sz="2400" dirty="0"/>
              <a:t>one of the hidden costs to those of us who follow Christ has been the subtle shift in our own thinking and expectations, our desires and the way we have been compromised into sacrificing our own purity of heart before the Lord. We have watched a world gone wild, and secretly wondered if they might not be onto something. </a:t>
            </a:r>
            <a:endParaRPr lang="en-US" sz="2400" dirty="0" smtClean="0"/>
          </a:p>
          <a:p>
            <a:r>
              <a:rPr lang="en-US" sz="2400" dirty="0"/>
              <a:t>	</a:t>
            </a:r>
            <a:r>
              <a:rPr lang="en-US" sz="2400" dirty="0" smtClean="0"/>
              <a:t>And </a:t>
            </a:r>
            <a:r>
              <a:rPr lang="en-US" sz="2400" dirty="0"/>
              <a:t>this has wreaked havoc in our marriages. For example, the statistics on church-going men and women who secretly indulge in internet pornography are not encouraging. </a:t>
            </a:r>
            <a:endParaRPr lang="en-US" sz="2400" dirty="0" smtClean="0"/>
          </a:p>
        </p:txBody>
      </p:sp>
    </p:spTree>
    <p:extLst>
      <p:ext uri="{BB962C8B-B14F-4D97-AF65-F5344CB8AC3E}">
        <p14:creationId xmlns:p14="http://schemas.microsoft.com/office/powerpoint/2010/main" val="5377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V. FREUD’S ENDURING LEGACY.</a:t>
            </a:r>
            <a:endParaRPr lang="en-US" sz="2400" dirty="0"/>
          </a:p>
          <a:p>
            <a:r>
              <a:rPr lang="en-US" sz="2400" dirty="0"/>
              <a:t> </a:t>
            </a:r>
          </a:p>
          <a:p>
            <a:r>
              <a:rPr lang="en-US" sz="2400" dirty="0"/>
              <a:t>	</a:t>
            </a:r>
            <a:r>
              <a:rPr lang="en-US" sz="2400" dirty="0" smtClean="0"/>
              <a:t>I’ll </a:t>
            </a:r>
            <a:r>
              <a:rPr lang="en-US" sz="2400" dirty="0"/>
              <a:t>never forget the prisoner in the jail. I was explaining the gospel to her, and she balked at the idea that she was a “sinner.” </a:t>
            </a:r>
            <a:endParaRPr lang="en-US" sz="2400" dirty="0" smtClean="0"/>
          </a:p>
          <a:p>
            <a:r>
              <a:rPr lang="en-US" sz="2400" dirty="0"/>
              <a:t>	</a:t>
            </a:r>
            <a:r>
              <a:rPr lang="en-US" sz="2400" dirty="0" smtClean="0"/>
              <a:t>“</a:t>
            </a:r>
            <a:r>
              <a:rPr lang="en-US" sz="2400" dirty="0"/>
              <a:t>No</a:t>
            </a:r>
            <a:r>
              <a:rPr lang="en-US" sz="2400" dirty="0" smtClean="0"/>
              <a:t>,” </a:t>
            </a:r>
            <a:r>
              <a:rPr lang="en-US" sz="2400" dirty="0"/>
              <a:t>she said, </a:t>
            </a:r>
            <a:r>
              <a:rPr lang="en-US" sz="2400" dirty="0" smtClean="0"/>
              <a:t>“I’m </a:t>
            </a:r>
            <a:r>
              <a:rPr lang="en-US" sz="2400" dirty="0"/>
              <a:t>a good person who makes bad choices.” </a:t>
            </a:r>
            <a:endParaRPr lang="en-US" sz="2400" dirty="0" smtClean="0"/>
          </a:p>
          <a:p>
            <a:r>
              <a:rPr lang="en-US" sz="2400" dirty="0"/>
              <a:t>	</a:t>
            </a:r>
            <a:r>
              <a:rPr lang="en-US" sz="2400" dirty="0" smtClean="0"/>
              <a:t>I </a:t>
            </a:r>
            <a:r>
              <a:rPr lang="en-US" sz="2400" dirty="0"/>
              <a:t>had never encountered that statement before, so I asked some of the men in the next pod about it, some who had become Christians</a:t>
            </a:r>
            <a:r>
              <a:rPr lang="en-US" sz="2400" dirty="0" smtClean="0"/>
              <a:t>.</a:t>
            </a:r>
          </a:p>
          <a:p>
            <a:r>
              <a:rPr lang="en-US" sz="2400" dirty="0"/>
              <a:t>	</a:t>
            </a:r>
            <a:r>
              <a:rPr lang="en-US" sz="2400" dirty="0" smtClean="0"/>
              <a:t>When </a:t>
            </a:r>
            <a:r>
              <a:rPr lang="en-US" sz="2400" dirty="0"/>
              <a:t>they heard that phrase, “I’m a good person who makes bad choices,” they rolled their eyes and laughed and said one word: “Therapy!” </a:t>
            </a:r>
            <a:endParaRPr lang="en-US" sz="2400" dirty="0" smtClean="0"/>
          </a:p>
          <a:p>
            <a:r>
              <a:rPr lang="en-US" sz="2400" dirty="0"/>
              <a:t>	</a:t>
            </a:r>
            <a:r>
              <a:rPr lang="en-US" sz="2400" dirty="0" smtClean="0"/>
              <a:t>Apparently </a:t>
            </a:r>
            <a:r>
              <a:rPr lang="en-US" sz="2400" dirty="0"/>
              <a:t>that was the message of the psychological therapist to a young addict who had seriously broken the law: “Here is an excuse.” </a:t>
            </a:r>
          </a:p>
        </p:txBody>
      </p:sp>
    </p:spTree>
    <p:extLst>
      <p:ext uri="{BB962C8B-B14F-4D97-AF65-F5344CB8AC3E}">
        <p14:creationId xmlns:p14="http://schemas.microsoft.com/office/powerpoint/2010/main" val="26495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V. FREUD’S ENDURING LEGACY.</a:t>
            </a:r>
            <a:endParaRPr lang="en-US" sz="2400" dirty="0"/>
          </a:p>
          <a:p>
            <a:r>
              <a:rPr lang="en-US" sz="2400" dirty="0"/>
              <a:t> </a:t>
            </a:r>
          </a:p>
          <a:p>
            <a:r>
              <a:rPr lang="en-US" sz="2400" dirty="0"/>
              <a:t>	3. </a:t>
            </a:r>
            <a:r>
              <a:rPr lang="en-US" sz="2400" dirty="0" smtClean="0"/>
              <a:t>The idea that sexual fulfillment is a </a:t>
            </a:r>
            <a:r>
              <a:rPr lang="en-US" sz="2400" b="1" i="1" dirty="0" smtClean="0"/>
              <a:t>need</a:t>
            </a:r>
            <a:r>
              <a:rPr lang="en-US" sz="2400" dirty="0" smtClean="0"/>
              <a:t>. </a:t>
            </a:r>
          </a:p>
          <a:p>
            <a:r>
              <a:rPr lang="en-US" sz="2400" dirty="0"/>
              <a:t>	</a:t>
            </a:r>
            <a:r>
              <a:rPr lang="en-US" sz="2400" dirty="0" smtClean="0"/>
              <a:t>“Sex </a:t>
            </a:r>
            <a:r>
              <a:rPr lang="en-US" sz="2400" dirty="0"/>
              <a:t>is the key to </a:t>
            </a:r>
            <a:r>
              <a:rPr lang="en-US" sz="2400" dirty="0" smtClean="0"/>
              <a:t>a happy life.” You </a:t>
            </a:r>
            <a:r>
              <a:rPr lang="en-US" sz="2400" dirty="0"/>
              <a:t>cannot be happy without a satisfying sex life, which </a:t>
            </a:r>
            <a:r>
              <a:rPr lang="en-US" sz="2400" dirty="0" smtClean="0"/>
              <a:t>turns out to mean </a:t>
            </a:r>
            <a:r>
              <a:rPr lang="en-US" sz="2400" dirty="0"/>
              <a:t>sex </a:t>
            </a:r>
            <a:r>
              <a:rPr lang="en-US" sz="2400" dirty="0" smtClean="0"/>
              <a:t>on demand of whichever </a:t>
            </a:r>
            <a:r>
              <a:rPr lang="en-US" sz="2400" dirty="0"/>
              <a:t>of the thirty-one Baskin Robbins flavors you happen to </a:t>
            </a:r>
            <a:r>
              <a:rPr lang="en-US" sz="2400" dirty="0" smtClean="0"/>
              <a:t>desire at the moment, </a:t>
            </a:r>
            <a:r>
              <a:rPr lang="en-US" sz="2400" dirty="0"/>
              <a:t>all the time. </a:t>
            </a:r>
            <a:endParaRPr lang="en-US" sz="2400" dirty="0" smtClean="0"/>
          </a:p>
          <a:p>
            <a:endParaRPr lang="en-US" sz="2400" dirty="0"/>
          </a:p>
          <a:p>
            <a:r>
              <a:rPr lang="en-US" sz="2400" dirty="0"/>
              <a:t>	4. The implied fear that you may be missing out on sexual experience. </a:t>
            </a:r>
            <a:endParaRPr lang="en-US" sz="2400" dirty="0" smtClean="0"/>
          </a:p>
          <a:p>
            <a:r>
              <a:rPr lang="en-US" sz="2400" dirty="0"/>
              <a:t>	</a:t>
            </a:r>
            <a:r>
              <a:rPr lang="en-US" sz="2400" dirty="0" smtClean="0"/>
              <a:t>“</a:t>
            </a:r>
            <a:r>
              <a:rPr lang="en-US" sz="2400" dirty="0"/>
              <a:t>Everybody’s doing </a:t>
            </a:r>
            <a:r>
              <a:rPr lang="en-US" sz="2400" dirty="0" smtClean="0"/>
              <a:t>it!” </a:t>
            </a:r>
            <a:r>
              <a:rPr lang="en-US" sz="2400" dirty="0"/>
              <a:t>almost all of the time and mostly by cheating. So, hey, if you’re not getting your share, you are missing out. </a:t>
            </a:r>
            <a:r>
              <a:rPr lang="en-US" sz="2400" dirty="0" smtClean="0"/>
              <a:t> </a:t>
            </a:r>
            <a:endParaRPr lang="en-US" sz="2400" dirty="0"/>
          </a:p>
        </p:txBody>
      </p:sp>
    </p:spTree>
    <p:extLst>
      <p:ext uri="{BB962C8B-B14F-4D97-AF65-F5344CB8AC3E}">
        <p14:creationId xmlns:p14="http://schemas.microsoft.com/office/powerpoint/2010/main" val="23375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V. FREUD’S ENDURING LEGACY.</a:t>
            </a:r>
            <a:endParaRPr lang="en-US" sz="2400" dirty="0"/>
          </a:p>
          <a:p>
            <a:r>
              <a:rPr lang="en-US" sz="2400" dirty="0"/>
              <a:t> </a:t>
            </a:r>
          </a:p>
          <a:p>
            <a:r>
              <a:rPr lang="en-US" sz="2400" dirty="0"/>
              <a:t>	5. The myth that marriages </a:t>
            </a:r>
            <a:r>
              <a:rPr lang="en-US" sz="2400" dirty="0" smtClean="0"/>
              <a:t>should constantly </a:t>
            </a:r>
            <a:r>
              <a:rPr lang="en-US" sz="2400" dirty="0"/>
              <a:t>sizzle with </a:t>
            </a:r>
            <a:r>
              <a:rPr lang="en-US" sz="2400" dirty="0" smtClean="0"/>
              <a:t>non-stop, steamy, </a:t>
            </a:r>
            <a:r>
              <a:rPr lang="en-US" sz="2400" dirty="0"/>
              <a:t>erotic pleasure and fulfillment. </a:t>
            </a:r>
            <a:endParaRPr lang="en-US" sz="2400" dirty="0" smtClean="0"/>
          </a:p>
          <a:p>
            <a:r>
              <a:rPr lang="en-US" sz="2400" dirty="0"/>
              <a:t>	</a:t>
            </a:r>
            <a:r>
              <a:rPr lang="en-US" sz="2400" dirty="0" smtClean="0"/>
              <a:t>This </a:t>
            </a:r>
            <a:r>
              <a:rPr lang="en-US" sz="2400" dirty="0"/>
              <a:t>has placed unrealistic demands on marriage, </a:t>
            </a:r>
            <a:r>
              <a:rPr lang="en-US" sz="2400" dirty="0" smtClean="0"/>
              <a:t>and has </a:t>
            </a:r>
            <a:r>
              <a:rPr lang="en-US" sz="2400" dirty="0"/>
              <a:t>created disillusionment that often leads to a wandering eye. </a:t>
            </a:r>
            <a:endParaRPr lang="en-US" sz="2400" dirty="0" smtClean="0"/>
          </a:p>
          <a:p>
            <a:endParaRPr lang="en-US" sz="2400" dirty="0"/>
          </a:p>
          <a:p>
            <a:r>
              <a:rPr lang="en-US" sz="2400" dirty="0"/>
              <a:t>	6. The further myth that women should be sexual gymnasts or perhaps marathoners. </a:t>
            </a:r>
            <a:endParaRPr lang="en-US" sz="2400" dirty="0" smtClean="0"/>
          </a:p>
          <a:p>
            <a:r>
              <a:rPr lang="en-US" sz="2400" dirty="0"/>
              <a:t>	</a:t>
            </a:r>
            <a:r>
              <a:rPr lang="en-US" sz="2400" dirty="0" smtClean="0"/>
              <a:t>This </a:t>
            </a:r>
            <a:r>
              <a:rPr lang="en-US" sz="2400" dirty="0"/>
              <a:t>has </a:t>
            </a:r>
            <a:r>
              <a:rPr lang="en-US" sz="2400" dirty="0" smtClean="0"/>
              <a:t>placed </a:t>
            </a:r>
            <a:r>
              <a:rPr lang="en-US" sz="2400" dirty="0"/>
              <a:t>inordinate demands on women. After </a:t>
            </a:r>
            <a:r>
              <a:rPr lang="en-US" sz="2400" dirty="0" smtClean="0"/>
              <a:t>eight </a:t>
            </a:r>
            <a:r>
              <a:rPr lang="en-US" sz="2400" dirty="0"/>
              <a:t>hours </a:t>
            </a:r>
            <a:r>
              <a:rPr lang="en-US" sz="2400" dirty="0" smtClean="0"/>
              <a:t>of working </a:t>
            </a:r>
            <a:r>
              <a:rPr lang="en-US" sz="2400" dirty="0"/>
              <a:t>outside the </a:t>
            </a:r>
            <a:r>
              <a:rPr lang="en-US" sz="2400" dirty="0" smtClean="0"/>
              <a:t>home </a:t>
            </a:r>
            <a:r>
              <a:rPr lang="en-US" sz="2400" dirty="0"/>
              <a:t>and another eight or so hours of wrestling with home chores and demanding children, the poor wife always has to be “</a:t>
            </a:r>
            <a:r>
              <a:rPr lang="en-US" sz="2400" dirty="0" err="1"/>
              <a:t>rarin</a:t>
            </a:r>
            <a:r>
              <a:rPr lang="en-US" sz="2400" dirty="0"/>
              <a:t>’ to go” at bedtime. </a:t>
            </a:r>
          </a:p>
        </p:txBody>
      </p:sp>
    </p:spTree>
    <p:extLst>
      <p:ext uri="{BB962C8B-B14F-4D97-AF65-F5344CB8AC3E}">
        <p14:creationId xmlns:p14="http://schemas.microsoft.com/office/powerpoint/2010/main" val="210322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dirty="0"/>
              <a:t>	I started the night by reading from the last verses of the Proverbs, the biblical description of “the excellent wife,” the ideal in the marriage relationship. </a:t>
            </a:r>
            <a:endParaRPr lang="en-US" sz="2400" dirty="0" smtClean="0"/>
          </a:p>
          <a:p>
            <a:r>
              <a:rPr lang="en-US" sz="2400" dirty="0"/>
              <a:t>	</a:t>
            </a:r>
            <a:r>
              <a:rPr lang="en-US" sz="2400" dirty="0" smtClean="0"/>
              <a:t>I </a:t>
            </a:r>
            <a:r>
              <a:rPr lang="en-US" sz="2400" dirty="0"/>
              <a:t>know that the book of Proverbs </a:t>
            </a:r>
            <a:r>
              <a:rPr lang="en-US" sz="2400" dirty="0" smtClean="0"/>
              <a:t>also speaks </a:t>
            </a:r>
            <a:r>
              <a:rPr lang="en-US" sz="2400" dirty="0"/>
              <a:t>of a joyful sexual relationship with your own spouse as God’s design and also God’s antidote to sexual temptation. </a:t>
            </a:r>
          </a:p>
          <a:p>
            <a:r>
              <a:rPr lang="en-US" sz="2400" dirty="0"/>
              <a:t>	But the “excellent wife” of Proverbs 31 is not a “fox.” </a:t>
            </a:r>
            <a:endParaRPr lang="en-US" sz="2400" dirty="0" smtClean="0"/>
          </a:p>
          <a:p>
            <a:r>
              <a:rPr lang="en-US" sz="2400" dirty="0"/>
              <a:t>	</a:t>
            </a:r>
            <a:r>
              <a:rPr lang="en-US" sz="2400" dirty="0" smtClean="0"/>
              <a:t>She </a:t>
            </a:r>
            <a:r>
              <a:rPr lang="en-US" sz="2400" dirty="0"/>
              <a:t>is not a “tigress” </a:t>
            </a:r>
            <a:endParaRPr lang="en-US" sz="2400" dirty="0" smtClean="0"/>
          </a:p>
          <a:p>
            <a:r>
              <a:rPr lang="en-US" sz="2400" dirty="0"/>
              <a:t>	</a:t>
            </a:r>
            <a:r>
              <a:rPr lang="en-US" sz="2400" dirty="0" smtClean="0"/>
              <a:t>	(</a:t>
            </a:r>
            <a:r>
              <a:rPr lang="en-US" sz="2400" dirty="0"/>
              <a:t>certainly not a </a:t>
            </a:r>
            <a:r>
              <a:rPr lang="en-US" sz="2400" dirty="0" smtClean="0"/>
              <a:t>“cougar”!). </a:t>
            </a:r>
          </a:p>
          <a:p>
            <a:r>
              <a:rPr lang="en-US" sz="2400" dirty="0"/>
              <a:t>	</a:t>
            </a:r>
            <a:r>
              <a:rPr lang="en-US" sz="2400" dirty="0" smtClean="0"/>
              <a:t>And </a:t>
            </a:r>
            <a:r>
              <a:rPr lang="en-US" sz="2400" dirty="0"/>
              <a:t>neither is she a “playmate of the month.” </a:t>
            </a:r>
          </a:p>
          <a:p>
            <a:endParaRPr lang="en-US" sz="2400" dirty="0" smtClean="0"/>
          </a:p>
          <a:p>
            <a:r>
              <a:rPr lang="en-US" sz="2400" dirty="0"/>
              <a:t>	But she is “far more precious than jewels” and “the heart of her husband trusts in her.” And she has children, </a:t>
            </a:r>
            <a:r>
              <a:rPr lang="en-US" sz="2400" dirty="0" smtClean="0"/>
              <a:t>so…you </a:t>
            </a:r>
            <a:r>
              <a:rPr lang="en-US" sz="2400" dirty="0"/>
              <a:t>know. </a:t>
            </a:r>
            <a:endParaRPr lang="en-US" sz="2400" dirty="0" smtClean="0"/>
          </a:p>
          <a:p>
            <a:r>
              <a:rPr lang="en-US" sz="2400" dirty="0"/>
              <a:t>	</a:t>
            </a:r>
            <a:r>
              <a:rPr lang="en-US" sz="2400" dirty="0" smtClean="0"/>
              <a:t>But </a:t>
            </a:r>
            <a:r>
              <a:rPr lang="en-US" sz="2400" dirty="0"/>
              <a:t>she is not a </a:t>
            </a:r>
            <a:r>
              <a:rPr lang="en-US" sz="2400" dirty="0" smtClean="0"/>
              <a:t>“temptress.”</a:t>
            </a:r>
            <a:endParaRPr lang="en-US" sz="2400" dirty="0"/>
          </a:p>
        </p:txBody>
      </p:sp>
    </p:spTree>
    <p:extLst>
      <p:ext uri="{BB962C8B-B14F-4D97-AF65-F5344CB8AC3E}">
        <p14:creationId xmlns:p14="http://schemas.microsoft.com/office/powerpoint/2010/main" val="1031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dirty="0" smtClean="0"/>
              <a:t>	And her </a:t>
            </a:r>
            <a:r>
              <a:rPr lang="en-US" sz="2400" dirty="0"/>
              <a:t>children rise up and call her blessed; her husband also, and he praises her: “Many women have done excellently, but you surpass them all.” </a:t>
            </a:r>
            <a:endParaRPr lang="en-US" sz="2400" dirty="0" smtClean="0"/>
          </a:p>
          <a:p>
            <a:endParaRPr lang="en-US" sz="2400" dirty="0" smtClean="0"/>
          </a:p>
          <a:p>
            <a:r>
              <a:rPr lang="en-US" sz="2400" dirty="0"/>
              <a:t>	</a:t>
            </a:r>
            <a:r>
              <a:rPr lang="en-US" sz="2400" dirty="0" smtClean="0"/>
              <a:t>And </a:t>
            </a:r>
            <a:r>
              <a:rPr lang="en-US" sz="2400" dirty="0"/>
              <a:t>that sounds pretty good</a:t>
            </a:r>
            <a:r>
              <a:rPr lang="en-US" sz="2400" dirty="0" smtClean="0"/>
              <a:t>!</a:t>
            </a:r>
          </a:p>
        </p:txBody>
      </p:sp>
    </p:spTree>
    <p:extLst>
      <p:ext uri="{BB962C8B-B14F-4D97-AF65-F5344CB8AC3E}">
        <p14:creationId xmlns:p14="http://schemas.microsoft.com/office/powerpoint/2010/main" val="33471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dirty="0"/>
              <a:t>	So who are you going to trust: the self-proclaimed “scientist” who excused </a:t>
            </a:r>
            <a:r>
              <a:rPr lang="en-US" sz="2400" dirty="0" smtClean="0"/>
              <a:t>his own </a:t>
            </a:r>
            <a:r>
              <a:rPr lang="en-US" sz="2400" dirty="0"/>
              <a:t>inexcusable, shameful behavior by accusing the whole world of the same: “everybody’s doing it</a:t>
            </a:r>
            <a:r>
              <a:rPr lang="en-US" sz="2400" dirty="0" smtClean="0"/>
              <a:t>!”? </a:t>
            </a:r>
          </a:p>
          <a:p>
            <a:endParaRPr lang="en-US" sz="2400" dirty="0" smtClean="0"/>
          </a:p>
          <a:p>
            <a:r>
              <a:rPr lang="en-US" sz="2400" dirty="0"/>
              <a:t>	</a:t>
            </a:r>
            <a:r>
              <a:rPr lang="en-US" sz="2400" dirty="0" smtClean="0"/>
              <a:t>Or </a:t>
            </a:r>
            <a:r>
              <a:rPr lang="en-US" sz="2400" dirty="0"/>
              <a:t>are you going to trust the transcendent claims of the Word of God that have stood the test of the ages: </a:t>
            </a:r>
            <a:endParaRPr lang="en-US" sz="2400" dirty="0" smtClean="0"/>
          </a:p>
          <a:p>
            <a:r>
              <a:rPr lang="en-US" sz="2400" dirty="0"/>
              <a:t>	</a:t>
            </a:r>
            <a:r>
              <a:rPr lang="en-US" sz="2400" dirty="0" smtClean="0"/>
              <a:t>“one </a:t>
            </a:r>
            <a:r>
              <a:rPr lang="en-US" sz="2400" dirty="0"/>
              <a:t>man and one woman in the lifelong covenant relationship of marriage, blessed by God, if God so grants </a:t>
            </a:r>
            <a:r>
              <a:rPr lang="en-US" sz="2400" dirty="0" smtClean="0"/>
              <a:t>it”? </a:t>
            </a:r>
            <a:endParaRPr lang="en-US" sz="2400" dirty="0"/>
          </a:p>
        </p:txBody>
      </p:sp>
    </p:spTree>
    <p:extLst>
      <p:ext uri="{BB962C8B-B14F-4D97-AF65-F5344CB8AC3E}">
        <p14:creationId xmlns:p14="http://schemas.microsoft.com/office/powerpoint/2010/main" val="25388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dirty="0" smtClean="0"/>
              <a:t>Proverbs 31:23-31 </a:t>
            </a:r>
          </a:p>
          <a:p>
            <a:endParaRPr lang="en-US" sz="2400" dirty="0" smtClean="0"/>
          </a:p>
          <a:p>
            <a:r>
              <a:rPr lang="en-US" sz="2400" i="1" baseline="30000" dirty="0"/>
              <a:t>23</a:t>
            </a:r>
            <a:r>
              <a:rPr lang="en-US" sz="2400" i="1" dirty="0"/>
              <a:t> Her husband is known in the gates</a:t>
            </a:r>
            <a:endParaRPr lang="en-US" sz="2400" dirty="0"/>
          </a:p>
          <a:p>
            <a:r>
              <a:rPr lang="en-US" sz="2400" i="1" dirty="0"/>
              <a:t>  when he sits among the elders of the land. </a:t>
            </a:r>
            <a:endParaRPr lang="en-US" sz="2400" dirty="0"/>
          </a:p>
          <a:p>
            <a:r>
              <a:rPr lang="en-US" sz="2400" i="1" baseline="30000" dirty="0"/>
              <a:t>24</a:t>
            </a:r>
            <a:r>
              <a:rPr lang="en-US" sz="2400" i="1" dirty="0"/>
              <a:t> She makes linen garments and sells them;</a:t>
            </a:r>
            <a:endParaRPr lang="en-US" sz="2400" dirty="0"/>
          </a:p>
          <a:p>
            <a:r>
              <a:rPr lang="en-US" sz="2400" i="1" dirty="0"/>
              <a:t>  she delivers sashes to the merchant. </a:t>
            </a:r>
            <a:endParaRPr lang="en-US" sz="2400" dirty="0"/>
          </a:p>
          <a:p>
            <a:r>
              <a:rPr lang="en-US" sz="2400" i="1" baseline="30000" dirty="0"/>
              <a:t>25</a:t>
            </a:r>
            <a:r>
              <a:rPr lang="en-US" sz="2400" i="1" dirty="0"/>
              <a:t> Strength and dignity are her clothing,</a:t>
            </a:r>
            <a:endParaRPr lang="en-US" sz="2400" dirty="0"/>
          </a:p>
          <a:p>
            <a:r>
              <a:rPr lang="en-US" sz="2400" i="1" dirty="0"/>
              <a:t>  and she laughs at the time to come. </a:t>
            </a:r>
            <a:endParaRPr lang="en-US" sz="2400" dirty="0"/>
          </a:p>
          <a:p>
            <a:r>
              <a:rPr lang="en-US" sz="2400" i="1" baseline="30000" dirty="0"/>
              <a:t>26</a:t>
            </a:r>
            <a:r>
              <a:rPr lang="en-US" sz="2400" i="1" dirty="0"/>
              <a:t> She opens her mouth with wisdom,</a:t>
            </a:r>
            <a:endParaRPr lang="en-US" sz="2400" dirty="0"/>
          </a:p>
          <a:p>
            <a:r>
              <a:rPr lang="en-US" sz="2400" i="1" dirty="0"/>
              <a:t>  and the teaching of kindness is on her tongue. </a:t>
            </a:r>
            <a:endParaRPr lang="en-US" sz="2400" dirty="0"/>
          </a:p>
          <a:p>
            <a:r>
              <a:rPr lang="en-US" sz="2400" i="1" baseline="30000" dirty="0"/>
              <a:t>27</a:t>
            </a:r>
            <a:r>
              <a:rPr lang="en-US" sz="2400" i="1" dirty="0"/>
              <a:t> She looks well to the ways of her household</a:t>
            </a:r>
            <a:endParaRPr lang="en-US" sz="2400" dirty="0"/>
          </a:p>
          <a:p>
            <a:r>
              <a:rPr lang="en-US" sz="2400" i="1" dirty="0"/>
              <a:t>  and does not eat the bread of idleness. </a:t>
            </a:r>
            <a:endParaRPr lang="en-US" sz="2400" dirty="0"/>
          </a:p>
        </p:txBody>
      </p:sp>
    </p:spTree>
    <p:extLst>
      <p:ext uri="{BB962C8B-B14F-4D97-AF65-F5344CB8AC3E}">
        <p14:creationId xmlns:p14="http://schemas.microsoft.com/office/powerpoint/2010/main" val="26033297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278094"/>
          </a:xfrm>
          <a:prstGeom prst="rect">
            <a:avLst/>
          </a:prstGeom>
          <a:noFill/>
        </p:spPr>
        <p:txBody>
          <a:bodyPr wrap="square" rtlCol="0">
            <a:spAutoFit/>
          </a:bodyPr>
          <a:lstStyle/>
          <a:p>
            <a:endParaRPr lang="en-US" sz="2400" i="1" baseline="30000" dirty="0" smtClean="0"/>
          </a:p>
          <a:p>
            <a:endParaRPr lang="en-US" sz="2400" i="1" baseline="30000" dirty="0"/>
          </a:p>
          <a:p>
            <a:endParaRPr lang="en-US" sz="2400" i="1" baseline="30000" dirty="0" smtClean="0"/>
          </a:p>
          <a:p>
            <a:endParaRPr lang="en-US" sz="2400" i="1" baseline="30000" dirty="0"/>
          </a:p>
          <a:p>
            <a:endParaRPr lang="en-US" sz="2400" i="1" baseline="30000" dirty="0" smtClean="0"/>
          </a:p>
          <a:p>
            <a:r>
              <a:rPr lang="en-US" sz="2400" i="1" baseline="30000" dirty="0" smtClean="0"/>
              <a:t>28</a:t>
            </a:r>
            <a:r>
              <a:rPr lang="en-US" sz="2400" i="1" dirty="0" smtClean="0"/>
              <a:t> </a:t>
            </a:r>
            <a:r>
              <a:rPr lang="en-US" sz="2400" i="1" dirty="0"/>
              <a:t>Her children rise up and call her blessed;</a:t>
            </a:r>
            <a:endParaRPr lang="en-US" sz="2400" dirty="0"/>
          </a:p>
          <a:p>
            <a:r>
              <a:rPr lang="en-US" sz="2400" i="1" dirty="0"/>
              <a:t>  her husband also, and he praises her: </a:t>
            </a:r>
            <a:endParaRPr lang="en-US" sz="2400" dirty="0"/>
          </a:p>
          <a:p>
            <a:r>
              <a:rPr lang="en-US" sz="2400" i="1" baseline="30000" dirty="0"/>
              <a:t>29</a:t>
            </a:r>
            <a:r>
              <a:rPr lang="en-US" sz="2400" i="1" dirty="0"/>
              <a:t> “Many women have done excellently,</a:t>
            </a:r>
            <a:endParaRPr lang="en-US" sz="2400" dirty="0"/>
          </a:p>
          <a:p>
            <a:r>
              <a:rPr lang="en-US" sz="2400" i="1" dirty="0"/>
              <a:t>  but you surpass them all.” </a:t>
            </a:r>
            <a:endParaRPr lang="en-US" sz="2400" dirty="0"/>
          </a:p>
          <a:p>
            <a:r>
              <a:rPr lang="en-US" sz="2400" i="1" baseline="30000" dirty="0"/>
              <a:t>30</a:t>
            </a:r>
            <a:r>
              <a:rPr lang="en-US" sz="2400" i="1" dirty="0"/>
              <a:t> Charm is deceitful, and beauty is vain,</a:t>
            </a:r>
            <a:endParaRPr lang="en-US" sz="2400" dirty="0"/>
          </a:p>
          <a:p>
            <a:r>
              <a:rPr lang="en-US" sz="2400" i="1" dirty="0"/>
              <a:t>  but a woman who fears the LORD is to be praised. </a:t>
            </a:r>
            <a:endParaRPr lang="en-US" sz="2400" dirty="0"/>
          </a:p>
          <a:p>
            <a:r>
              <a:rPr lang="en-US" sz="2400" i="1" baseline="30000" dirty="0"/>
              <a:t>31</a:t>
            </a:r>
            <a:r>
              <a:rPr lang="en-US" sz="2400" i="1" dirty="0"/>
              <a:t> Give her of the fruit of her hands,</a:t>
            </a:r>
            <a:endParaRPr lang="en-US" sz="2400" dirty="0"/>
          </a:p>
          <a:p>
            <a:r>
              <a:rPr lang="en-US" sz="2400" i="1" dirty="0"/>
              <a:t>  and let her works praise her in the gates</a:t>
            </a:r>
            <a:r>
              <a:rPr lang="en-US" sz="2400" i="1" dirty="0" smtClean="0"/>
              <a:t>.</a:t>
            </a:r>
            <a:endParaRPr lang="en-US" sz="2400" dirty="0"/>
          </a:p>
        </p:txBody>
      </p:sp>
    </p:spTree>
    <p:extLst>
      <p:ext uri="{BB962C8B-B14F-4D97-AF65-F5344CB8AC3E}">
        <p14:creationId xmlns:p14="http://schemas.microsoft.com/office/powerpoint/2010/main" val="1337958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1387114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28" y="0"/>
            <a:ext cx="12312028" cy="6858000"/>
          </a:xfrm>
          <a:prstGeom prst="rect">
            <a:avLst/>
          </a:prstGeom>
        </p:spPr>
      </p:pic>
    </p:spTree>
    <p:extLst>
      <p:ext uri="{BB962C8B-B14F-4D97-AF65-F5344CB8AC3E}">
        <p14:creationId xmlns:p14="http://schemas.microsoft.com/office/powerpoint/2010/main" val="303871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Sexual </a:t>
            </a:r>
            <a:r>
              <a:rPr lang="en-US" sz="2400" dirty="0"/>
              <a:t>desire that should be reserved for a future spouse if single or for your own spouse if married has been stoked and wasted on others. Jesus warned that adultery did not require actual contact with another person, but could occur unseen in the heart. </a:t>
            </a:r>
            <a:endParaRPr lang="en-US" sz="2400" dirty="0" smtClean="0"/>
          </a:p>
          <a:p>
            <a:r>
              <a:rPr lang="en-US" sz="2400" dirty="0"/>
              <a:t>	</a:t>
            </a:r>
            <a:r>
              <a:rPr lang="en-US" sz="2400" dirty="0" smtClean="0"/>
              <a:t>With </a:t>
            </a:r>
            <a:r>
              <a:rPr lang="en-US" sz="2400" dirty="0"/>
              <a:t>majorities of professing Christians regularly indulging in pornography, this heart-adultery is clearly rampant in the church today.</a:t>
            </a:r>
          </a:p>
        </p:txBody>
      </p:sp>
    </p:spTree>
    <p:extLst>
      <p:ext uri="{BB962C8B-B14F-4D97-AF65-F5344CB8AC3E}">
        <p14:creationId xmlns:p14="http://schemas.microsoft.com/office/powerpoint/2010/main" val="332588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dirty="0" smtClean="0"/>
              <a:t>INTRODUCTION</a:t>
            </a:r>
          </a:p>
          <a:p>
            <a:endParaRPr lang="en-US" sz="2400" dirty="0"/>
          </a:p>
          <a:p>
            <a:r>
              <a:rPr lang="en-US" sz="2400" dirty="0"/>
              <a:t>	And the message of the sexual revolution has worked its way deep into our hearts. </a:t>
            </a:r>
          </a:p>
          <a:p>
            <a:r>
              <a:rPr lang="en-US" sz="2400" dirty="0"/>
              <a:t>	“Sexual pleasure is a </a:t>
            </a:r>
            <a:r>
              <a:rPr lang="en-US" sz="2400" dirty="0" smtClean="0"/>
              <a:t>‘need’ </a:t>
            </a:r>
            <a:r>
              <a:rPr lang="en-US" sz="2400" dirty="0"/>
              <a:t>we must have satisfied. If this need is not fulfilled it will create a host of psychological problems, neuroses. </a:t>
            </a:r>
            <a:endParaRPr lang="en-US" sz="2400" dirty="0" smtClean="0"/>
          </a:p>
          <a:p>
            <a:r>
              <a:rPr lang="en-US" sz="2400" dirty="0"/>
              <a:t>	</a:t>
            </a:r>
            <a:r>
              <a:rPr lang="en-US" sz="2400" dirty="0" smtClean="0"/>
              <a:t>“My </a:t>
            </a:r>
            <a:r>
              <a:rPr lang="en-US" sz="2400" dirty="0"/>
              <a:t>sexual desire or preference is an integral part of my ‘identity,’ and if I cannot express my preference, then I am somehow diminished as a human being. Sexual expression of any kind is my human right and so must be a guaranteed civil right. </a:t>
            </a:r>
            <a:endParaRPr lang="en-US" sz="2400" dirty="0" smtClean="0"/>
          </a:p>
          <a:p>
            <a:r>
              <a:rPr lang="en-US" sz="2400" dirty="0"/>
              <a:t>	</a:t>
            </a:r>
            <a:r>
              <a:rPr lang="en-US" sz="2400" dirty="0" smtClean="0"/>
              <a:t>“If </a:t>
            </a:r>
            <a:r>
              <a:rPr lang="en-US" sz="2400" dirty="0"/>
              <a:t>I am heterosexual or homosexual in my desires, that is my unchangeable ‘orientation.’ Loving and committed homosexual sin may not be sin at all and is certainly far more preferable than non-committed acts of homosexual sin (one night stands).   </a:t>
            </a:r>
          </a:p>
        </p:txBody>
      </p:sp>
    </p:spTree>
    <p:extLst>
      <p:ext uri="{BB962C8B-B14F-4D97-AF65-F5344CB8AC3E}">
        <p14:creationId xmlns:p14="http://schemas.microsoft.com/office/powerpoint/2010/main" val="6677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dirty="0" smtClean="0"/>
              <a:t>INTRODUCTION</a:t>
            </a:r>
          </a:p>
          <a:p>
            <a:endParaRPr lang="en-US" sz="2400" dirty="0"/>
          </a:p>
          <a:p>
            <a:r>
              <a:rPr lang="en-US" sz="2400" dirty="0"/>
              <a:t>	“So society needs to get over its harmful, sexual repression and encourage young people, even children, to experiment sexually in ways that are safe and free from the complications of reproach, sexually transmitted diseases, or pregnancy (safe sex). </a:t>
            </a:r>
            <a:endParaRPr lang="en-US" sz="2400" dirty="0" smtClean="0"/>
          </a:p>
          <a:p>
            <a:r>
              <a:rPr lang="en-US" sz="2400" dirty="0"/>
              <a:t>	</a:t>
            </a:r>
            <a:r>
              <a:rPr lang="en-US" sz="2400" dirty="0" smtClean="0"/>
              <a:t>“No </a:t>
            </a:r>
            <a:r>
              <a:rPr lang="en-US" sz="2400" dirty="0"/>
              <a:t>guilt or shame should be attached to such sexual experimentation. After all boys will be boys and girls will be girls and non-binaries will be non-binaries. You cannot stop it, so you might as well make it safe. </a:t>
            </a:r>
            <a:endParaRPr lang="en-US" sz="2400" dirty="0" smtClean="0"/>
          </a:p>
          <a:p>
            <a:r>
              <a:rPr lang="en-US" sz="2400" dirty="0"/>
              <a:t>	</a:t>
            </a:r>
            <a:r>
              <a:rPr lang="en-US" sz="2400" dirty="0" smtClean="0"/>
              <a:t>“In </a:t>
            </a:r>
            <a:r>
              <a:rPr lang="en-US" sz="2400" dirty="0"/>
              <a:t>fact, this socially-imposed guilt has created many problems in society: jealousy, competition, and various crimes like rape and assaults and even the murders of rivals. </a:t>
            </a:r>
            <a:endParaRPr lang="en-US" sz="2400" dirty="0" smtClean="0"/>
          </a:p>
        </p:txBody>
      </p:sp>
    </p:spTree>
    <p:extLst>
      <p:ext uri="{BB962C8B-B14F-4D97-AF65-F5344CB8AC3E}">
        <p14:creationId xmlns:p14="http://schemas.microsoft.com/office/powerpoint/2010/main" val="36618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“Marriages </a:t>
            </a:r>
            <a:r>
              <a:rPr lang="en-US" sz="2400" dirty="0"/>
              <a:t>are better if they are ‘open marriages,’ and are actually strengthened by confirming one’s ‘love’ for spouse by sampling other lovers. </a:t>
            </a:r>
            <a:endParaRPr lang="en-US" sz="2400" dirty="0" smtClean="0"/>
          </a:p>
          <a:p>
            <a:r>
              <a:rPr lang="en-US" sz="2400" dirty="0"/>
              <a:t>	</a:t>
            </a:r>
            <a:r>
              <a:rPr lang="en-US" sz="2400" dirty="0" smtClean="0"/>
              <a:t>“Three-quarters </a:t>
            </a:r>
            <a:r>
              <a:rPr lang="en-US" sz="2400" dirty="0"/>
              <a:t>of married men cheat anyhow, and about half of all married women according to the Kinsey reports, so why be concerned about an occasional dalliance? </a:t>
            </a:r>
            <a:endParaRPr lang="en-US" sz="2400" dirty="0" smtClean="0"/>
          </a:p>
          <a:p>
            <a:r>
              <a:rPr lang="en-US" sz="2400" dirty="0"/>
              <a:t>	</a:t>
            </a:r>
            <a:r>
              <a:rPr lang="en-US" sz="2400" dirty="0" smtClean="0"/>
              <a:t>“You’re </a:t>
            </a:r>
            <a:r>
              <a:rPr lang="en-US" sz="2400" dirty="0"/>
              <a:t>the odd one out if you don’t stray occasionally: what’s wrong with you? </a:t>
            </a:r>
          </a:p>
        </p:txBody>
      </p:sp>
    </p:spTree>
    <p:extLst>
      <p:ext uri="{BB962C8B-B14F-4D97-AF65-F5344CB8AC3E}">
        <p14:creationId xmlns:p14="http://schemas.microsoft.com/office/powerpoint/2010/main" val="29217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dirty="0" smtClean="0"/>
              <a:t>INTRODUCTION</a:t>
            </a:r>
          </a:p>
          <a:p>
            <a:endParaRPr lang="en-US" sz="2400" dirty="0"/>
          </a:p>
          <a:p>
            <a:r>
              <a:rPr lang="en-US" sz="2400" dirty="0"/>
              <a:t>	“And, by the way, the Bible is not so prudish when it comes to sex. Most of the great ‘heroes of the Bible’ had sex outside of marriage, some of them had multiple wives and were not condemned for it. </a:t>
            </a:r>
            <a:endParaRPr lang="en-US" sz="2400" dirty="0" smtClean="0"/>
          </a:p>
          <a:p>
            <a:r>
              <a:rPr lang="en-US" sz="2400" dirty="0"/>
              <a:t>	</a:t>
            </a:r>
            <a:r>
              <a:rPr lang="en-US" sz="2400" dirty="0" smtClean="0"/>
              <a:t>“The </a:t>
            </a:r>
            <a:r>
              <a:rPr lang="en-US" sz="2400" dirty="0"/>
              <a:t>Old Testament does frown on homosexuality, but that was only in relation to exploitative temple prostitution. </a:t>
            </a:r>
            <a:endParaRPr lang="en-US" sz="2400" dirty="0" smtClean="0"/>
          </a:p>
          <a:p>
            <a:r>
              <a:rPr lang="en-US" sz="2400" dirty="0"/>
              <a:t>	</a:t>
            </a:r>
            <a:r>
              <a:rPr lang="en-US" sz="2400" dirty="0" smtClean="0"/>
              <a:t>“The </a:t>
            </a:r>
            <a:r>
              <a:rPr lang="en-US" sz="2400" dirty="0"/>
              <a:t>New Testament likewise speaks against homosexual practice, but that was only referring, again, to exploitation, reflecting the cultural views of that day. </a:t>
            </a:r>
            <a:endParaRPr lang="en-US" sz="2400" dirty="0" smtClean="0"/>
          </a:p>
          <a:p>
            <a:r>
              <a:rPr lang="en-US" sz="2400" dirty="0"/>
              <a:t>	</a:t>
            </a:r>
            <a:r>
              <a:rPr lang="en-US" sz="2400" dirty="0" smtClean="0"/>
              <a:t>“Loving </a:t>
            </a:r>
            <a:r>
              <a:rPr lang="en-US" sz="2400" dirty="0"/>
              <a:t>and lasting homosexual relationships between equal partners such as we have today were unknown. So, the Bible really has nothing to </a:t>
            </a:r>
            <a:r>
              <a:rPr lang="en-US" sz="2400" dirty="0" smtClean="0"/>
              <a:t>say </a:t>
            </a:r>
            <a:r>
              <a:rPr lang="en-US" sz="2400" dirty="0"/>
              <a:t>against homosexuality. </a:t>
            </a:r>
            <a:endParaRPr lang="en-US" sz="2400" dirty="0" smtClean="0"/>
          </a:p>
        </p:txBody>
      </p:sp>
    </p:spTree>
    <p:extLst>
      <p:ext uri="{BB962C8B-B14F-4D97-AF65-F5344CB8AC3E}">
        <p14:creationId xmlns:p14="http://schemas.microsoft.com/office/powerpoint/2010/main" val="142145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“In </a:t>
            </a:r>
            <a:r>
              <a:rPr lang="en-US" sz="2400" dirty="0"/>
              <a:t>fact, prominent, respected theologians today have given the green light to these ‘caring and committed’ homosexual relationships</a:t>
            </a:r>
            <a:r>
              <a:rPr lang="en-US" sz="2400" dirty="0" smtClean="0"/>
              <a:t>.</a:t>
            </a:r>
          </a:p>
          <a:p>
            <a:r>
              <a:rPr lang="en-US" sz="2400" dirty="0"/>
              <a:t>	</a:t>
            </a:r>
            <a:r>
              <a:rPr lang="en-US" sz="2400" dirty="0" smtClean="0"/>
              <a:t>“Don’t </a:t>
            </a:r>
            <a:r>
              <a:rPr lang="en-US" sz="2400" dirty="0"/>
              <a:t>get so hung up on the actual words or commands of the Bible, for these are contradictory, culture bound, and unreliable. Rather, just follow the ‘spirit’ or tone of scripture, which points us to loving, non-judgmental relationships</a:t>
            </a:r>
            <a:r>
              <a:rPr lang="en-US" sz="2400" dirty="0" smtClean="0"/>
              <a:t>.” </a:t>
            </a:r>
          </a:p>
          <a:p>
            <a:endParaRPr lang="en-US" sz="2400" dirty="0" smtClean="0"/>
          </a:p>
          <a:p>
            <a:r>
              <a:rPr lang="en-US" sz="2400" dirty="0"/>
              <a:t>	And Christians have heard these lies and half-truths so often that we half-believe them ourselves, or are unwilling to challenge them. </a:t>
            </a:r>
            <a:endParaRPr lang="en-US" sz="2400" dirty="0" smtClean="0"/>
          </a:p>
          <a:p>
            <a:r>
              <a:rPr lang="en-US" sz="2400" dirty="0"/>
              <a:t>	</a:t>
            </a:r>
            <a:r>
              <a:rPr lang="en-US" sz="2400" dirty="0" smtClean="0"/>
              <a:t>(</a:t>
            </a:r>
            <a:r>
              <a:rPr lang="en-US" sz="2400" dirty="0"/>
              <a:t>By the way, if you half-believe half-truths, then you’re probably off by at least twenty-five percent, and that’s pretty serious.)</a:t>
            </a:r>
          </a:p>
          <a:p>
            <a:endParaRPr lang="en-US" sz="2400" dirty="0"/>
          </a:p>
        </p:txBody>
      </p:sp>
    </p:spTree>
    <p:extLst>
      <p:ext uri="{BB962C8B-B14F-4D97-AF65-F5344CB8AC3E}">
        <p14:creationId xmlns:p14="http://schemas.microsoft.com/office/powerpoint/2010/main" val="41732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And </a:t>
            </a:r>
            <a:r>
              <a:rPr lang="en-US" sz="2400" dirty="0"/>
              <a:t>to top it all off, the core beliefs of the sexual revolution that is clearly capturing our culture are said to be “scientific.” </a:t>
            </a:r>
            <a:endParaRPr lang="en-US" sz="2400" dirty="0" smtClean="0"/>
          </a:p>
        </p:txBody>
      </p:sp>
    </p:spTree>
    <p:extLst>
      <p:ext uri="{BB962C8B-B14F-4D97-AF65-F5344CB8AC3E}">
        <p14:creationId xmlns:p14="http://schemas.microsoft.com/office/powerpoint/2010/main" val="3646594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Sigmund </a:t>
            </a:r>
            <a:r>
              <a:rPr lang="en-US" dirty="0" err="1" smtClean="0"/>
              <a:t>Frued’s</a:t>
            </a:r>
            <a:r>
              <a:rPr lang="en-US" dirty="0" smtClean="0"/>
              <a:t> complicated Oedipus complex</a:t>
            </a:r>
            <a:endParaRPr lang="en-US" dirty="0"/>
          </a:p>
        </p:txBody>
      </p:sp>
      <p:sp>
        <p:nvSpPr>
          <p:cNvPr id="3" name="Subtitle 2"/>
          <p:cNvSpPr>
            <a:spLocks noGrp="1"/>
          </p:cNvSpPr>
          <p:nvPr>
            <p:ph type="subTitle" idx="1"/>
          </p:nvPr>
        </p:nvSpPr>
        <p:spPr/>
        <p:txBody>
          <a:bodyPr/>
          <a:lstStyle/>
          <a:p>
            <a:r>
              <a:rPr lang="en-US" sz="3600" dirty="0" smtClean="0"/>
              <a:t>The Roots of the (Moral) Revolution, Part 1</a:t>
            </a:r>
            <a:endParaRPr lang="en-US" sz="3600" dirty="0"/>
          </a:p>
        </p:txBody>
      </p:sp>
    </p:spTree>
    <p:extLst>
      <p:ext uri="{BB962C8B-B14F-4D97-AF65-F5344CB8AC3E}">
        <p14:creationId xmlns:p14="http://schemas.microsoft.com/office/powerpoint/2010/main" val="3676029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037"/>
            <a:ext cx="12192000" cy="6875047"/>
          </a:xfrm>
          <a:prstGeom prst="rect">
            <a:avLst/>
          </a:prstGeom>
        </p:spPr>
      </p:pic>
    </p:spTree>
    <p:extLst>
      <p:ext uri="{BB962C8B-B14F-4D97-AF65-F5344CB8AC3E}">
        <p14:creationId xmlns:p14="http://schemas.microsoft.com/office/powerpoint/2010/main" val="4167946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So </a:t>
            </a:r>
            <a:r>
              <a:rPr lang="en-US" sz="2400" dirty="0"/>
              <a:t>we are solemnly assured that sober, unbiased, scientific research has “proved” that a restrictive, repressive biblical morality of sexual expression only in marriage between one man and one woman in a lifelong covenant relationship </a:t>
            </a:r>
            <a:endParaRPr lang="en-US" sz="2400" dirty="0" smtClean="0"/>
          </a:p>
          <a:p>
            <a:r>
              <a:rPr lang="en-US" sz="2400" dirty="0"/>
              <a:t>	</a:t>
            </a:r>
            <a:r>
              <a:rPr lang="en-US" sz="2400" dirty="0" smtClean="0"/>
              <a:t>is </a:t>
            </a:r>
            <a:r>
              <a:rPr lang="en-US" sz="2400" dirty="0"/>
              <a:t>not possible, </a:t>
            </a:r>
            <a:endParaRPr lang="en-US" sz="2400" dirty="0" smtClean="0"/>
          </a:p>
          <a:p>
            <a:r>
              <a:rPr lang="en-US" sz="2400" dirty="0"/>
              <a:t>	</a:t>
            </a:r>
            <a:r>
              <a:rPr lang="en-US" sz="2400" dirty="0" smtClean="0"/>
              <a:t>is </a:t>
            </a:r>
            <a:r>
              <a:rPr lang="en-US" sz="2400" dirty="0"/>
              <a:t>not advisable, </a:t>
            </a:r>
            <a:endParaRPr lang="en-US" sz="2400" dirty="0" smtClean="0"/>
          </a:p>
          <a:p>
            <a:r>
              <a:rPr lang="en-US" sz="2400" dirty="0"/>
              <a:t>	</a:t>
            </a:r>
            <a:r>
              <a:rPr lang="en-US" sz="2400" dirty="0" smtClean="0"/>
              <a:t>and </a:t>
            </a:r>
            <a:r>
              <a:rPr lang="en-US" sz="2400" dirty="0"/>
              <a:t>is downright harmful to individuals and to society at large.</a:t>
            </a:r>
          </a:p>
        </p:txBody>
      </p:sp>
    </p:spTree>
    <p:extLst>
      <p:ext uri="{BB962C8B-B14F-4D97-AF65-F5344CB8AC3E}">
        <p14:creationId xmlns:p14="http://schemas.microsoft.com/office/powerpoint/2010/main" val="14311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In </a:t>
            </a:r>
            <a:r>
              <a:rPr lang="en-US" sz="2400" dirty="0"/>
              <a:t>point of fact, that’s the way to engineer a moral revolution. </a:t>
            </a:r>
            <a:endParaRPr lang="en-US" sz="2400" dirty="0" smtClean="0"/>
          </a:p>
          <a:p>
            <a:r>
              <a:rPr lang="en-US" sz="2400" dirty="0"/>
              <a:t>	</a:t>
            </a:r>
            <a:r>
              <a:rPr lang="en-US" sz="2400" dirty="0" smtClean="0"/>
              <a:t>First </a:t>
            </a:r>
            <a:r>
              <a:rPr lang="en-US" sz="2400" dirty="0"/>
              <a:t>you must reject and condemn the current morality. </a:t>
            </a:r>
            <a:endParaRPr lang="en-US" sz="2400" dirty="0" smtClean="0"/>
          </a:p>
          <a:p>
            <a:r>
              <a:rPr lang="en-US" sz="2400" dirty="0"/>
              <a:t>	</a:t>
            </a:r>
            <a:r>
              <a:rPr lang="en-US" sz="2400" dirty="0" smtClean="0"/>
              <a:t>Then </a:t>
            </a:r>
            <a:r>
              <a:rPr lang="en-US" sz="2400" dirty="0"/>
              <a:t>you simply replace it with the new morality. </a:t>
            </a:r>
            <a:endParaRPr lang="en-US" sz="2400" dirty="0" smtClean="0"/>
          </a:p>
          <a:p>
            <a:r>
              <a:rPr lang="en-US" sz="2400" dirty="0"/>
              <a:t>	</a:t>
            </a:r>
            <a:r>
              <a:rPr lang="en-US" sz="2400" dirty="0" smtClean="0"/>
              <a:t>The </a:t>
            </a:r>
            <a:r>
              <a:rPr lang="en-US" sz="2400" dirty="0"/>
              <a:t>old morality is rejected because it was based on transcendent truths found in “religion,” which is equivalent to “make-believe.” </a:t>
            </a:r>
            <a:endParaRPr lang="en-US" sz="2400" dirty="0" smtClean="0"/>
          </a:p>
          <a:p>
            <a:r>
              <a:rPr lang="en-US" sz="2400" dirty="0"/>
              <a:t>	</a:t>
            </a:r>
            <a:r>
              <a:rPr lang="en-US" sz="2400" dirty="0" smtClean="0"/>
              <a:t>So </a:t>
            </a:r>
            <a:r>
              <a:rPr lang="en-US" sz="2400" dirty="0"/>
              <a:t>rejecting the imaginary authority of religion, you replace it with the superior authority of...wait for it</a:t>
            </a:r>
            <a:r>
              <a:rPr lang="en-US" sz="2400" dirty="0" smtClean="0"/>
              <a:t>…</a:t>
            </a:r>
          </a:p>
          <a:p>
            <a:r>
              <a:rPr lang="en-US" sz="2400" dirty="0"/>
              <a:t>	</a:t>
            </a:r>
            <a:r>
              <a:rPr lang="en-US" sz="2400" dirty="0" smtClean="0"/>
              <a:t>										science</a:t>
            </a:r>
            <a:r>
              <a:rPr lang="en-US" sz="2400" dirty="0"/>
              <a:t>! </a:t>
            </a:r>
            <a:endParaRPr lang="en-US" sz="2400" dirty="0" smtClean="0"/>
          </a:p>
          <a:p>
            <a:r>
              <a:rPr lang="en-US" sz="2400" dirty="0"/>
              <a:t>	</a:t>
            </a:r>
            <a:r>
              <a:rPr lang="en-US" sz="2400" dirty="0" smtClean="0"/>
              <a:t>That’s </a:t>
            </a:r>
            <a:r>
              <a:rPr lang="en-US" sz="2400" dirty="0"/>
              <a:t>a much surer foundation because science is based in fact, not fantasy, and we know that all scientists always tell the truth and never fudge the numbers for money, fame, or to fit their ideology, right? </a:t>
            </a:r>
            <a:endParaRPr lang="en-US" sz="2400" dirty="0" smtClean="0"/>
          </a:p>
          <a:p>
            <a:r>
              <a:rPr lang="en-US" sz="2400" dirty="0"/>
              <a:t>	</a:t>
            </a:r>
            <a:r>
              <a:rPr lang="en-US" sz="2400" dirty="0" smtClean="0"/>
              <a:t>But </a:t>
            </a:r>
            <a:r>
              <a:rPr lang="en-US" sz="2400" dirty="0"/>
              <a:t>researchers, scientists can lie. Some have been caught with their pants down, so to speak, pun intended, doing so for money, fame, or to fit their ideology or their immorality.</a:t>
            </a:r>
          </a:p>
        </p:txBody>
      </p:sp>
    </p:spTree>
    <p:extLst>
      <p:ext uri="{BB962C8B-B14F-4D97-AF65-F5344CB8AC3E}">
        <p14:creationId xmlns:p14="http://schemas.microsoft.com/office/powerpoint/2010/main" val="39506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a:t>	And let me remind you that the new morality IS a morality. And if you do not agree with the new morality, if you do not heartily and cheerfully endorse all of the tenets of the new morality then that makes you an </a:t>
            </a:r>
            <a:r>
              <a:rPr lang="en-US" sz="2400" b="1" i="1" dirty="0" smtClean="0"/>
              <a:t>immoral</a:t>
            </a:r>
            <a:r>
              <a:rPr lang="en-US" sz="2400" dirty="0" smtClean="0"/>
              <a:t> </a:t>
            </a:r>
            <a:r>
              <a:rPr lang="en-US" sz="2400" dirty="0"/>
              <a:t>person. </a:t>
            </a:r>
            <a:endParaRPr lang="en-US" sz="2400" dirty="0" smtClean="0"/>
          </a:p>
        </p:txBody>
      </p:sp>
    </p:spTree>
    <p:extLst>
      <p:ext uri="{BB962C8B-B14F-4D97-AF65-F5344CB8AC3E}">
        <p14:creationId xmlns:p14="http://schemas.microsoft.com/office/powerpoint/2010/main" val="300901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9426" y="-9966"/>
            <a:ext cx="6960359" cy="6867966"/>
          </a:xfrm>
          <a:prstGeom prst="rect">
            <a:avLst/>
          </a:prstGeom>
        </p:spPr>
      </p:pic>
    </p:spTree>
    <p:extLst>
      <p:ext uri="{BB962C8B-B14F-4D97-AF65-F5344CB8AC3E}">
        <p14:creationId xmlns:p14="http://schemas.microsoft.com/office/powerpoint/2010/main" val="701521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And </a:t>
            </a:r>
            <a:r>
              <a:rPr lang="en-US" sz="2400" dirty="0"/>
              <a:t>immoral people like you must be ridiculed, ostracized, condemned, punished, and at all costs, silenced. Your voice must be taken away. There can be no civil right to free speech for you because you are an immoral bigot and should be prosecuted for your hate speech. That also is an integral facet of the new morality. </a:t>
            </a:r>
          </a:p>
        </p:txBody>
      </p:sp>
    </p:spTree>
    <p:extLst>
      <p:ext uri="{BB962C8B-B14F-4D97-AF65-F5344CB8AC3E}">
        <p14:creationId xmlns:p14="http://schemas.microsoft.com/office/powerpoint/2010/main" val="2770301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8437" y="0"/>
            <a:ext cx="6715125" cy="6858000"/>
          </a:xfrm>
          <a:prstGeom prst="rect">
            <a:avLst/>
          </a:prstGeom>
        </p:spPr>
      </p:pic>
    </p:spTree>
    <p:extLst>
      <p:ext uri="{BB962C8B-B14F-4D97-AF65-F5344CB8AC3E}">
        <p14:creationId xmlns:p14="http://schemas.microsoft.com/office/powerpoint/2010/main" val="4129355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Why </a:t>
            </a:r>
            <a:r>
              <a:rPr lang="en-US" sz="2400" dirty="0"/>
              <a:t>this series on the intellectual roots of the moral/sexual revolution? </a:t>
            </a:r>
          </a:p>
          <a:p>
            <a:endParaRPr lang="en-US" sz="2400" dirty="0" smtClean="0"/>
          </a:p>
          <a:p>
            <a:r>
              <a:rPr lang="en-US" sz="2400" dirty="0"/>
              <a:t>	</a:t>
            </a:r>
            <a:r>
              <a:rPr lang="en-US" sz="2400" dirty="0" smtClean="0"/>
              <a:t>First</a:t>
            </a:r>
            <a:r>
              <a:rPr lang="en-US" sz="2400" dirty="0"/>
              <a:t>, I want to dispel the fiction that the new morality is “scientific.” I want to expose four leading lights in the areas of psychology, anthropology, biology, and finally, theology. These four </a:t>
            </a:r>
            <a:r>
              <a:rPr lang="en-US" sz="2400" dirty="0" smtClean="0"/>
              <a:t>figures:</a:t>
            </a:r>
            <a:endParaRPr lang="en-US" sz="2400" dirty="0"/>
          </a:p>
        </p:txBody>
      </p:sp>
    </p:spTree>
    <p:extLst>
      <p:ext uri="{BB962C8B-B14F-4D97-AF65-F5344CB8AC3E}">
        <p14:creationId xmlns:p14="http://schemas.microsoft.com/office/powerpoint/2010/main" val="7672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349" y="175004"/>
            <a:ext cx="1828800" cy="2495550"/>
          </a:xfrm>
          <a:prstGeom prst="rect">
            <a:avLst/>
          </a:prstGeom>
        </p:spPr>
      </p:pic>
      <p:pic>
        <p:nvPicPr>
          <p:cNvPr id="3" name="Picture 2"/>
          <p:cNvPicPr>
            <a:picLocks noChangeAspect="1"/>
          </p:cNvPicPr>
          <p:nvPr/>
        </p:nvPicPr>
        <p:blipFill>
          <a:blip r:embed="rId3"/>
          <a:stretch>
            <a:fillRect/>
          </a:stretch>
        </p:blipFill>
        <p:spPr>
          <a:xfrm>
            <a:off x="3209641" y="289304"/>
            <a:ext cx="1924050" cy="2381250"/>
          </a:xfrm>
          <a:prstGeom prst="rect">
            <a:avLst/>
          </a:prstGeom>
        </p:spPr>
      </p:pic>
      <p:pic>
        <p:nvPicPr>
          <p:cNvPr id="4" name="Picture 3"/>
          <p:cNvPicPr>
            <a:picLocks noChangeAspect="1"/>
          </p:cNvPicPr>
          <p:nvPr/>
        </p:nvPicPr>
        <p:blipFill>
          <a:blip r:embed="rId4"/>
          <a:stretch>
            <a:fillRect/>
          </a:stretch>
        </p:blipFill>
        <p:spPr>
          <a:xfrm>
            <a:off x="6330856" y="175004"/>
            <a:ext cx="1905000" cy="2400300"/>
          </a:xfrm>
          <a:prstGeom prst="rect">
            <a:avLst/>
          </a:prstGeom>
        </p:spPr>
      </p:pic>
      <p:pic>
        <p:nvPicPr>
          <p:cNvPr id="5" name="Picture 4"/>
          <p:cNvPicPr>
            <a:picLocks noChangeAspect="1"/>
          </p:cNvPicPr>
          <p:nvPr/>
        </p:nvPicPr>
        <p:blipFill>
          <a:blip r:embed="rId5"/>
          <a:stretch>
            <a:fillRect/>
          </a:stretch>
        </p:blipFill>
        <p:spPr>
          <a:xfrm>
            <a:off x="9433021" y="208341"/>
            <a:ext cx="1800225" cy="2543175"/>
          </a:xfrm>
          <a:prstGeom prst="rect">
            <a:avLst/>
          </a:prstGeom>
        </p:spPr>
      </p:pic>
      <p:pic>
        <p:nvPicPr>
          <p:cNvPr id="6" name="Picture 5"/>
          <p:cNvPicPr>
            <a:picLocks noChangeAspect="1"/>
          </p:cNvPicPr>
          <p:nvPr/>
        </p:nvPicPr>
        <p:blipFill>
          <a:blip r:embed="rId6"/>
          <a:stretch>
            <a:fillRect/>
          </a:stretch>
        </p:blipFill>
        <p:spPr>
          <a:xfrm>
            <a:off x="355908" y="3531642"/>
            <a:ext cx="1866900" cy="2457450"/>
          </a:xfrm>
          <a:prstGeom prst="rect">
            <a:avLst/>
          </a:prstGeom>
        </p:spPr>
      </p:pic>
      <p:pic>
        <p:nvPicPr>
          <p:cNvPr id="7" name="Picture 6"/>
          <p:cNvPicPr>
            <a:picLocks noChangeAspect="1"/>
          </p:cNvPicPr>
          <p:nvPr/>
        </p:nvPicPr>
        <p:blipFill>
          <a:blip r:embed="rId7"/>
          <a:stretch>
            <a:fillRect/>
          </a:stretch>
        </p:blipFill>
        <p:spPr>
          <a:xfrm>
            <a:off x="3295366" y="3531642"/>
            <a:ext cx="1752600" cy="2619375"/>
          </a:xfrm>
          <a:prstGeom prst="rect">
            <a:avLst/>
          </a:prstGeom>
        </p:spPr>
      </p:pic>
      <p:pic>
        <p:nvPicPr>
          <p:cNvPr id="8" name="Picture 7"/>
          <p:cNvPicPr>
            <a:picLocks noChangeAspect="1"/>
          </p:cNvPicPr>
          <p:nvPr/>
        </p:nvPicPr>
        <p:blipFill>
          <a:blip r:embed="rId8"/>
          <a:stretch>
            <a:fillRect/>
          </a:stretch>
        </p:blipFill>
        <p:spPr>
          <a:xfrm>
            <a:off x="6330857" y="3483590"/>
            <a:ext cx="2024614" cy="2667428"/>
          </a:xfrm>
          <a:prstGeom prst="rect">
            <a:avLst/>
          </a:prstGeom>
        </p:spPr>
      </p:pic>
      <p:pic>
        <p:nvPicPr>
          <p:cNvPr id="9" name="Picture 8"/>
          <p:cNvPicPr>
            <a:picLocks noChangeAspect="1"/>
          </p:cNvPicPr>
          <p:nvPr/>
        </p:nvPicPr>
        <p:blipFill>
          <a:blip r:embed="rId9"/>
          <a:stretch>
            <a:fillRect/>
          </a:stretch>
        </p:blipFill>
        <p:spPr>
          <a:xfrm>
            <a:off x="9296614" y="3483589"/>
            <a:ext cx="2026418" cy="2667428"/>
          </a:xfrm>
          <a:prstGeom prst="rect">
            <a:avLst/>
          </a:prstGeom>
        </p:spPr>
      </p:pic>
    </p:spTree>
    <p:extLst>
      <p:ext uri="{BB962C8B-B14F-4D97-AF65-F5344CB8AC3E}">
        <p14:creationId xmlns:p14="http://schemas.microsoft.com/office/powerpoint/2010/main" val="1963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dirty="0"/>
              <a:t>INTRODUCTION</a:t>
            </a:r>
          </a:p>
          <a:p>
            <a:r>
              <a:rPr lang="en-US" sz="2400" dirty="0" smtClean="0"/>
              <a:t>	</a:t>
            </a:r>
          </a:p>
          <a:p>
            <a:r>
              <a:rPr lang="en-US" sz="2400" dirty="0"/>
              <a:t>	</a:t>
            </a:r>
            <a:r>
              <a:rPr lang="en-US" sz="2400" dirty="0" smtClean="0"/>
              <a:t>These </a:t>
            </a:r>
            <a:r>
              <a:rPr lang="en-US" sz="2400" dirty="0"/>
              <a:t>four figures, Sigmund Freud, Margaret Mead, Alfred Kinsey, and Karl Barth seemingly rushed to promote new theories that are not supported by the data employing sloppy research much of which has been disproved and discarded, even while their discredited theories linger on lending a “scientific” veneer to sinful behavior. </a:t>
            </a:r>
          </a:p>
        </p:txBody>
      </p:sp>
    </p:spTree>
    <p:extLst>
      <p:ext uri="{BB962C8B-B14F-4D97-AF65-F5344CB8AC3E}">
        <p14:creationId xmlns:p14="http://schemas.microsoft.com/office/powerpoint/2010/main" val="3793503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970318"/>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Can </a:t>
            </a:r>
            <a:r>
              <a:rPr lang="en-US" sz="2400" dirty="0"/>
              <a:t>a researcher lie? </a:t>
            </a:r>
            <a:endParaRPr lang="en-US" sz="2400" dirty="0" smtClean="0"/>
          </a:p>
          <a:p>
            <a:r>
              <a:rPr lang="en-US" sz="2400" dirty="0"/>
              <a:t>	</a:t>
            </a:r>
            <a:r>
              <a:rPr lang="en-US" sz="2400" dirty="0" smtClean="0"/>
              <a:t>Can </a:t>
            </a:r>
            <a:r>
              <a:rPr lang="en-US" sz="2400" dirty="0"/>
              <a:t>a scientist fudge the data and shape the outcome to reflect results that are not true, that do not correspond to reality? </a:t>
            </a:r>
            <a:endParaRPr lang="en-US" sz="2400" dirty="0" smtClean="0"/>
          </a:p>
          <a:p>
            <a:r>
              <a:rPr lang="en-US" sz="2400" dirty="0"/>
              <a:t>	</a:t>
            </a:r>
            <a:r>
              <a:rPr lang="en-US" sz="2400" dirty="0" smtClean="0"/>
              <a:t>The </a:t>
            </a:r>
            <a:r>
              <a:rPr lang="en-US" sz="2400" dirty="0"/>
              <a:t>answer is, </a:t>
            </a:r>
            <a:endParaRPr lang="en-US" sz="2400" dirty="0" smtClean="0"/>
          </a:p>
          <a:p>
            <a:endParaRPr lang="en-US" sz="2400" dirty="0"/>
          </a:p>
          <a:p>
            <a:r>
              <a:rPr lang="en-US" sz="2400" dirty="0" smtClean="0"/>
              <a:t>								</a:t>
            </a:r>
            <a:r>
              <a:rPr lang="en-US" sz="3600" dirty="0" smtClean="0"/>
              <a:t>“</a:t>
            </a:r>
            <a:r>
              <a:rPr lang="en-US" sz="3600" dirty="0"/>
              <a:t>Of course.”</a:t>
            </a:r>
            <a:r>
              <a:rPr lang="en-US" sz="2400" dirty="0"/>
              <a:t> </a:t>
            </a:r>
          </a:p>
          <a:p>
            <a:endParaRPr lang="en-US" sz="2400" dirty="0" smtClean="0"/>
          </a:p>
          <a:p>
            <a:r>
              <a:rPr lang="en-US" sz="2400" dirty="0"/>
              <a:t>	</a:t>
            </a:r>
            <a:endParaRPr lang="en-US" sz="2400" dirty="0" smtClean="0"/>
          </a:p>
        </p:txBody>
      </p:sp>
    </p:spTree>
    <p:extLst>
      <p:ext uri="{BB962C8B-B14F-4D97-AF65-F5344CB8AC3E}">
        <p14:creationId xmlns:p14="http://schemas.microsoft.com/office/powerpoint/2010/main" val="20697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a:t>	</a:t>
            </a:r>
            <a:r>
              <a:rPr lang="en-US" sz="2400" dirty="0" smtClean="0"/>
              <a:t>But I also hope to undo some aspects of the moral revolution not supported by science and antithetical to the biblical worldview and faith, lies that we may have unwittingly internalized. </a:t>
            </a:r>
          </a:p>
          <a:p>
            <a:r>
              <a:rPr lang="en-US" sz="2400" dirty="0"/>
              <a:t>	</a:t>
            </a:r>
            <a:r>
              <a:rPr lang="en-US" sz="2400" dirty="0" smtClean="0"/>
              <a:t>We are, after all, to some extent </a:t>
            </a:r>
            <a:r>
              <a:rPr lang="en-US" sz="2400" dirty="0"/>
              <a:t>the products of our culture. </a:t>
            </a:r>
            <a:endParaRPr lang="en-US" sz="2400" dirty="0" smtClean="0"/>
          </a:p>
          <a:p>
            <a:r>
              <a:rPr lang="en-US" sz="2400" dirty="0"/>
              <a:t>	</a:t>
            </a:r>
            <a:r>
              <a:rPr lang="en-US" sz="2400" dirty="0" smtClean="0"/>
              <a:t>An example </a:t>
            </a:r>
            <a:r>
              <a:rPr lang="en-US" sz="2400" dirty="0"/>
              <a:t>would be Freud’s theory that a happy life is mostly attained through sexual satisfaction. </a:t>
            </a:r>
            <a:endParaRPr lang="en-US" sz="2400" dirty="0" smtClean="0"/>
          </a:p>
          <a:p>
            <a:r>
              <a:rPr lang="en-US" sz="2400" dirty="0"/>
              <a:t>	</a:t>
            </a:r>
            <a:r>
              <a:rPr lang="en-US" sz="2400" dirty="0" smtClean="0"/>
              <a:t>Is </a:t>
            </a:r>
            <a:r>
              <a:rPr lang="en-US" sz="2400" dirty="0"/>
              <a:t>that true? </a:t>
            </a:r>
            <a:endParaRPr lang="en-US" sz="2400" dirty="0" smtClean="0"/>
          </a:p>
          <a:p>
            <a:r>
              <a:rPr lang="en-US" sz="2400" dirty="0"/>
              <a:t>	</a:t>
            </a:r>
            <a:r>
              <a:rPr lang="en-US" sz="2400" dirty="0" smtClean="0"/>
              <a:t>Is </a:t>
            </a:r>
            <a:r>
              <a:rPr lang="en-US" sz="2400" dirty="0"/>
              <a:t>that </a:t>
            </a:r>
            <a:r>
              <a:rPr lang="en-US" sz="2400" dirty="0" smtClean="0"/>
              <a:t>“scientific”? </a:t>
            </a:r>
            <a:endParaRPr lang="en-US" sz="2400" dirty="0"/>
          </a:p>
        </p:txBody>
      </p:sp>
    </p:spTree>
    <p:extLst>
      <p:ext uri="{BB962C8B-B14F-4D97-AF65-F5344CB8AC3E}">
        <p14:creationId xmlns:p14="http://schemas.microsoft.com/office/powerpoint/2010/main" val="178844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So </a:t>
            </a:r>
            <a:r>
              <a:rPr lang="en-US" sz="2400" dirty="0"/>
              <a:t>in these 2020, </a:t>
            </a:r>
            <a:r>
              <a:rPr lang="en-US" sz="2400" dirty="0" smtClean="0"/>
              <a:t>Covid-19</a:t>
            </a:r>
            <a:r>
              <a:rPr lang="en-US" sz="2400" dirty="0"/>
              <a:t>, pandemic, </a:t>
            </a:r>
            <a:r>
              <a:rPr lang="en-US" sz="2400" dirty="0" smtClean="0"/>
              <a:t>riots-in-the-city-streets </a:t>
            </a:r>
            <a:r>
              <a:rPr lang="en-US" sz="2400" dirty="0"/>
              <a:t>summer seminars, I want to focus on these four “experts” who have been some of the leading lights in the sexual revolution in the fields of psychology, anthropology, biology or sexology, and finally, theology. </a:t>
            </a:r>
            <a:endParaRPr lang="en-US" sz="2400" dirty="0" smtClean="0"/>
          </a:p>
          <a:p>
            <a:r>
              <a:rPr lang="en-US" sz="2400" dirty="0"/>
              <a:t>	</a:t>
            </a:r>
            <a:r>
              <a:rPr lang="en-US" sz="2400" dirty="0" smtClean="0"/>
              <a:t>All </a:t>
            </a:r>
            <a:r>
              <a:rPr lang="en-US" sz="2400" dirty="0"/>
              <a:t>of these were pioneers who jump-started the sexual revolution and gave it seeming intellectual credibility. </a:t>
            </a:r>
            <a:endParaRPr lang="en-US" sz="2400" dirty="0" smtClean="0"/>
          </a:p>
          <a:p>
            <a:r>
              <a:rPr lang="en-US" sz="2400" dirty="0"/>
              <a:t>	</a:t>
            </a:r>
            <a:r>
              <a:rPr lang="en-US" sz="2400" dirty="0" smtClean="0"/>
              <a:t>But </a:t>
            </a:r>
            <a:r>
              <a:rPr lang="en-US" sz="2400" dirty="0"/>
              <a:t>all of them had demonstrable ulterior motives. And all of them, or at least most of them, clearly fudged the data. </a:t>
            </a:r>
            <a:endParaRPr lang="en-US" sz="2400" dirty="0" smtClean="0"/>
          </a:p>
        </p:txBody>
      </p:sp>
    </p:spTree>
    <p:extLst>
      <p:ext uri="{BB962C8B-B14F-4D97-AF65-F5344CB8AC3E}">
        <p14:creationId xmlns:p14="http://schemas.microsoft.com/office/powerpoint/2010/main" val="17458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They </a:t>
            </a:r>
            <a:r>
              <a:rPr lang="en-US" sz="2400" dirty="0"/>
              <a:t>lied. They were scientists or experts who were compromised by other factors that virtually guaranteed their conclusions. </a:t>
            </a:r>
            <a:endParaRPr lang="en-US" sz="2400" dirty="0" smtClean="0"/>
          </a:p>
          <a:p>
            <a:r>
              <a:rPr lang="en-US" sz="2400" dirty="0"/>
              <a:t>	</a:t>
            </a:r>
            <a:r>
              <a:rPr lang="en-US" sz="2400" dirty="0" smtClean="0"/>
              <a:t>In </a:t>
            </a:r>
            <a:r>
              <a:rPr lang="en-US" sz="2400" dirty="0"/>
              <a:t>one case, their research was mere speculation. </a:t>
            </a:r>
            <a:endParaRPr lang="en-US" sz="2400" dirty="0" smtClean="0"/>
          </a:p>
          <a:p>
            <a:r>
              <a:rPr lang="en-US" sz="2400" dirty="0"/>
              <a:t>	</a:t>
            </a:r>
            <a:r>
              <a:rPr lang="en-US" sz="2400" dirty="0" smtClean="0"/>
              <a:t>In </a:t>
            </a:r>
            <a:r>
              <a:rPr lang="en-US" sz="2400" dirty="0"/>
              <a:t>another, it was so minimal and casual as to be worthless, and was later repeated by another, more thorough researcher who completely contradicted </a:t>
            </a:r>
            <a:r>
              <a:rPr lang="en-US" sz="2400" dirty="0" smtClean="0"/>
              <a:t>virtually her </a:t>
            </a:r>
            <a:r>
              <a:rPr lang="en-US" sz="2400" dirty="0"/>
              <a:t>every conclusion. </a:t>
            </a:r>
            <a:endParaRPr lang="en-US" sz="2400" dirty="0" smtClean="0"/>
          </a:p>
          <a:p>
            <a:r>
              <a:rPr lang="en-US" sz="2400" dirty="0"/>
              <a:t>	</a:t>
            </a:r>
            <a:r>
              <a:rPr lang="en-US" sz="2400" dirty="0" smtClean="0"/>
              <a:t>In </a:t>
            </a:r>
            <a:r>
              <a:rPr lang="en-US" sz="2400" dirty="0"/>
              <a:t>yet another case, the so-called “research” involved vile, criminal activity, a fact that is now undeniable. </a:t>
            </a:r>
          </a:p>
        </p:txBody>
      </p:sp>
    </p:spTree>
    <p:extLst>
      <p:ext uri="{BB962C8B-B14F-4D97-AF65-F5344CB8AC3E}">
        <p14:creationId xmlns:p14="http://schemas.microsoft.com/office/powerpoint/2010/main" val="6987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And </a:t>
            </a:r>
            <a:r>
              <a:rPr lang="en-US" sz="2400" dirty="0"/>
              <a:t>all four of these experts have created enduring myths based on minimal, suspect, or non-existent “evidence.” </a:t>
            </a:r>
            <a:endParaRPr lang="en-US" sz="2400" dirty="0" smtClean="0"/>
          </a:p>
          <a:p>
            <a:r>
              <a:rPr lang="en-US" sz="2400" dirty="0"/>
              <a:t>	</a:t>
            </a:r>
            <a:r>
              <a:rPr lang="en-US" sz="2400" dirty="0" smtClean="0"/>
              <a:t>These </a:t>
            </a:r>
            <a:r>
              <a:rPr lang="en-US" sz="2400" dirty="0"/>
              <a:t>myths form the core of the intellectual basis for the sexual revolution. </a:t>
            </a:r>
            <a:endParaRPr lang="en-US" sz="2400" dirty="0" smtClean="0"/>
          </a:p>
          <a:p>
            <a:r>
              <a:rPr lang="en-US" sz="2400" dirty="0"/>
              <a:t>	</a:t>
            </a:r>
            <a:r>
              <a:rPr lang="en-US" sz="2400" dirty="0" smtClean="0"/>
              <a:t>Others </a:t>
            </a:r>
            <a:r>
              <a:rPr lang="en-US" sz="2400" dirty="0"/>
              <a:t>have built upon these myths, taking their theories far beyond the original conclusions, theories whose foundation is shifting sand or better, a sink hole of speculation or wishful thinking. </a:t>
            </a:r>
          </a:p>
        </p:txBody>
      </p:sp>
    </p:spTree>
    <p:extLst>
      <p:ext uri="{BB962C8B-B14F-4D97-AF65-F5344CB8AC3E}">
        <p14:creationId xmlns:p14="http://schemas.microsoft.com/office/powerpoint/2010/main" val="7662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a:t>
            </a:r>
            <a:r>
              <a:rPr lang="en-US" sz="2400" dirty="0" smtClean="0"/>
              <a:t>The </a:t>
            </a:r>
            <a:r>
              <a:rPr lang="en-US" sz="2400" dirty="0"/>
              <a:t>first of these intellectual pioneers in the sexual revolution was Sigmund Freud, the so-called “father of modern psychology.” </a:t>
            </a:r>
            <a:endParaRPr lang="en-US" sz="2400" dirty="0" smtClean="0"/>
          </a:p>
        </p:txBody>
      </p:sp>
    </p:spTree>
    <p:extLst>
      <p:ext uri="{BB962C8B-B14F-4D97-AF65-F5344CB8AC3E}">
        <p14:creationId xmlns:p14="http://schemas.microsoft.com/office/powerpoint/2010/main" val="2009449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042467" cy="6858000"/>
          </a:xfrm>
          <a:prstGeom prst="rect">
            <a:avLst/>
          </a:prstGeom>
        </p:spPr>
      </p:pic>
      <p:pic>
        <p:nvPicPr>
          <p:cNvPr id="4" name="Picture 3"/>
          <p:cNvPicPr>
            <a:picLocks noChangeAspect="1"/>
          </p:cNvPicPr>
          <p:nvPr/>
        </p:nvPicPr>
        <p:blipFill>
          <a:blip r:embed="rId3"/>
          <a:stretch>
            <a:fillRect/>
          </a:stretch>
        </p:blipFill>
        <p:spPr>
          <a:xfrm>
            <a:off x="5042467" y="0"/>
            <a:ext cx="7149533" cy="6872029"/>
          </a:xfrm>
          <a:prstGeom prst="rect">
            <a:avLst/>
          </a:prstGeom>
        </p:spPr>
      </p:pic>
    </p:spTree>
    <p:extLst>
      <p:ext uri="{BB962C8B-B14F-4D97-AF65-F5344CB8AC3E}">
        <p14:creationId xmlns:p14="http://schemas.microsoft.com/office/powerpoint/2010/main" val="24706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a:t>
            </a:r>
            <a:r>
              <a:rPr lang="en-US" sz="2400" dirty="0" smtClean="0"/>
              <a:t>This </a:t>
            </a:r>
            <a:r>
              <a:rPr lang="en-US" sz="2400" dirty="0"/>
              <a:t>is not at all a diatribe against psychology at large. </a:t>
            </a:r>
            <a:endParaRPr lang="en-US" sz="2400" dirty="0" smtClean="0"/>
          </a:p>
          <a:p>
            <a:r>
              <a:rPr lang="en-US" sz="2400" dirty="0"/>
              <a:t>	</a:t>
            </a:r>
            <a:r>
              <a:rPr lang="en-US" sz="2400" dirty="0" smtClean="0"/>
              <a:t>Rather</a:t>
            </a:r>
            <a:r>
              <a:rPr lang="en-US" sz="2400" dirty="0"/>
              <a:t>, we must consider the motives of the one who suggested that all motives arise in the unconscious and the unconscious was largely filled with repressed, unfulfilled, frustrated, sexual desires. </a:t>
            </a:r>
          </a:p>
        </p:txBody>
      </p:sp>
    </p:spTree>
    <p:extLst>
      <p:ext uri="{BB962C8B-B14F-4D97-AF65-F5344CB8AC3E}">
        <p14:creationId xmlns:p14="http://schemas.microsoft.com/office/powerpoint/2010/main" val="237061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Sigismund </a:t>
            </a:r>
            <a:r>
              <a:rPr lang="en-US" sz="2400" dirty="0" err="1"/>
              <a:t>Schlomo</a:t>
            </a:r>
            <a:r>
              <a:rPr lang="en-US" sz="2400" dirty="0"/>
              <a:t> Freud was born in 1856 in Moravia, part of the Austrian Empire. </a:t>
            </a:r>
            <a:endParaRPr lang="en-US" sz="2400" dirty="0" smtClean="0"/>
          </a:p>
          <a:p>
            <a:r>
              <a:rPr lang="en-US" sz="2400" dirty="0"/>
              <a:t>	</a:t>
            </a:r>
            <a:r>
              <a:rPr lang="en-US" sz="2400" dirty="0" smtClean="0"/>
              <a:t>He </a:t>
            </a:r>
            <a:r>
              <a:rPr lang="en-US" sz="2400" dirty="0"/>
              <a:t>claimed that he had been an atheist from his earliest recollection. He was the firstborn of his father’s second wife who was twenty years younger than her husband. </a:t>
            </a:r>
            <a:endParaRPr lang="en-US" sz="2400" dirty="0" smtClean="0"/>
          </a:p>
          <a:p>
            <a:r>
              <a:rPr lang="en-US" sz="2400" dirty="0"/>
              <a:t>	</a:t>
            </a:r>
            <a:r>
              <a:rPr lang="en-US" sz="2400" dirty="0" smtClean="0"/>
              <a:t>Though </a:t>
            </a:r>
            <a:r>
              <a:rPr lang="en-US" sz="2400" dirty="0"/>
              <a:t>seven more children followed, Sigmund was clearly her favorite. He had a private room in the home while the other children had to share. </a:t>
            </a:r>
            <a:endParaRPr lang="en-US" sz="2400" dirty="0" smtClean="0"/>
          </a:p>
          <a:p>
            <a:r>
              <a:rPr lang="en-US" sz="2400" dirty="0"/>
              <a:t>	</a:t>
            </a:r>
            <a:r>
              <a:rPr lang="en-US" sz="2400" dirty="0" smtClean="0"/>
              <a:t>He </a:t>
            </a:r>
            <a:r>
              <a:rPr lang="en-US" sz="2400" dirty="0"/>
              <a:t>was a good student who mastered several languages and who had a sense of destiny, of greatness, and was always seeking his fame and fortune. </a:t>
            </a:r>
          </a:p>
        </p:txBody>
      </p:sp>
    </p:spTree>
    <p:extLst>
      <p:ext uri="{BB962C8B-B14F-4D97-AF65-F5344CB8AC3E}">
        <p14:creationId xmlns:p14="http://schemas.microsoft.com/office/powerpoint/2010/main" val="12001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He was trained in medicine and was attracted to psychology. He interned with a famous psychologist, Charcot, who was testing hypnosis as a cure for hysteria. </a:t>
            </a:r>
            <a:endParaRPr lang="en-US" sz="2400" dirty="0" smtClean="0"/>
          </a:p>
        </p:txBody>
      </p:sp>
    </p:spTree>
    <p:extLst>
      <p:ext uri="{BB962C8B-B14F-4D97-AF65-F5344CB8AC3E}">
        <p14:creationId xmlns:p14="http://schemas.microsoft.com/office/powerpoint/2010/main" val="3854485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172501" cy="6843617"/>
          </a:xfrm>
          <a:prstGeom prst="rect">
            <a:avLst/>
          </a:prstGeom>
        </p:spPr>
      </p:pic>
      <p:pic>
        <p:nvPicPr>
          <p:cNvPr id="3" name="Picture 2"/>
          <p:cNvPicPr>
            <a:picLocks noChangeAspect="1"/>
          </p:cNvPicPr>
          <p:nvPr/>
        </p:nvPicPr>
        <p:blipFill>
          <a:blip r:embed="rId3"/>
          <a:stretch>
            <a:fillRect/>
          </a:stretch>
        </p:blipFill>
        <p:spPr>
          <a:xfrm>
            <a:off x="5172500" y="0"/>
            <a:ext cx="7019499" cy="6843616"/>
          </a:xfrm>
          <a:prstGeom prst="rect">
            <a:avLst/>
          </a:prstGeom>
        </p:spPr>
      </p:pic>
    </p:spTree>
    <p:extLst>
      <p:ext uri="{BB962C8B-B14F-4D97-AF65-F5344CB8AC3E}">
        <p14:creationId xmlns:p14="http://schemas.microsoft.com/office/powerpoint/2010/main" val="29950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dirty="0" smtClean="0"/>
              <a:t>INTRODUCTION</a:t>
            </a:r>
          </a:p>
          <a:p>
            <a:endParaRPr lang="en-US" sz="2400" dirty="0"/>
          </a:p>
          <a:p>
            <a:r>
              <a:rPr lang="en-US" sz="2400" dirty="0"/>
              <a:t>	Now we can be glad that most probably do not cheat or lie or fake their conclusions. </a:t>
            </a:r>
            <a:endParaRPr lang="en-US" sz="2400" dirty="0" smtClean="0"/>
          </a:p>
          <a:p>
            <a:r>
              <a:rPr lang="en-US" sz="2400" dirty="0"/>
              <a:t>	</a:t>
            </a:r>
            <a:r>
              <a:rPr lang="en-US" sz="2400" dirty="0" smtClean="0"/>
              <a:t>In </a:t>
            </a:r>
            <a:r>
              <a:rPr lang="en-US" sz="2400" dirty="0"/>
              <a:t>fact, the scientific method has a safeguard built into it from the start. Reliable data can only be gleaned from experiments that can be replicated, repeated with the same results. </a:t>
            </a:r>
            <a:endParaRPr lang="en-US" sz="2400" dirty="0" smtClean="0"/>
          </a:p>
          <a:p>
            <a:r>
              <a:rPr lang="en-US" sz="2400" dirty="0"/>
              <a:t>	</a:t>
            </a:r>
            <a:r>
              <a:rPr lang="en-US" sz="2400" dirty="0" smtClean="0"/>
              <a:t>Anyone </a:t>
            </a:r>
            <a:r>
              <a:rPr lang="en-US" sz="2400" dirty="0"/>
              <a:t>should be able to conduct the same experiment under the same conditions and achieve the same outcome. </a:t>
            </a:r>
            <a:endParaRPr lang="en-US" sz="2400" dirty="0" smtClean="0"/>
          </a:p>
          <a:p>
            <a:r>
              <a:rPr lang="en-US" sz="2400" dirty="0"/>
              <a:t>	</a:t>
            </a:r>
            <a:r>
              <a:rPr lang="en-US" sz="2400" dirty="0" smtClean="0"/>
              <a:t>If </a:t>
            </a:r>
            <a:r>
              <a:rPr lang="en-US" sz="2400" dirty="0"/>
              <a:t>you perform an experiment a thousand times and get the same results a thousand times, then the data is probably correct, even well established. </a:t>
            </a:r>
            <a:endParaRPr lang="en-US" sz="2400" dirty="0" smtClean="0"/>
          </a:p>
          <a:p>
            <a:r>
              <a:rPr lang="en-US" sz="2400" dirty="0"/>
              <a:t>	</a:t>
            </a:r>
            <a:r>
              <a:rPr lang="en-US" sz="2400" dirty="0" smtClean="0"/>
              <a:t>If </a:t>
            </a:r>
            <a:r>
              <a:rPr lang="en-US" sz="2400" dirty="0"/>
              <a:t>you get multiple, conflicting outcomes, then the data is not confirmed and needs more work.</a:t>
            </a:r>
          </a:p>
        </p:txBody>
      </p:sp>
    </p:spTree>
    <p:extLst>
      <p:ext uri="{BB962C8B-B14F-4D97-AF65-F5344CB8AC3E}">
        <p14:creationId xmlns:p14="http://schemas.microsoft.com/office/powerpoint/2010/main" val="28472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a:t>
            </a:r>
            <a:r>
              <a:rPr lang="en-US" sz="2400" dirty="0" smtClean="0"/>
              <a:t>Later </a:t>
            </a:r>
            <a:r>
              <a:rPr lang="en-US" sz="2400" dirty="0"/>
              <a:t>Freud himself researched the use of cocaine, which he himself used for fourteen years, partly to combat depression. </a:t>
            </a:r>
            <a:endParaRPr lang="en-US" sz="2400" dirty="0" smtClean="0"/>
          </a:p>
          <a:p>
            <a:r>
              <a:rPr lang="en-US" sz="2400" dirty="0"/>
              <a:t>	</a:t>
            </a:r>
            <a:r>
              <a:rPr lang="en-US" sz="2400" dirty="0" smtClean="0"/>
              <a:t>He </a:t>
            </a:r>
            <a:r>
              <a:rPr lang="en-US" sz="2400" dirty="0"/>
              <a:t>thought insight into cocaine use might lead to his fame and fortune. When that did not materialize, he sought fame and fortune through his work in curing hysteria.</a:t>
            </a:r>
          </a:p>
        </p:txBody>
      </p:sp>
    </p:spTree>
    <p:extLst>
      <p:ext uri="{BB962C8B-B14F-4D97-AF65-F5344CB8AC3E}">
        <p14:creationId xmlns:p14="http://schemas.microsoft.com/office/powerpoint/2010/main" val="41551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a:t>
            </a:r>
            <a:r>
              <a:rPr lang="en-US" sz="2400" dirty="0" smtClean="0"/>
              <a:t>Freud </a:t>
            </a:r>
            <a:r>
              <a:rPr lang="en-US" sz="2400" dirty="0"/>
              <a:t>never lost his view that he was destined for greatness. </a:t>
            </a:r>
            <a:endParaRPr lang="en-US" sz="2400" dirty="0" smtClean="0"/>
          </a:p>
          <a:p>
            <a:r>
              <a:rPr lang="en-US" sz="2400" dirty="0"/>
              <a:t>	</a:t>
            </a:r>
            <a:r>
              <a:rPr lang="en-US" sz="2400" dirty="0" smtClean="0"/>
              <a:t>Later </a:t>
            </a:r>
            <a:r>
              <a:rPr lang="en-US" sz="2400" dirty="0"/>
              <a:t>in life, he remarked that humanity had suffered three great blows to its self-esteem. </a:t>
            </a:r>
            <a:endParaRPr lang="en-US" sz="2400" dirty="0" smtClean="0"/>
          </a:p>
          <a:p>
            <a:r>
              <a:rPr lang="en-US" sz="2400" dirty="0"/>
              <a:t>	</a:t>
            </a:r>
            <a:r>
              <a:rPr lang="en-US" sz="2400" dirty="0" smtClean="0"/>
              <a:t>The </a:t>
            </a:r>
            <a:r>
              <a:rPr lang="en-US" sz="2400" dirty="0"/>
              <a:t>first was the Copernican revolution that </a:t>
            </a:r>
            <a:r>
              <a:rPr lang="en-US" sz="2400" dirty="0" smtClean="0"/>
              <a:t>proved that the </a:t>
            </a:r>
            <a:r>
              <a:rPr lang="en-US" sz="2400" dirty="0"/>
              <a:t>earth revolved around the sun and so the earth was not the center of the universe. </a:t>
            </a:r>
            <a:endParaRPr lang="en-US" sz="2400" dirty="0" smtClean="0"/>
          </a:p>
          <a:p>
            <a:r>
              <a:rPr lang="en-US" sz="2400" dirty="0"/>
              <a:t>	</a:t>
            </a:r>
            <a:r>
              <a:rPr lang="en-US" sz="2400" dirty="0" smtClean="0"/>
              <a:t>The </a:t>
            </a:r>
            <a:r>
              <a:rPr lang="en-US" sz="2400" dirty="0"/>
              <a:t>second was Darwin’s theory of evolution that showed that humans were not unique but were mere animals. </a:t>
            </a:r>
            <a:endParaRPr lang="en-US" sz="2400" dirty="0" smtClean="0"/>
          </a:p>
          <a:p>
            <a:r>
              <a:rPr lang="en-US" sz="2400" dirty="0"/>
              <a:t>	</a:t>
            </a:r>
            <a:r>
              <a:rPr lang="en-US" sz="2400" dirty="0" smtClean="0"/>
              <a:t>And </a:t>
            </a:r>
            <a:r>
              <a:rPr lang="en-US" sz="2400" dirty="0"/>
              <a:t>the third was his own theory that it was the unconscious not the conscious mind that rules our emotional life and so the whole of life. In his own mind, he was placing himself among the three greatest scientists of history. </a:t>
            </a:r>
            <a:endParaRPr lang="en-US" sz="2400" dirty="0" smtClean="0"/>
          </a:p>
        </p:txBody>
      </p:sp>
    </p:spTree>
    <p:extLst>
      <p:ext uri="{BB962C8B-B14F-4D97-AF65-F5344CB8AC3E}">
        <p14:creationId xmlns:p14="http://schemas.microsoft.com/office/powerpoint/2010/main" val="6911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a:t>
            </a:r>
            <a:r>
              <a:rPr lang="en-US" sz="2400" dirty="0" smtClean="0"/>
              <a:t>It’s </a:t>
            </a:r>
            <a:r>
              <a:rPr lang="en-US" sz="2400" dirty="0"/>
              <a:t>not unlike Robert Schuller’s silly claim that in discovering the need for self-esteem, he was completing the work that Martin Luther had left unfinished. </a:t>
            </a:r>
            <a:endParaRPr lang="en-US" sz="2400" dirty="0" smtClean="0"/>
          </a:p>
          <a:p>
            <a:r>
              <a:rPr lang="en-US" sz="2400" dirty="0"/>
              <a:t>	</a:t>
            </a:r>
            <a:r>
              <a:rPr lang="en-US" sz="2400" dirty="0" smtClean="0"/>
              <a:t>He </a:t>
            </a:r>
            <a:r>
              <a:rPr lang="en-US" sz="2400" dirty="0"/>
              <a:t>titled his book, “Self-esteem: the New Reformation</a:t>
            </a:r>
            <a:r>
              <a:rPr lang="en-US" sz="2400" dirty="0" smtClean="0"/>
              <a:t>.”</a:t>
            </a:r>
            <a:endParaRPr lang="en-US" sz="2400" dirty="0"/>
          </a:p>
        </p:txBody>
      </p:sp>
    </p:spTree>
    <p:extLst>
      <p:ext uri="{BB962C8B-B14F-4D97-AF65-F5344CB8AC3E}">
        <p14:creationId xmlns:p14="http://schemas.microsoft.com/office/powerpoint/2010/main" val="97445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835997" cy="5213445"/>
          </a:xfrm>
          <a:prstGeom prst="rect">
            <a:avLst/>
          </a:prstGeom>
        </p:spPr>
      </p:pic>
      <p:pic>
        <p:nvPicPr>
          <p:cNvPr id="3" name="Picture 2"/>
          <p:cNvPicPr>
            <a:picLocks noChangeAspect="1"/>
          </p:cNvPicPr>
          <p:nvPr/>
        </p:nvPicPr>
        <p:blipFill>
          <a:blip r:embed="rId3"/>
          <a:stretch>
            <a:fillRect/>
          </a:stretch>
        </p:blipFill>
        <p:spPr>
          <a:xfrm>
            <a:off x="7663076" y="-34923"/>
            <a:ext cx="4528924" cy="6892923"/>
          </a:xfrm>
          <a:prstGeom prst="rect">
            <a:avLst/>
          </a:prstGeom>
        </p:spPr>
      </p:pic>
    </p:spTree>
    <p:extLst>
      <p:ext uri="{BB962C8B-B14F-4D97-AF65-F5344CB8AC3E}">
        <p14:creationId xmlns:p14="http://schemas.microsoft.com/office/powerpoint/2010/main" val="12271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I. FREUD’S EARLY LIFE AND TRAINING.</a:t>
            </a:r>
            <a:endParaRPr lang="en-US" sz="2400" dirty="0"/>
          </a:p>
          <a:p>
            <a:r>
              <a:rPr lang="en-US" sz="2400" dirty="0"/>
              <a:t> </a:t>
            </a:r>
          </a:p>
          <a:p>
            <a:r>
              <a:rPr lang="en-US" sz="2400" dirty="0"/>
              <a:t>	</a:t>
            </a:r>
            <a:r>
              <a:rPr lang="en-US" sz="2400" dirty="0" smtClean="0"/>
              <a:t>The </a:t>
            </a:r>
            <a:r>
              <a:rPr lang="en-US" sz="2400" dirty="0"/>
              <a:t>word “megalomania” comes to mind in both instances. </a:t>
            </a:r>
            <a:endParaRPr lang="en-US" sz="2400" dirty="0" smtClean="0"/>
          </a:p>
          <a:p>
            <a:r>
              <a:rPr lang="en-US" sz="2400" dirty="0"/>
              <a:t>	</a:t>
            </a:r>
            <a:r>
              <a:rPr lang="en-US" sz="2400" dirty="0" smtClean="0"/>
              <a:t>Also</a:t>
            </a:r>
            <a:r>
              <a:rPr lang="en-US" sz="2400" dirty="0"/>
              <a:t>, hubris. </a:t>
            </a:r>
          </a:p>
        </p:txBody>
      </p:sp>
    </p:spTree>
    <p:extLst>
      <p:ext uri="{BB962C8B-B14F-4D97-AF65-F5344CB8AC3E}">
        <p14:creationId xmlns:p14="http://schemas.microsoft.com/office/powerpoint/2010/main" val="236434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After </a:t>
            </a:r>
            <a:r>
              <a:rPr lang="en-US" sz="2400" dirty="0"/>
              <a:t>these early failures, Freud began to develop his unique theories, and the recurrent theme in all of these was sex. </a:t>
            </a:r>
            <a:endParaRPr lang="en-US" sz="2400" dirty="0" smtClean="0"/>
          </a:p>
          <a:p>
            <a:r>
              <a:rPr lang="en-US" sz="2400" dirty="0"/>
              <a:t>	</a:t>
            </a:r>
            <a:r>
              <a:rPr lang="en-US" sz="2400" dirty="0" smtClean="0"/>
              <a:t>Freud </a:t>
            </a:r>
            <a:r>
              <a:rPr lang="en-US" sz="2400" dirty="0"/>
              <a:t>suggested that </a:t>
            </a:r>
            <a:r>
              <a:rPr lang="en-US" sz="2400" dirty="0" smtClean="0"/>
              <a:t>neuroses</a:t>
            </a:r>
            <a:r>
              <a:rPr lang="en-US" sz="2400" dirty="0"/>
              <a:t>, minor nervous or mental disorders, stemmed from repressed emotions, largely arising from unresolved sexual experiences or desires. </a:t>
            </a:r>
            <a:endParaRPr lang="en-US" sz="2400" dirty="0" smtClean="0"/>
          </a:p>
          <a:p>
            <a:r>
              <a:rPr lang="en-US" sz="2400" dirty="0"/>
              <a:t>	</a:t>
            </a:r>
            <a:r>
              <a:rPr lang="en-US" sz="2400" dirty="0" smtClean="0"/>
              <a:t>By </a:t>
            </a:r>
            <a:r>
              <a:rPr lang="en-US" sz="2400" dirty="0"/>
              <a:t>all accounts, Freud was clearly obsessed with sex. Even Freud’s fans admitted this. </a:t>
            </a:r>
            <a:endParaRPr lang="en-US" sz="2400" dirty="0" smtClean="0"/>
          </a:p>
          <a:p>
            <a:r>
              <a:rPr lang="en-US" sz="2400" dirty="0"/>
              <a:t>	</a:t>
            </a:r>
            <a:r>
              <a:rPr lang="en-US" sz="2400" dirty="0" smtClean="0"/>
              <a:t>For </a:t>
            </a:r>
            <a:r>
              <a:rPr lang="en-US" sz="2400" dirty="0"/>
              <a:t>example, in 1993 Dr. Kurt </a:t>
            </a:r>
            <a:r>
              <a:rPr lang="en-US" sz="2400" dirty="0" err="1"/>
              <a:t>Eissler</a:t>
            </a:r>
            <a:r>
              <a:rPr lang="en-US" sz="2400" dirty="0"/>
              <a:t>, longtime director of the Sigmund Freud Archives, wrote to defend Freud admitting that Freud’s theory: “of course was obscene, with its eternal harping on sex, but the conduct of the man who originated it was beyond reproach.” (</a:t>
            </a:r>
            <a:r>
              <a:rPr lang="en-US" sz="2400" dirty="0" err="1"/>
              <a:t>NYTimes</a:t>
            </a:r>
            <a:r>
              <a:rPr lang="en-US" sz="2400" dirty="0"/>
              <a:t>, 12-24-06) </a:t>
            </a:r>
            <a:endParaRPr lang="en-US" sz="2400" dirty="0" smtClean="0"/>
          </a:p>
          <a:p>
            <a:r>
              <a:rPr lang="en-US" sz="2400" dirty="0"/>
              <a:t>	</a:t>
            </a:r>
            <a:r>
              <a:rPr lang="en-US" sz="2400" dirty="0" smtClean="0"/>
              <a:t>More </a:t>
            </a:r>
            <a:r>
              <a:rPr lang="en-US" sz="2400" dirty="0"/>
              <a:t>in a bit about the Freud’s actual “conduct.”</a:t>
            </a:r>
          </a:p>
        </p:txBody>
      </p:sp>
    </p:spTree>
    <p:extLst>
      <p:ext uri="{BB962C8B-B14F-4D97-AF65-F5344CB8AC3E}">
        <p14:creationId xmlns:p14="http://schemas.microsoft.com/office/powerpoint/2010/main" val="39674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Freud claimed that human awareness functioned at three levels. </a:t>
            </a:r>
            <a:endParaRPr lang="en-US" sz="2400" dirty="0" smtClean="0"/>
          </a:p>
          <a:p>
            <a:r>
              <a:rPr lang="en-US" sz="2400" dirty="0"/>
              <a:t>	</a:t>
            </a:r>
            <a:r>
              <a:rPr lang="en-US" sz="2400" dirty="0" smtClean="0"/>
              <a:t>There </a:t>
            </a:r>
            <a:r>
              <a:rPr lang="en-US" sz="2400" dirty="0"/>
              <a:t>was the </a:t>
            </a:r>
            <a:r>
              <a:rPr lang="en-US" sz="2400" b="1" dirty="0"/>
              <a:t>conscious</a:t>
            </a:r>
            <a:r>
              <a:rPr lang="en-US" sz="2400" dirty="0"/>
              <a:t> level: the present awareness of ourselves and our surroundings. </a:t>
            </a:r>
            <a:endParaRPr lang="en-US" sz="2400" dirty="0" smtClean="0"/>
          </a:p>
          <a:p>
            <a:r>
              <a:rPr lang="en-US" sz="2400" dirty="0"/>
              <a:t>	</a:t>
            </a:r>
            <a:r>
              <a:rPr lang="en-US" sz="2400" dirty="0" smtClean="0"/>
              <a:t>Then </a:t>
            </a:r>
            <a:r>
              <a:rPr lang="en-US" sz="2400" dirty="0"/>
              <a:t>there was the </a:t>
            </a:r>
            <a:r>
              <a:rPr lang="en-US" sz="2400" b="1" dirty="0"/>
              <a:t>unconscious</a:t>
            </a:r>
            <a:r>
              <a:rPr lang="en-US" sz="2400" dirty="0"/>
              <a:t> which contained memories and feelings that were too unpleasant to acknowledge, so the person stuffed or repressed them down into the unconscious. </a:t>
            </a:r>
            <a:endParaRPr lang="en-US" sz="2400" dirty="0" smtClean="0"/>
          </a:p>
        </p:txBody>
      </p:sp>
    </p:spTree>
    <p:extLst>
      <p:ext uri="{BB962C8B-B14F-4D97-AF65-F5344CB8AC3E}">
        <p14:creationId xmlns:p14="http://schemas.microsoft.com/office/powerpoint/2010/main" val="182812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650173" cy="6902674"/>
          </a:xfrm>
          <a:prstGeom prst="rect">
            <a:avLst/>
          </a:prstGeom>
        </p:spPr>
      </p:pic>
      <p:pic>
        <p:nvPicPr>
          <p:cNvPr id="3" name="Picture 2"/>
          <p:cNvPicPr>
            <a:picLocks noChangeAspect="1"/>
          </p:cNvPicPr>
          <p:nvPr/>
        </p:nvPicPr>
        <p:blipFill>
          <a:blip r:embed="rId3"/>
          <a:stretch>
            <a:fillRect/>
          </a:stretch>
        </p:blipFill>
        <p:spPr>
          <a:xfrm>
            <a:off x="5650173" y="0"/>
            <a:ext cx="6541827" cy="4900056"/>
          </a:xfrm>
          <a:prstGeom prst="rect">
            <a:avLst/>
          </a:prstGeom>
        </p:spPr>
      </p:pic>
    </p:spTree>
    <p:extLst>
      <p:ext uri="{BB962C8B-B14F-4D97-AF65-F5344CB8AC3E}">
        <p14:creationId xmlns:p14="http://schemas.microsoft.com/office/powerpoint/2010/main" val="12799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People walk around with a lot of repressed memories, but are not aware of it. The old joke has the psychiatrist saying, “You hate your father!” The patient replies, “I do not!” The psychiatrist says, “See, you’re repressing it!” </a:t>
            </a:r>
          </a:p>
          <a:p>
            <a:r>
              <a:rPr lang="en-US" sz="2400" dirty="0"/>
              <a:t>	</a:t>
            </a:r>
            <a:r>
              <a:rPr lang="en-US" sz="2400" dirty="0" smtClean="0"/>
              <a:t>Perhaps </a:t>
            </a:r>
            <a:r>
              <a:rPr lang="en-US" sz="2400" dirty="0"/>
              <a:t>more to the point today, “You are racist.” “I am not racist.” “See, you’re repressing it.” </a:t>
            </a:r>
            <a:endParaRPr lang="en-US" sz="2400" dirty="0" smtClean="0"/>
          </a:p>
          <a:p>
            <a:r>
              <a:rPr lang="en-US" sz="2400" dirty="0"/>
              <a:t>	</a:t>
            </a:r>
            <a:r>
              <a:rPr lang="en-US" sz="2400" dirty="0" smtClean="0"/>
              <a:t>So </a:t>
            </a:r>
            <a:r>
              <a:rPr lang="en-US" sz="2400" dirty="0"/>
              <a:t>you can never deny any accusation: you are condemned if you do and condemned if you don’t. </a:t>
            </a:r>
            <a:endParaRPr lang="en-US" sz="2400" dirty="0" smtClean="0"/>
          </a:p>
        </p:txBody>
      </p:sp>
    </p:spTree>
    <p:extLst>
      <p:ext uri="{BB962C8B-B14F-4D97-AF65-F5344CB8AC3E}">
        <p14:creationId xmlns:p14="http://schemas.microsoft.com/office/powerpoint/2010/main" val="33301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Freud </a:t>
            </a:r>
            <a:r>
              <a:rPr lang="en-US" sz="2400" dirty="0"/>
              <a:t>theorized that there had to be another level which he named the </a:t>
            </a:r>
            <a:r>
              <a:rPr lang="en-US" sz="2400" b="1" dirty="0" smtClean="0"/>
              <a:t>preconscious,</a:t>
            </a:r>
            <a:r>
              <a:rPr lang="en-US" sz="2400" dirty="0" smtClean="0"/>
              <a:t> </a:t>
            </a:r>
            <a:r>
              <a:rPr lang="en-US" sz="2400" dirty="0"/>
              <a:t>where stored memories that were not in conscious view </a:t>
            </a:r>
            <a:r>
              <a:rPr lang="en-US" sz="2400" dirty="0" smtClean="0"/>
              <a:t>could </a:t>
            </a:r>
            <a:r>
              <a:rPr lang="en-US" sz="2400" dirty="0"/>
              <a:t>be easily accessed. </a:t>
            </a:r>
            <a:endParaRPr lang="en-US" sz="2400" dirty="0" smtClean="0"/>
          </a:p>
          <a:p>
            <a:r>
              <a:rPr lang="en-US" sz="2400" dirty="0"/>
              <a:t>	</a:t>
            </a:r>
            <a:r>
              <a:rPr lang="en-US" sz="2400" dirty="0" smtClean="0"/>
              <a:t>Quick</a:t>
            </a:r>
            <a:r>
              <a:rPr lang="en-US" sz="2400" dirty="0"/>
              <a:t>: What’s six times six? </a:t>
            </a:r>
            <a:endParaRPr lang="en-US" sz="2400" dirty="0" smtClean="0"/>
          </a:p>
          <a:p>
            <a:r>
              <a:rPr lang="en-US" sz="2400" dirty="0"/>
              <a:t>	</a:t>
            </a:r>
            <a:r>
              <a:rPr lang="en-US" sz="2400" dirty="0" smtClean="0"/>
              <a:t>Five seconds ago you </a:t>
            </a:r>
            <a:r>
              <a:rPr lang="en-US" sz="2400" dirty="0"/>
              <a:t>were not consciously thinking that six times six equals thirty-six, but now you are. </a:t>
            </a:r>
          </a:p>
        </p:txBody>
      </p:sp>
    </p:spTree>
    <p:extLst>
      <p:ext uri="{BB962C8B-B14F-4D97-AF65-F5344CB8AC3E}">
        <p14:creationId xmlns:p14="http://schemas.microsoft.com/office/powerpoint/2010/main" val="24676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dirty="0" smtClean="0"/>
              <a:t>INTRODUCTION</a:t>
            </a:r>
          </a:p>
          <a:p>
            <a:endParaRPr lang="en-US" sz="2400" dirty="0"/>
          </a:p>
          <a:p>
            <a:r>
              <a:rPr lang="en-US" sz="2400" dirty="0"/>
              <a:t>	But it’s obvious that researchers, scientists have no corner on honesty. They may be motivated by many factors to shade, shape, massage, nuance, or just plain fake the results. </a:t>
            </a:r>
            <a:endParaRPr lang="en-US" sz="2400" dirty="0" smtClean="0"/>
          </a:p>
          <a:p>
            <a:r>
              <a:rPr lang="en-US" sz="2400" dirty="0"/>
              <a:t>	</a:t>
            </a:r>
            <a:r>
              <a:rPr lang="en-US" sz="2400" dirty="0" smtClean="0"/>
              <a:t>Those </a:t>
            </a:r>
            <a:r>
              <a:rPr lang="en-US" sz="2400" dirty="0"/>
              <a:t>factors may include promised monetary compensation, fame, prestigious positions in academia, or even to serve some ideological agenda. </a:t>
            </a:r>
            <a:endParaRPr lang="en-US" sz="2400" dirty="0" smtClean="0"/>
          </a:p>
          <a:p>
            <a:r>
              <a:rPr lang="en-US" sz="2400" dirty="0"/>
              <a:t>	</a:t>
            </a:r>
            <a:r>
              <a:rPr lang="en-US" sz="2400" dirty="0" smtClean="0"/>
              <a:t>The </a:t>
            </a:r>
            <a:r>
              <a:rPr lang="en-US" sz="2400" dirty="0"/>
              <a:t>more these factors come into play, the more closely we must examine the conclusions. </a:t>
            </a:r>
          </a:p>
        </p:txBody>
      </p:sp>
    </p:spTree>
    <p:extLst>
      <p:ext uri="{BB962C8B-B14F-4D97-AF65-F5344CB8AC3E}">
        <p14:creationId xmlns:p14="http://schemas.microsoft.com/office/powerpoint/2010/main" val="23444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342" y="0"/>
            <a:ext cx="10304059" cy="6856883"/>
          </a:xfrm>
          <a:prstGeom prst="rect">
            <a:avLst/>
          </a:prstGeom>
        </p:spPr>
      </p:pic>
    </p:spTree>
    <p:extLst>
      <p:ext uri="{BB962C8B-B14F-4D97-AF65-F5344CB8AC3E}">
        <p14:creationId xmlns:p14="http://schemas.microsoft.com/office/powerpoint/2010/main" val="1316110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But Freud said that nervous or mental problems came from the unconscious mind. </a:t>
            </a:r>
            <a:endParaRPr lang="en-US" sz="2400" dirty="0" smtClean="0"/>
          </a:p>
          <a:p>
            <a:r>
              <a:rPr lang="en-US" sz="2400" dirty="0"/>
              <a:t>	</a:t>
            </a:r>
            <a:r>
              <a:rPr lang="en-US" sz="2400" dirty="0" smtClean="0"/>
              <a:t>As </a:t>
            </a:r>
            <a:r>
              <a:rPr lang="en-US" sz="2400" dirty="0"/>
              <a:t>an example of his always trying to appear “scientific,” Freud referenced the new Helmholtz principle from physics which said that the amount of energy in a system was always constant. Matter can be changed but not destroyed. </a:t>
            </a:r>
            <a:endParaRPr lang="en-US" sz="2400" dirty="0" smtClean="0"/>
          </a:p>
          <a:p>
            <a:r>
              <a:rPr lang="en-US" sz="2400" dirty="0"/>
              <a:t>	</a:t>
            </a:r>
            <a:r>
              <a:rPr lang="en-US" sz="2400" dirty="0" smtClean="0"/>
              <a:t>So</a:t>
            </a:r>
            <a:r>
              <a:rPr lang="en-US" sz="2400" dirty="0"/>
              <a:t>, Freud said that once we repress undesirable memories and their unwelcome emotions stuffing them down into the unconscious, they do not go away or dissipate over time. </a:t>
            </a:r>
            <a:endParaRPr lang="en-US" sz="2400" dirty="0" smtClean="0"/>
          </a:p>
          <a:p>
            <a:r>
              <a:rPr lang="en-US" sz="2400" dirty="0"/>
              <a:t>	</a:t>
            </a:r>
            <a:r>
              <a:rPr lang="en-US" sz="2400" dirty="0" smtClean="0"/>
              <a:t>They </a:t>
            </a:r>
            <a:r>
              <a:rPr lang="en-US" sz="2400" dirty="0"/>
              <a:t>fester and brew like invincible energy in physics until they bubble up in neuroses, nervous or mental problems. </a:t>
            </a:r>
            <a:r>
              <a:rPr lang="en-US" sz="2400" dirty="0" smtClean="0"/>
              <a:t>(Is that scientific?)</a:t>
            </a:r>
            <a:endParaRPr lang="en-US" sz="2400" dirty="0"/>
          </a:p>
        </p:txBody>
      </p:sp>
    </p:spTree>
    <p:extLst>
      <p:ext uri="{BB962C8B-B14F-4D97-AF65-F5344CB8AC3E}">
        <p14:creationId xmlns:p14="http://schemas.microsoft.com/office/powerpoint/2010/main" val="13437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Freud’s solution was what he called the “cathartic method.” </a:t>
            </a:r>
            <a:endParaRPr lang="en-US" sz="2400" dirty="0" smtClean="0"/>
          </a:p>
          <a:p>
            <a:r>
              <a:rPr lang="en-US" sz="2400" dirty="0"/>
              <a:t>	</a:t>
            </a:r>
            <a:r>
              <a:rPr lang="en-US" sz="2400" dirty="0" smtClean="0"/>
              <a:t>When </a:t>
            </a:r>
            <a:r>
              <a:rPr lang="en-US" sz="2400" dirty="0"/>
              <a:t>people are relaxed these repressed memories can be brought to the surface. </a:t>
            </a:r>
            <a:endParaRPr lang="en-US" sz="2400" dirty="0" smtClean="0"/>
          </a:p>
          <a:p>
            <a:r>
              <a:rPr lang="en-US" sz="2400" dirty="0"/>
              <a:t>	</a:t>
            </a:r>
            <a:r>
              <a:rPr lang="en-US" sz="2400" dirty="0" smtClean="0"/>
              <a:t>And </a:t>
            </a:r>
            <a:r>
              <a:rPr lang="en-US" sz="2400" dirty="0"/>
              <a:t>once they are out in the open, then they can be dealt with rationally and the tension resolved. </a:t>
            </a:r>
            <a:endParaRPr lang="en-US" sz="2400" dirty="0" smtClean="0"/>
          </a:p>
          <a:p>
            <a:r>
              <a:rPr lang="en-US" sz="2400" dirty="0"/>
              <a:t>	</a:t>
            </a:r>
            <a:r>
              <a:rPr lang="en-US" sz="2400" dirty="0" smtClean="0"/>
              <a:t>Bringing </a:t>
            </a:r>
            <a:r>
              <a:rPr lang="en-US" sz="2400" dirty="0"/>
              <a:t>out the memory he called an “abreaction.”  </a:t>
            </a:r>
          </a:p>
        </p:txBody>
      </p:sp>
    </p:spTree>
    <p:extLst>
      <p:ext uri="{BB962C8B-B14F-4D97-AF65-F5344CB8AC3E}">
        <p14:creationId xmlns:p14="http://schemas.microsoft.com/office/powerpoint/2010/main" val="14862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But </a:t>
            </a:r>
            <a:r>
              <a:rPr lang="en-US" sz="2400" dirty="0"/>
              <a:t>how do you get past the conscious mind that was not allowing these troubling memories to surface</a:t>
            </a:r>
            <a:r>
              <a:rPr lang="en-US" sz="2400" dirty="0" smtClean="0"/>
              <a:t>?</a:t>
            </a:r>
          </a:p>
          <a:p>
            <a:r>
              <a:rPr lang="en-US" sz="2400" dirty="0"/>
              <a:t>	</a:t>
            </a:r>
            <a:r>
              <a:rPr lang="en-US" sz="2400" dirty="0" smtClean="0"/>
              <a:t> </a:t>
            </a:r>
            <a:r>
              <a:rPr lang="en-US" sz="2400" dirty="0"/>
              <a:t>By paying attention when the unconscious peeks out during unguarded moments.</a:t>
            </a:r>
          </a:p>
          <a:p>
            <a:r>
              <a:rPr lang="en-US" sz="2400" dirty="0"/>
              <a:t>	For example, Freud paid close attention to dreams. </a:t>
            </a:r>
            <a:endParaRPr lang="en-US" sz="2400" dirty="0" smtClean="0"/>
          </a:p>
          <a:p>
            <a:r>
              <a:rPr lang="en-US" sz="2400" dirty="0"/>
              <a:t>	</a:t>
            </a:r>
            <a:r>
              <a:rPr lang="en-US" sz="2400" dirty="0" smtClean="0"/>
              <a:t>When </a:t>
            </a:r>
            <a:r>
              <a:rPr lang="en-US" sz="2400" dirty="0"/>
              <a:t>someone goes to sleep they must lower their guard. So, in Freud’s view, when a person dreams the unconscious is divulging these repressed memories. </a:t>
            </a:r>
            <a:endParaRPr lang="en-US" sz="2400" dirty="0" smtClean="0"/>
          </a:p>
          <a:p>
            <a:r>
              <a:rPr lang="en-US" sz="2400" dirty="0"/>
              <a:t>	</a:t>
            </a:r>
            <a:r>
              <a:rPr lang="en-US" sz="2400" dirty="0" smtClean="0"/>
              <a:t>And </a:t>
            </a:r>
            <a:r>
              <a:rPr lang="en-US" sz="2400" dirty="0"/>
              <a:t>yet some of these memories may be so troubling that they can only appear even in dreams through symbols. So the skilled therapist must be able to recognize the meaning of these universal symbols</a:t>
            </a:r>
            <a:r>
              <a:rPr lang="en-US" sz="2400" dirty="0" smtClean="0"/>
              <a:t>. (Many question whether there are such things as universal symbols.) </a:t>
            </a:r>
            <a:endParaRPr lang="en-US" sz="2400" dirty="0"/>
          </a:p>
        </p:txBody>
      </p:sp>
    </p:spTree>
    <p:extLst>
      <p:ext uri="{BB962C8B-B14F-4D97-AF65-F5344CB8AC3E}">
        <p14:creationId xmlns:p14="http://schemas.microsoft.com/office/powerpoint/2010/main" val="120720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0485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 person may also divulge these repressed memories through what Freud called “free association.” </a:t>
            </a:r>
            <a:endParaRPr lang="en-US" sz="2400" dirty="0" smtClean="0"/>
          </a:p>
          <a:p>
            <a:r>
              <a:rPr lang="en-US" sz="2400" dirty="0"/>
              <a:t>	</a:t>
            </a:r>
            <a:r>
              <a:rPr lang="en-US" sz="2400" dirty="0" smtClean="0"/>
              <a:t>So </a:t>
            </a:r>
            <a:r>
              <a:rPr lang="en-US" sz="2400" dirty="0"/>
              <a:t>in a darkened room, the relaxed patient would be lying on a couch with the therapist out of view above their head. </a:t>
            </a:r>
            <a:r>
              <a:rPr lang="en-US" sz="2400" dirty="0" smtClean="0"/>
              <a:t>(This </a:t>
            </a:r>
            <a:r>
              <a:rPr lang="en-US" sz="2400" dirty="0"/>
              <a:t>gave rise to the classic picture of the patient of the psychiatrist lying on a couch</a:t>
            </a:r>
            <a:r>
              <a:rPr lang="en-US" sz="2400" dirty="0" smtClean="0"/>
              <a:t>.) </a:t>
            </a:r>
          </a:p>
        </p:txBody>
      </p:sp>
    </p:spTree>
    <p:extLst>
      <p:ext uri="{BB962C8B-B14F-4D97-AF65-F5344CB8AC3E}">
        <p14:creationId xmlns:p14="http://schemas.microsoft.com/office/powerpoint/2010/main" val="14060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80847"/>
          </a:xfrm>
          <a:prstGeom prst="rect">
            <a:avLst/>
          </a:prstGeom>
        </p:spPr>
      </p:pic>
    </p:spTree>
    <p:extLst>
      <p:ext uri="{BB962C8B-B14F-4D97-AF65-F5344CB8AC3E}">
        <p14:creationId xmlns:p14="http://schemas.microsoft.com/office/powerpoint/2010/main" val="34854011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smtClean="0"/>
              <a:t>	The patient </a:t>
            </a:r>
            <a:r>
              <a:rPr lang="en-US" sz="2400" dirty="0"/>
              <a:t>would be invited to talk about whatever came into their heads. The therapist might recognize some code words or symbolic words and might pursue them. But mostly it was patient- directed. </a:t>
            </a:r>
            <a:endParaRPr lang="en-US" sz="2400" dirty="0" smtClean="0"/>
          </a:p>
          <a:p>
            <a:r>
              <a:rPr lang="en-US" sz="2400" dirty="0"/>
              <a:t>	</a:t>
            </a:r>
            <a:r>
              <a:rPr lang="en-US" sz="2400" dirty="0" smtClean="0"/>
              <a:t>Eventually </a:t>
            </a:r>
            <a:r>
              <a:rPr lang="en-US" sz="2400" dirty="0"/>
              <a:t>the patient would become surprised by some forgotten subject and might become very emotional about it. This would be seen as their approaching catharsis or abreaction, releasing this repressed memory and the emotional charge that went with it. </a:t>
            </a:r>
          </a:p>
        </p:txBody>
      </p:sp>
    </p:spTree>
    <p:extLst>
      <p:ext uri="{BB962C8B-B14F-4D97-AF65-F5344CB8AC3E}">
        <p14:creationId xmlns:p14="http://schemas.microsoft.com/office/powerpoint/2010/main" val="2417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 third way Freud sought to tap into the unconscious was through the patient’s missteps or misstatements, sometimes called “Freudian slips.” </a:t>
            </a:r>
            <a:endParaRPr lang="en-US" sz="2400" dirty="0" smtClean="0"/>
          </a:p>
          <a:p>
            <a:r>
              <a:rPr lang="en-US" sz="2400" dirty="0"/>
              <a:t>	</a:t>
            </a:r>
            <a:r>
              <a:rPr lang="en-US" sz="2400" dirty="0" smtClean="0"/>
              <a:t>The </a:t>
            </a:r>
            <a:r>
              <a:rPr lang="en-US" sz="2400" dirty="0"/>
              <a:t>person might say something that seemed false, but it was the unconscious actually breaking through, saying what they really meant</a:t>
            </a:r>
            <a:r>
              <a:rPr lang="en-US" sz="2400" dirty="0" smtClean="0"/>
              <a:t>.</a:t>
            </a:r>
          </a:p>
          <a:p>
            <a:r>
              <a:rPr lang="en-US" sz="2400" dirty="0"/>
              <a:t>	</a:t>
            </a:r>
            <a:r>
              <a:rPr lang="en-US" sz="2400" dirty="0" smtClean="0"/>
              <a:t>These </a:t>
            </a:r>
            <a:r>
              <a:rPr lang="en-US" sz="2400" dirty="0"/>
              <a:t>seeming mistakes which he called “parapraxes” could also include “accidents” or “forgetting” names or details. </a:t>
            </a:r>
            <a:endParaRPr lang="en-US" sz="2400" dirty="0" smtClean="0"/>
          </a:p>
        </p:txBody>
      </p:sp>
    </p:spTree>
    <p:extLst>
      <p:ext uri="{BB962C8B-B14F-4D97-AF65-F5344CB8AC3E}">
        <p14:creationId xmlns:p14="http://schemas.microsoft.com/office/powerpoint/2010/main" val="2367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One psychologist noted that Condoleezza Rice once called President Bush her “husband.” </a:t>
            </a:r>
            <a:r>
              <a:rPr lang="en-US" sz="2400" dirty="0" smtClean="0"/>
              <a:t>The therapist </a:t>
            </a:r>
            <a:r>
              <a:rPr lang="en-US" sz="2400" dirty="0"/>
              <a:t>was sure that this demonstrated some secret </a:t>
            </a:r>
            <a:r>
              <a:rPr lang="en-US" sz="2400" dirty="0" smtClean="0"/>
              <a:t>longing </a:t>
            </a:r>
            <a:r>
              <a:rPr lang="en-US" sz="2400" dirty="0"/>
              <a:t>she had repressed into her unconscious. </a:t>
            </a:r>
            <a:endParaRPr lang="en-US" sz="2400" dirty="0" smtClean="0"/>
          </a:p>
          <a:p>
            <a:r>
              <a:rPr lang="en-US" sz="2400" dirty="0"/>
              <a:t>	</a:t>
            </a:r>
            <a:r>
              <a:rPr lang="en-US" sz="2400" dirty="0" smtClean="0"/>
              <a:t>Freud </a:t>
            </a:r>
            <a:r>
              <a:rPr lang="en-US" sz="2400" dirty="0"/>
              <a:t>read much into mistakes like a hard up patient begging the doctor not to prescribe “big </a:t>
            </a:r>
            <a:r>
              <a:rPr lang="en-US" sz="2400" b="1" i="1" dirty="0"/>
              <a:t>bills</a:t>
            </a:r>
            <a:r>
              <a:rPr lang="en-US" sz="2400" dirty="0"/>
              <a:t>” because he could not swallow them</a:t>
            </a:r>
            <a:r>
              <a:rPr lang="en-US" sz="2400" dirty="0" smtClean="0"/>
              <a:t>.</a:t>
            </a:r>
          </a:p>
          <a:p>
            <a:r>
              <a:rPr lang="en-US" sz="2400" dirty="0"/>
              <a:t>	</a:t>
            </a:r>
            <a:r>
              <a:rPr lang="en-US" sz="2400" dirty="0" smtClean="0"/>
              <a:t>The </a:t>
            </a:r>
            <a:r>
              <a:rPr lang="en-US" sz="2400" dirty="0"/>
              <a:t>old joke goes: “That was a Freudian slip if I ever </a:t>
            </a:r>
            <a:r>
              <a:rPr lang="en-US" sz="2400" b="1" i="1" dirty="0"/>
              <a:t>wore</a:t>
            </a:r>
            <a:r>
              <a:rPr lang="en-US" sz="2400" dirty="0"/>
              <a:t> one.” </a:t>
            </a:r>
            <a:endParaRPr lang="en-US" sz="2400" dirty="0" smtClean="0"/>
          </a:p>
          <a:p>
            <a:r>
              <a:rPr lang="en-US" sz="2400" dirty="0"/>
              <a:t>	</a:t>
            </a:r>
            <a:r>
              <a:rPr lang="en-US" sz="2400" dirty="0" smtClean="0"/>
              <a:t>By </a:t>
            </a:r>
            <a:r>
              <a:rPr lang="en-US" sz="2400" dirty="0"/>
              <a:t>substituting the wrong word or action, the person was really expressing a wish of the unconscious that the conscious would not admit.</a:t>
            </a:r>
          </a:p>
        </p:txBody>
      </p:sp>
    </p:spTree>
    <p:extLst>
      <p:ext uri="{BB962C8B-B14F-4D97-AF65-F5344CB8AC3E}">
        <p14:creationId xmlns:p14="http://schemas.microsoft.com/office/powerpoint/2010/main" val="23206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dirty="0" smtClean="0"/>
              <a:t>INTRODUCTION</a:t>
            </a:r>
          </a:p>
          <a:p>
            <a:endParaRPr lang="en-US" sz="2400" dirty="0"/>
          </a:p>
          <a:p>
            <a:r>
              <a:rPr lang="en-US" sz="2400" dirty="0"/>
              <a:t>	For example, in 2009 a cache of emails from climate researchers from the University of East Anglia's Climatic Research Unit created what Christopher Booker of the UK Telegraph (11-28-2009) called “the worst scientific scandal of our generation.” </a:t>
            </a:r>
            <a:endParaRPr lang="en-US" sz="2400" dirty="0" smtClean="0"/>
          </a:p>
        </p:txBody>
      </p:sp>
    </p:spTree>
    <p:extLst>
      <p:ext uri="{BB962C8B-B14F-4D97-AF65-F5344CB8AC3E}">
        <p14:creationId xmlns:p14="http://schemas.microsoft.com/office/powerpoint/2010/main" val="3949926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Freud </a:t>
            </a:r>
            <a:r>
              <a:rPr lang="en-US" sz="2400" dirty="0"/>
              <a:t>went on to distinguish the human personality as having three components: “id, ego, and super-ego.” </a:t>
            </a:r>
            <a:endParaRPr lang="en-US" sz="2400" dirty="0" smtClean="0"/>
          </a:p>
          <a:p>
            <a:r>
              <a:rPr lang="en-US" sz="2400" dirty="0"/>
              <a:t>	</a:t>
            </a:r>
            <a:r>
              <a:rPr lang="en-US" sz="2400" dirty="0" smtClean="0"/>
              <a:t>The </a:t>
            </a:r>
            <a:r>
              <a:rPr lang="en-US" sz="2400" dirty="0"/>
              <a:t>“id” is the unconscious part of the personality that has inherited instinctive impulses and always seeks to act on them. </a:t>
            </a:r>
            <a:endParaRPr lang="en-US" sz="2400" dirty="0" smtClean="0"/>
          </a:p>
          <a:p>
            <a:r>
              <a:rPr lang="en-US" sz="2400" dirty="0"/>
              <a:t>	</a:t>
            </a:r>
            <a:r>
              <a:rPr lang="en-US" sz="2400" dirty="0" smtClean="0"/>
              <a:t>The </a:t>
            </a:r>
            <a:r>
              <a:rPr lang="en-US" sz="2400" dirty="0"/>
              <a:t>“ego” is akin to the conscious that is aware of itself and its circumstances and reacts to them accordingly. </a:t>
            </a:r>
            <a:endParaRPr lang="en-US" sz="2400" dirty="0" smtClean="0"/>
          </a:p>
          <a:p>
            <a:r>
              <a:rPr lang="en-US" sz="2400" dirty="0"/>
              <a:t>	</a:t>
            </a:r>
            <a:r>
              <a:rPr lang="en-US" sz="2400" dirty="0" smtClean="0"/>
              <a:t>And </a:t>
            </a:r>
            <a:r>
              <a:rPr lang="en-US" sz="2400" dirty="0"/>
              <a:t>the “super-ego” is the part of the mind that acts like the parent in the room trying to regulate the impulses of the id and responding to social rules. </a:t>
            </a:r>
          </a:p>
        </p:txBody>
      </p:sp>
    </p:spTree>
    <p:extLst>
      <p:ext uri="{BB962C8B-B14F-4D97-AF65-F5344CB8AC3E}">
        <p14:creationId xmlns:p14="http://schemas.microsoft.com/office/powerpoint/2010/main" val="16318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205247"/>
          </a:xfrm>
          <a:prstGeom prst="rect">
            <a:avLst/>
          </a:prstGeom>
        </p:spPr>
      </p:pic>
    </p:spTree>
    <p:extLst>
      <p:ext uri="{BB962C8B-B14F-4D97-AF65-F5344CB8AC3E}">
        <p14:creationId xmlns:p14="http://schemas.microsoft.com/office/powerpoint/2010/main" val="4217053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a:t>Y</a:t>
            </a:r>
            <a:r>
              <a:rPr lang="en-US" sz="2400" dirty="0" smtClean="0"/>
              <a:t>ou </a:t>
            </a:r>
            <a:r>
              <a:rPr lang="en-US" sz="2400" dirty="0"/>
              <a:t>can see how this breakdown has been expanded in popular thinking. </a:t>
            </a:r>
            <a:endParaRPr lang="en-US" sz="2400" dirty="0" smtClean="0"/>
          </a:p>
          <a:p>
            <a:r>
              <a:rPr lang="en-US" sz="2400" dirty="0"/>
              <a:t>	</a:t>
            </a:r>
            <a:r>
              <a:rPr lang="en-US" sz="2400" dirty="0" smtClean="0"/>
              <a:t>The </a:t>
            </a:r>
            <a:r>
              <a:rPr lang="en-US" sz="2400" dirty="0"/>
              <a:t>id is the “inner child” that just wants to play, fun loving, basically good at heart, though demanding satisfaction. </a:t>
            </a:r>
            <a:endParaRPr lang="en-US" sz="2400" dirty="0" smtClean="0"/>
          </a:p>
          <a:p>
            <a:r>
              <a:rPr lang="en-US" sz="2400" dirty="0"/>
              <a:t>	</a:t>
            </a:r>
            <a:r>
              <a:rPr lang="en-US" sz="2400" dirty="0" smtClean="0"/>
              <a:t>The </a:t>
            </a:r>
            <a:r>
              <a:rPr lang="en-US" sz="2400" dirty="0"/>
              <a:t>super-ego represents the nasty, restrictions and rules of civilization, and probably the root of all these neurotic problems that people face because the super-ego keeps stamping down the innocent impulses of the id. </a:t>
            </a:r>
            <a:endParaRPr lang="en-US" sz="2400" dirty="0" smtClean="0"/>
          </a:p>
          <a:p>
            <a:r>
              <a:rPr lang="en-US" sz="2400" dirty="0"/>
              <a:t>	</a:t>
            </a:r>
            <a:r>
              <a:rPr lang="en-US" sz="2400" dirty="0" smtClean="0"/>
              <a:t>So </a:t>
            </a:r>
            <a:r>
              <a:rPr lang="en-US" sz="2400" dirty="0"/>
              <a:t>the ego, the “I,” has to act as the go-between, letting the id express its wishes or satisfy its desires as much as is practical, but without offending the rules of society. </a:t>
            </a:r>
          </a:p>
        </p:txBody>
      </p:sp>
    </p:spTree>
    <p:extLst>
      <p:ext uri="{BB962C8B-B14F-4D97-AF65-F5344CB8AC3E}">
        <p14:creationId xmlns:p14="http://schemas.microsoft.com/office/powerpoint/2010/main" val="6014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And you can see how this would fit nicely into the scheme of the sexual revolution. </a:t>
            </a:r>
            <a:endParaRPr lang="en-US" sz="2400" dirty="0" smtClean="0"/>
          </a:p>
          <a:p>
            <a:r>
              <a:rPr lang="en-US" sz="2400" dirty="0"/>
              <a:t>	</a:t>
            </a:r>
            <a:r>
              <a:rPr lang="en-US" sz="2400" dirty="0" smtClean="0"/>
              <a:t>Sexual </a:t>
            </a:r>
            <a:r>
              <a:rPr lang="en-US" sz="2400" dirty="0"/>
              <a:t>pleasure is a </a:t>
            </a:r>
            <a:r>
              <a:rPr lang="en-US" sz="2400" b="1" i="1" dirty="0"/>
              <a:t>need</a:t>
            </a:r>
            <a:r>
              <a:rPr lang="en-US" sz="2400" dirty="0"/>
              <a:t> of the id, but is constantly frustrated by the repressive rules of the society, the “old morality,” imported by the super-ego. </a:t>
            </a:r>
            <a:endParaRPr lang="en-US" sz="2400" dirty="0" smtClean="0"/>
          </a:p>
          <a:p>
            <a:r>
              <a:rPr lang="en-US" sz="2400" dirty="0"/>
              <a:t>	</a:t>
            </a:r>
            <a:r>
              <a:rPr lang="en-US" sz="2400" dirty="0" smtClean="0"/>
              <a:t>So </a:t>
            </a:r>
            <a:r>
              <a:rPr lang="en-US" sz="2400" dirty="0"/>
              <a:t>we just need a less restrictive culture, a new morality, a sexual revolution, and everything will be fine. </a:t>
            </a:r>
            <a:endParaRPr lang="en-US" sz="2400" dirty="0" smtClean="0"/>
          </a:p>
          <a:p>
            <a:r>
              <a:rPr lang="en-US" sz="2400" dirty="0"/>
              <a:t>	</a:t>
            </a:r>
            <a:r>
              <a:rPr lang="en-US" sz="2400" dirty="0" smtClean="0"/>
              <a:t>And “science” proves it!</a:t>
            </a:r>
            <a:endParaRPr lang="en-US" sz="2400" dirty="0"/>
          </a:p>
        </p:txBody>
      </p:sp>
    </p:spTree>
    <p:extLst>
      <p:ext uri="{BB962C8B-B14F-4D97-AF65-F5344CB8AC3E}">
        <p14:creationId xmlns:p14="http://schemas.microsoft.com/office/powerpoint/2010/main" val="35825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Freud </a:t>
            </a:r>
            <a:r>
              <a:rPr lang="en-US" sz="2400" dirty="0"/>
              <a:t>repeatedly attributed neuroses to frustrated or repressed sexual desires. </a:t>
            </a:r>
            <a:endParaRPr lang="en-US" sz="2400" dirty="0" smtClean="0"/>
          </a:p>
          <a:p>
            <a:r>
              <a:rPr lang="en-US" sz="2400" dirty="0"/>
              <a:t>	</a:t>
            </a:r>
            <a:r>
              <a:rPr lang="en-US" sz="2400" dirty="0" smtClean="0"/>
              <a:t>At </a:t>
            </a:r>
            <a:r>
              <a:rPr lang="en-US" sz="2400" dirty="0"/>
              <a:t>first he developed his “seduction theory” in which he claimed that the key to all neuroses was the suppressed memory of an early childhood seduction by an adult. </a:t>
            </a:r>
            <a:endParaRPr lang="en-US" sz="2400" dirty="0" smtClean="0"/>
          </a:p>
          <a:p>
            <a:r>
              <a:rPr lang="en-US" sz="2400" dirty="0"/>
              <a:t>	</a:t>
            </a:r>
            <a:r>
              <a:rPr lang="en-US" sz="2400" dirty="0" smtClean="0"/>
              <a:t>For </a:t>
            </a:r>
            <a:r>
              <a:rPr lang="en-US" sz="2400" dirty="0"/>
              <a:t>various reasons he abandoned this theory, and substituted the idea that many of these “memories” were in fact the fantasies of the patients. They had only imagined these events. Children were fantasizing about their sexual desires.</a:t>
            </a:r>
          </a:p>
          <a:p>
            <a:r>
              <a:rPr lang="en-US" sz="2400" dirty="0"/>
              <a:t>	This was a new and disturbing idea. At the time, children were thought to be devoid of sexual impulses until puberty. But Freud went on to develop his most controversial theory from this idea: the psycho-sexual development of the person from infancy. </a:t>
            </a:r>
          </a:p>
        </p:txBody>
      </p:sp>
    </p:spTree>
    <p:extLst>
      <p:ext uri="{BB962C8B-B14F-4D97-AF65-F5344CB8AC3E}">
        <p14:creationId xmlns:p14="http://schemas.microsoft.com/office/powerpoint/2010/main" val="36504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If </a:t>
            </a:r>
            <a:r>
              <a:rPr lang="en-US" sz="2400" dirty="0"/>
              <a:t>you have taken any course in psychology </a:t>
            </a:r>
            <a:r>
              <a:rPr lang="en-US" sz="2400" dirty="0" smtClean="0"/>
              <a:t>you’ve </a:t>
            </a:r>
            <a:r>
              <a:rPr lang="en-US" sz="2400" dirty="0"/>
              <a:t>probably been exposed to Freud and his theory of the stages of sexual </a:t>
            </a:r>
            <a:r>
              <a:rPr lang="en-US" sz="2400" dirty="0" smtClean="0"/>
              <a:t>development. </a:t>
            </a:r>
          </a:p>
          <a:p>
            <a:r>
              <a:rPr lang="en-US" sz="2400" dirty="0"/>
              <a:t>	</a:t>
            </a:r>
            <a:r>
              <a:rPr lang="en-US" sz="2400" dirty="0" smtClean="0"/>
              <a:t>Today</a:t>
            </a:r>
            <a:r>
              <a:rPr lang="en-US" sz="2400" dirty="0"/>
              <a:t>, the intellectual, emotional, and moral development of people, especially children is routinely studied in a field called “developmental psychology.” But Freud was breaking new ground.</a:t>
            </a:r>
          </a:p>
          <a:p>
            <a:r>
              <a:rPr lang="en-US" sz="2400" dirty="0"/>
              <a:t>	Freud expanded the notion of sex to include most all desire for and fulfillment of pleasure, but it was sexual pleasure that was to the heart of his theory.</a:t>
            </a:r>
          </a:p>
        </p:txBody>
      </p:sp>
    </p:spTree>
    <p:extLst>
      <p:ext uri="{BB962C8B-B14F-4D97-AF65-F5344CB8AC3E}">
        <p14:creationId xmlns:p14="http://schemas.microsoft.com/office/powerpoint/2010/main" val="12726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1. The first stage from infancy </a:t>
            </a:r>
            <a:r>
              <a:rPr lang="en-US" sz="2400" dirty="0" smtClean="0"/>
              <a:t>is </a:t>
            </a:r>
            <a:r>
              <a:rPr lang="en-US" sz="2400" dirty="0"/>
              <a:t>the “oral stage” where the child focused on the mother’s breast and derived sexual pleasure there.</a:t>
            </a:r>
          </a:p>
          <a:p>
            <a:endParaRPr lang="en-US" sz="2400" dirty="0" smtClean="0"/>
          </a:p>
          <a:p>
            <a:r>
              <a:rPr lang="en-US" sz="2400" dirty="0"/>
              <a:t>	2. The second stage in the potty training years </a:t>
            </a:r>
            <a:r>
              <a:rPr lang="en-US" sz="2400" dirty="0" smtClean="0"/>
              <a:t>is </a:t>
            </a:r>
            <a:r>
              <a:rPr lang="en-US" sz="2400" dirty="0"/>
              <a:t>the “anal stage” focusing on the anus and defecation for sexual pleasure.</a:t>
            </a:r>
          </a:p>
          <a:p>
            <a:endParaRPr lang="en-US" sz="2400" dirty="0" smtClean="0"/>
          </a:p>
          <a:p>
            <a:r>
              <a:rPr lang="en-US" sz="2400" dirty="0"/>
              <a:t>	3. The third stage is the “phallic stage” focusing on the genitals. </a:t>
            </a:r>
          </a:p>
        </p:txBody>
      </p:sp>
    </p:spTree>
    <p:extLst>
      <p:ext uri="{BB962C8B-B14F-4D97-AF65-F5344CB8AC3E}">
        <p14:creationId xmlns:p14="http://schemas.microsoft.com/office/powerpoint/2010/main" val="6922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4. The fourth stage is the most controversial which Freud called the “Oedipus complex.” </a:t>
            </a:r>
            <a:endParaRPr lang="en-US" sz="2400" dirty="0" smtClean="0"/>
          </a:p>
          <a:p>
            <a:r>
              <a:rPr lang="en-US" sz="2400" dirty="0"/>
              <a:t>	</a:t>
            </a:r>
            <a:r>
              <a:rPr lang="en-US" sz="2400" dirty="0" smtClean="0"/>
              <a:t>Oedipus </a:t>
            </a:r>
            <a:r>
              <a:rPr lang="en-US" sz="2400" dirty="0"/>
              <a:t>was a Greek mythological figure who unknowingly killed his own father and married </a:t>
            </a:r>
            <a:r>
              <a:rPr lang="en-US" sz="2400" dirty="0" smtClean="0"/>
              <a:t>his own </a:t>
            </a:r>
            <a:r>
              <a:rPr lang="en-US" sz="2400" dirty="0"/>
              <a:t>mother. His father had heard a prophecy that his newborn son would kill him, so he banished the boy, who, of course, knew nothing of this, and eventually fulfilled the prophecy. </a:t>
            </a:r>
            <a:endParaRPr lang="en-US" sz="2400" dirty="0" smtClean="0"/>
          </a:p>
          <a:p>
            <a:r>
              <a:rPr lang="en-US" sz="2400" dirty="0"/>
              <a:t>	</a:t>
            </a:r>
            <a:r>
              <a:rPr lang="en-US" sz="2400" dirty="0" smtClean="0"/>
              <a:t>Freud </a:t>
            </a:r>
            <a:r>
              <a:rPr lang="en-US" sz="2400" dirty="0"/>
              <a:t>said that at this stage the developing child falls in love with the parent of the opposite sex and desires to kill their rival. </a:t>
            </a:r>
          </a:p>
          <a:p>
            <a:endParaRPr lang="en-US" sz="2400" dirty="0" smtClean="0"/>
          </a:p>
          <a:p>
            <a:r>
              <a:rPr lang="en-US" sz="2400" dirty="0"/>
              <a:t>	5. When this stage passes, the child’s sexual desire grows dormant until puberty, which Freud called the “latency stage.”</a:t>
            </a:r>
          </a:p>
          <a:p>
            <a:endParaRPr lang="en-US" sz="2400" dirty="0" smtClean="0"/>
          </a:p>
          <a:p>
            <a:r>
              <a:rPr lang="en-US" sz="2400" dirty="0"/>
              <a:t>	6. And finally, at puberty, in the “genital stage,” the person becomes focused on sexual relations with the opposite-sex adult. </a:t>
            </a:r>
          </a:p>
        </p:txBody>
      </p:sp>
    </p:spTree>
    <p:extLst>
      <p:ext uri="{BB962C8B-B14F-4D97-AF65-F5344CB8AC3E}">
        <p14:creationId xmlns:p14="http://schemas.microsoft.com/office/powerpoint/2010/main" val="33844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8455" y="136478"/>
            <a:ext cx="8088182" cy="4914694"/>
          </a:xfrm>
          <a:prstGeom prst="rect">
            <a:avLst/>
          </a:prstGeom>
        </p:spPr>
      </p:pic>
      <p:sp>
        <p:nvSpPr>
          <p:cNvPr id="3" name="TextBox 2"/>
          <p:cNvSpPr txBox="1"/>
          <p:nvPr/>
        </p:nvSpPr>
        <p:spPr>
          <a:xfrm>
            <a:off x="3084393" y="5513696"/>
            <a:ext cx="5742278" cy="646331"/>
          </a:xfrm>
          <a:prstGeom prst="rect">
            <a:avLst/>
          </a:prstGeom>
          <a:noFill/>
        </p:spPr>
        <p:txBody>
          <a:bodyPr wrap="none" rtlCol="0">
            <a:spAutoFit/>
          </a:bodyPr>
          <a:lstStyle/>
          <a:p>
            <a:r>
              <a:rPr lang="en-US" sz="3600" dirty="0" smtClean="0"/>
              <a:t>What have they left out?</a:t>
            </a:r>
            <a:endParaRPr lang="en-US" sz="3600" dirty="0"/>
          </a:p>
        </p:txBody>
      </p:sp>
    </p:spTree>
    <p:extLst>
      <p:ext uri="{BB962C8B-B14F-4D97-AF65-F5344CB8AC3E}">
        <p14:creationId xmlns:p14="http://schemas.microsoft.com/office/powerpoint/2010/main" val="24048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Neuroses arise when someone does not successfully pass through one or more of these stages. </a:t>
            </a:r>
            <a:endParaRPr lang="en-US" sz="2400" dirty="0" smtClean="0"/>
          </a:p>
          <a:p>
            <a:r>
              <a:rPr lang="en-US" sz="2400" dirty="0"/>
              <a:t>	</a:t>
            </a:r>
            <a:r>
              <a:rPr lang="en-US" sz="2400" dirty="0" smtClean="0"/>
              <a:t>They </a:t>
            </a:r>
            <a:r>
              <a:rPr lang="en-US" sz="2400" dirty="0"/>
              <a:t>suffer a kind of arrested development through an unfulfilled sexual desire. </a:t>
            </a:r>
            <a:endParaRPr lang="en-US" sz="2400" dirty="0" smtClean="0"/>
          </a:p>
          <a:p>
            <a:r>
              <a:rPr lang="en-US" sz="2400" dirty="0"/>
              <a:t>	</a:t>
            </a:r>
            <a:r>
              <a:rPr lang="en-US" sz="2400" dirty="0" smtClean="0"/>
              <a:t>So </a:t>
            </a:r>
            <a:r>
              <a:rPr lang="en-US" sz="2400" dirty="0"/>
              <a:t>they might have an “oral fixation.” </a:t>
            </a:r>
            <a:endParaRPr lang="en-US" sz="2400" dirty="0" smtClean="0"/>
          </a:p>
          <a:p>
            <a:r>
              <a:rPr lang="en-US" sz="2400" dirty="0"/>
              <a:t>	</a:t>
            </a:r>
            <a:r>
              <a:rPr lang="en-US" sz="2400" dirty="0" smtClean="0"/>
              <a:t>Or </a:t>
            </a:r>
            <a:r>
              <a:rPr lang="en-US" sz="2400" dirty="0"/>
              <a:t>they might have an “anal retentive” personality, described </a:t>
            </a:r>
            <a:r>
              <a:rPr lang="en-US" sz="2400" dirty="0" smtClean="0"/>
              <a:t>as (I am not making this up), obsessively </a:t>
            </a:r>
            <a:r>
              <a:rPr lang="en-US" sz="2400" dirty="0"/>
              <a:t>neat and orderly but also liking to “give gifts.” </a:t>
            </a:r>
            <a:r>
              <a:rPr lang="en-US" sz="2400" dirty="0" smtClean="0"/>
              <a:t>(I’ll </a:t>
            </a:r>
            <a:r>
              <a:rPr lang="en-US" sz="2400" dirty="0"/>
              <a:t>let you imagine what this gift giving of the anal retentive stage is supposed to represent</a:t>
            </a:r>
            <a:r>
              <a:rPr lang="en-US" sz="2400" dirty="0" smtClean="0"/>
              <a:t>!)</a:t>
            </a:r>
            <a:endParaRPr lang="en-US" sz="2400" dirty="0"/>
          </a:p>
        </p:txBody>
      </p:sp>
    </p:spTree>
    <p:extLst>
      <p:ext uri="{BB962C8B-B14F-4D97-AF65-F5344CB8AC3E}">
        <p14:creationId xmlns:p14="http://schemas.microsoft.com/office/powerpoint/2010/main" val="26976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65028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As </a:t>
            </a:r>
            <a:r>
              <a:rPr lang="en-US" sz="2400" dirty="0"/>
              <a:t>we said, Freud was a lifelong atheist. He was accordingly dismissive of religious teachings declaring that they were simply created to help people cope with the tensions of civilization. </a:t>
            </a:r>
            <a:endParaRPr lang="en-US" sz="2400" dirty="0" smtClean="0"/>
          </a:p>
          <a:p>
            <a:r>
              <a:rPr lang="en-US" sz="2400" dirty="0"/>
              <a:t>	</a:t>
            </a:r>
            <a:r>
              <a:rPr lang="en-US" sz="2400" dirty="0" smtClean="0"/>
              <a:t>But </a:t>
            </a:r>
            <a:r>
              <a:rPr lang="en-US" sz="2400" dirty="0"/>
              <a:t>by dismissing the dominant, Christian worldview of his day, he had to construct an alternative. </a:t>
            </a:r>
            <a:endParaRPr lang="en-US" sz="2400" dirty="0" smtClean="0"/>
          </a:p>
          <a:p>
            <a:r>
              <a:rPr lang="en-US" sz="2400" dirty="0"/>
              <a:t>	</a:t>
            </a:r>
            <a:r>
              <a:rPr lang="en-US" sz="2400" dirty="0" smtClean="0"/>
              <a:t>It’s </a:t>
            </a:r>
            <a:r>
              <a:rPr lang="en-US" sz="2400" dirty="0"/>
              <a:t>evident that Freud was indeed trying to construct a practical “theory of everything” to explain the human person, the psyche, and the human predicament. </a:t>
            </a:r>
            <a:endParaRPr lang="en-US" sz="2400" dirty="0" smtClean="0"/>
          </a:p>
          <a:p>
            <a:r>
              <a:rPr lang="en-US" sz="2400" dirty="0"/>
              <a:t>	But Freud had to keep modifying his theories all through his life. </a:t>
            </a:r>
            <a:endParaRPr lang="en-US" sz="2400" dirty="0" smtClean="0"/>
          </a:p>
          <a:p>
            <a:r>
              <a:rPr lang="en-US" sz="2400" dirty="0"/>
              <a:t>	</a:t>
            </a:r>
            <a:r>
              <a:rPr lang="en-US" sz="2400" dirty="0" smtClean="0"/>
              <a:t>The </a:t>
            </a:r>
            <a:r>
              <a:rPr lang="en-US" sz="2400" dirty="0"/>
              <a:t>simple reason is because his theories did not fit the facts. The only “theory of everything” that works is the biblical worldview because it alone corresponds to reality as God has created us and as sin has ruined us. </a:t>
            </a:r>
          </a:p>
        </p:txBody>
      </p:sp>
    </p:spTree>
    <p:extLst>
      <p:ext uri="{BB962C8B-B14F-4D97-AF65-F5344CB8AC3E}">
        <p14:creationId xmlns:p14="http://schemas.microsoft.com/office/powerpoint/2010/main" val="6689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Freud’s </a:t>
            </a:r>
            <a:r>
              <a:rPr lang="en-US" sz="2400" dirty="0"/>
              <a:t>problem with religion was that it was “unscientific,” that it could not be proved through scientific instruments. </a:t>
            </a:r>
            <a:endParaRPr lang="en-US" sz="2400" dirty="0" smtClean="0"/>
          </a:p>
          <a:p>
            <a:r>
              <a:rPr lang="en-US" sz="2400" dirty="0"/>
              <a:t>	</a:t>
            </a:r>
            <a:r>
              <a:rPr lang="en-US" sz="2400" dirty="0" smtClean="0"/>
              <a:t>But </a:t>
            </a:r>
            <a:r>
              <a:rPr lang="en-US" sz="2400" dirty="0"/>
              <a:t>then, neither could many of Freud’s theories, no matter how “scientific” he tried to appear. </a:t>
            </a:r>
            <a:endParaRPr lang="en-US" sz="2400" dirty="0" smtClean="0"/>
          </a:p>
          <a:p>
            <a:r>
              <a:rPr lang="en-US" sz="2400" dirty="0"/>
              <a:t>	</a:t>
            </a:r>
            <a:r>
              <a:rPr lang="en-US" sz="2400" dirty="0" smtClean="0"/>
              <a:t>This </a:t>
            </a:r>
            <a:r>
              <a:rPr lang="en-US" sz="2400" dirty="0"/>
              <a:t>is one of the negative evaluations of Freud’s theories today. </a:t>
            </a:r>
            <a:endParaRPr lang="en-US" sz="2400" dirty="0" smtClean="0"/>
          </a:p>
          <a:p>
            <a:r>
              <a:rPr lang="en-US" sz="2400" dirty="0"/>
              <a:t>	</a:t>
            </a:r>
            <a:r>
              <a:rPr lang="en-US" sz="2400" dirty="0" smtClean="0"/>
              <a:t>On </a:t>
            </a:r>
            <a:r>
              <a:rPr lang="en-US" sz="2400" dirty="0"/>
              <a:t>the one hand, many are disproven by science, while others cannot be tested by the scientific method. So how </a:t>
            </a:r>
            <a:r>
              <a:rPr lang="en-US" sz="2400" dirty="0" smtClean="0"/>
              <a:t>exactly are </a:t>
            </a:r>
            <a:r>
              <a:rPr lang="en-US" sz="2400" dirty="0"/>
              <a:t>his theories </a:t>
            </a:r>
            <a:r>
              <a:rPr lang="en-US" sz="2400" dirty="0" smtClean="0"/>
              <a:t>supposed to be “scientific</a:t>
            </a:r>
            <a:r>
              <a:rPr lang="en-US" sz="2400" dirty="0"/>
              <a:t>”? </a:t>
            </a:r>
          </a:p>
          <a:p>
            <a:endParaRPr lang="en-US" sz="2400" dirty="0"/>
          </a:p>
        </p:txBody>
      </p:sp>
    </p:spTree>
    <p:extLst>
      <p:ext uri="{BB962C8B-B14F-4D97-AF65-F5344CB8AC3E}">
        <p14:creationId xmlns:p14="http://schemas.microsoft.com/office/powerpoint/2010/main" val="24060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And why should we settle on science, which in this instance is another name for “empiricism,” what we can discover by our five senses, as the only test for truth? </a:t>
            </a:r>
            <a:endParaRPr lang="en-US" sz="2400" dirty="0" smtClean="0"/>
          </a:p>
          <a:p>
            <a:r>
              <a:rPr lang="en-US" sz="2400" dirty="0"/>
              <a:t>	</a:t>
            </a:r>
            <a:r>
              <a:rPr lang="en-US" sz="2400" dirty="0" smtClean="0"/>
              <a:t>This </a:t>
            </a:r>
            <a:r>
              <a:rPr lang="en-US" sz="2400" dirty="0"/>
              <a:t>is a lingering result of the failed philosophy called “logical positivism” developed by the French philosopher </a:t>
            </a:r>
            <a:r>
              <a:rPr lang="en-US" sz="2400" dirty="0" err="1"/>
              <a:t>Auguste</a:t>
            </a:r>
            <a:r>
              <a:rPr lang="en-US" sz="2400" dirty="0"/>
              <a:t> Comte. </a:t>
            </a:r>
            <a:endParaRPr lang="en-US" sz="2400" dirty="0" smtClean="0"/>
          </a:p>
        </p:txBody>
      </p:sp>
    </p:spTree>
    <p:extLst>
      <p:ext uri="{BB962C8B-B14F-4D97-AF65-F5344CB8AC3E}">
        <p14:creationId xmlns:p14="http://schemas.microsoft.com/office/powerpoint/2010/main" val="33856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2573" y="9477"/>
            <a:ext cx="8218228" cy="6848523"/>
          </a:xfrm>
          <a:prstGeom prst="rect">
            <a:avLst/>
          </a:prstGeom>
        </p:spPr>
      </p:pic>
    </p:spTree>
    <p:extLst>
      <p:ext uri="{BB962C8B-B14F-4D97-AF65-F5344CB8AC3E}">
        <p14:creationId xmlns:p14="http://schemas.microsoft.com/office/powerpoint/2010/main" val="20873899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t>
            </a:r>
            <a:r>
              <a:rPr lang="en-US" sz="2400" dirty="0" smtClean="0"/>
              <a:t>Comte </a:t>
            </a:r>
            <a:r>
              <a:rPr lang="en-US" sz="2400" dirty="0"/>
              <a:t>declared that the only thing we can accept as true is that which can be demonstrated by scientific instruments. </a:t>
            </a:r>
            <a:endParaRPr lang="en-US" sz="2400" dirty="0" smtClean="0"/>
          </a:p>
          <a:p>
            <a:r>
              <a:rPr lang="en-US" sz="2400" dirty="0"/>
              <a:t>	</a:t>
            </a:r>
            <a:r>
              <a:rPr lang="en-US" sz="2400" dirty="0" smtClean="0"/>
              <a:t>Of </a:t>
            </a:r>
            <a:r>
              <a:rPr lang="en-US" sz="2400" dirty="0"/>
              <a:t>course, many have pointed out that that very statement cannot be proved true by scientific instruments, so we cannot accept that foundational statement as true. </a:t>
            </a:r>
            <a:endParaRPr lang="en-US" sz="2400" dirty="0" smtClean="0"/>
          </a:p>
          <a:p>
            <a:r>
              <a:rPr lang="en-US" sz="2400" dirty="0"/>
              <a:t>	</a:t>
            </a:r>
            <a:r>
              <a:rPr lang="en-US" sz="2400" dirty="0" smtClean="0"/>
              <a:t>It </a:t>
            </a:r>
            <a:r>
              <a:rPr lang="en-US" sz="2400" dirty="0"/>
              <a:t>is, in fact, disqualified by another weighty test for truth: namely reason or logic. </a:t>
            </a:r>
          </a:p>
        </p:txBody>
      </p:sp>
    </p:spTree>
    <p:extLst>
      <p:ext uri="{BB962C8B-B14F-4D97-AF65-F5344CB8AC3E}">
        <p14:creationId xmlns:p14="http://schemas.microsoft.com/office/powerpoint/2010/main" val="19733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smtClean="0"/>
              <a:t>“Only </a:t>
            </a:r>
            <a:r>
              <a:rPr lang="en-US" sz="2400" dirty="0"/>
              <a:t>that which can be verified by scientific </a:t>
            </a:r>
            <a:r>
              <a:rPr lang="en-US" sz="2400" dirty="0" smtClean="0"/>
              <a:t>instruments </a:t>
            </a:r>
            <a:r>
              <a:rPr lang="en-US" sz="2400" dirty="0"/>
              <a:t>can be </a:t>
            </a:r>
            <a:r>
              <a:rPr lang="en-US" sz="2400" dirty="0" smtClean="0"/>
              <a:t>	accepted </a:t>
            </a:r>
            <a:r>
              <a:rPr lang="en-US" sz="2400" dirty="0"/>
              <a:t>as true</a:t>
            </a:r>
            <a:r>
              <a:rPr lang="en-US" sz="2400" dirty="0" smtClean="0"/>
              <a:t>.”</a:t>
            </a:r>
            <a:endParaRPr lang="en-US" sz="2400" dirty="0"/>
          </a:p>
          <a:p>
            <a:r>
              <a:rPr lang="en-US" sz="2400" dirty="0" smtClean="0"/>
              <a:t>That </a:t>
            </a:r>
            <a:r>
              <a:rPr lang="en-US" sz="2400" dirty="0"/>
              <a:t>statement cannot be verified by scientific </a:t>
            </a:r>
            <a:r>
              <a:rPr lang="en-US" sz="2400" dirty="0" smtClean="0"/>
              <a:t>instruments.</a:t>
            </a:r>
            <a:endParaRPr lang="en-US" sz="2400" dirty="0"/>
          </a:p>
          <a:p>
            <a:endParaRPr lang="en-US" sz="2400" dirty="0"/>
          </a:p>
          <a:p>
            <a:r>
              <a:rPr lang="en-US" sz="2400" dirty="0" smtClean="0"/>
              <a:t>					</a:t>
            </a:r>
            <a:r>
              <a:rPr lang="en-US" sz="2400" dirty="0"/>
              <a:t>	</a:t>
            </a:r>
            <a:r>
              <a:rPr lang="en-US" sz="2400" dirty="0" smtClean="0"/>
              <a:t>Therefore</a:t>
            </a:r>
            <a:r>
              <a:rPr lang="en-US" sz="2400" dirty="0"/>
              <a:t>, </a:t>
            </a:r>
            <a:r>
              <a:rPr lang="en-US" sz="2400" u="sng" dirty="0"/>
              <a:t>that statement cannot be accepted as </a:t>
            </a:r>
            <a:r>
              <a:rPr lang="en-US" sz="2400" u="sng" dirty="0" smtClean="0"/>
              <a:t>true</a:t>
            </a:r>
            <a:r>
              <a:rPr lang="en-US" sz="2400" dirty="0" smtClean="0"/>
              <a:t>! </a:t>
            </a:r>
            <a:endParaRPr lang="en-US" sz="2400" dirty="0"/>
          </a:p>
        </p:txBody>
      </p:sp>
    </p:spTree>
    <p:extLst>
      <p:ext uri="{BB962C8B-B14F-4D97-AF65-F5344CB8AC3E}">
        <p14:creationId xmlns:p14="http://schemas.microsoft.com/office/powerpoint/2010/main" val="3183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FREUD’S THEORIES.</a:t>
            </a:r>
            <a:endParaRPr lang="en-US" sz="2400" dirty="0"/>
          </a:p>
          <a:p>
            <a:r>
              <a:rPr lang="en-US" sz="2400" dirty="0"/>
              <a:t> </a:t>
            </a:r>
          </a:p>
          <a:p>
            <a:r>
              <a:rPr lang="en-US" sz="2400" dirty="0"/>
              <a:t>	And morality, for example, cannot be tested by science. </a:t>
            </a:r>
            <a:endParaRPr lang="en-US" sz="2400" dirty="0" smtClean="0"/>
          </a:p>
          <a:p>
            <a:r>
              <a:rPr lang="en-US" sz="2400" dirty="0"/>
              <a:t>	</a:t>
            </a:r>
            <a:r>
              <a:rPr lang="en-US" sz="2400" dirty="0" smtClean="0"/>
              <a:t>How </a:t>
            </a:r>
            <a:r>
              <a:rPr lang="en-US" sz="2400" dirty="0"/>
              <a:t>can you test moral claims in a laboratory? </a:t>
            </a:r>
            <a:endParaRPr lang="en-US" sz="2400" dirty="0" smtClean="0"/>
          </a:p>
          <a:p>
            <a:r>
              <a:rPr lang="en-US" sz="2400" dirty="0"/>
              <a:t>	</a:t>
            </a:r>
            <a:r>
              <a:rPr lang="en-US" sz="2400" dirty="0" smtClean="0"/>
              <a:t>You </a:t>
            </a:r>
            <a:r>
              <a:rPr lang="en-US" sz="2400" dirty="0"/>
              <a:t>could prove that shooting an innocent person in the heart would kill them. </a:t>
            </a:r>
            <a:endParaRPr lang="en-US" sz="2400" dirty="0" smtClean="0"/>
          </a:p>
          <a:p>
            <a:r>
              <a:rPr lang="en-US" sz="2400" dirty="0"/>
              <a:t>	</a:t>
            </a:r>
            <a:r>
              <a:rPr lang="en-US" sz="2400" dirty="0" smtClean="0"/>
              <a:t>But </a:t>
            </a:r>
            <a:r>
              <a:rPr lang="en-US" sz="2400" dirty="0"/>
              <a:t>you cannot prove that it is wrong to kill an innocent person. That’s a value judgment. </a:t>
            </a:r>
            <a:endParaRPr lang="en-US" sz="2400" dirty="0" smtClean="0"/>
          </a:p>
          <a:p>
            <a:r>
              <a:rPr lang="en-US" sz="2400" dirty="0"/>
              <a:t>	</a:t>
            </a:r>
            <a:r>
              <a:rPr lang="en-US" sz="2400" dirty="0" smtClean="0"/>
              <a:t>For </a:t>
            </a:r>
            <a:r>
              <a:rPr lang="en-US" sz="2400" dirty="0"/>
              <a:t>that you would need a moral theory, but moral theories honestly have no scientific basis. </a:t>
            </a:r>
            <a:endParaRPr lang="en-US" sz="2400" dirty="0" smtClean="0"/>
          </a:p>
          <a:p>
            <a:r>
              <a:rPr lang="en-US" sz="2400" dirty="0"/>
              <a:t>	</a:t>
            </a:r>
            <a:r>
              <a:rPr lang="en-US" sz="2400" dirty="0" smtClean="0"/>
              <a:t>You </a:t>
            </a:r>
            <a:r>
              <a:rPr lang="en-US" sz="2400" dirty="0"/>
              <a:t>cannot get from “is” to “ought.”    </a:t>
            </a:r>
          </a:p>
        </p:txBody>
      </p:sp>
    </p:spTree>
    <p:extLst>
      <p:ext uri="{BB962C8B-B14F-4D97-AF65-F5344CB8AC3E}">
        <p14:creationId xmlns:p14="http://schemas.microsoft.com/office/powerpoint/2010/main" val="35488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a:t>
            </a:r>
            <a:r>
              <a:rPr lang="en-US" sz="2400" dirty="0" smtClean="0"/>
              <a:t>By </a:t>
            </a:r>
            <a:r>
              <a:rPr lang="en-US" sz="2400" dirty="0"/>
              <a:t>way of evaluation, we should admit that God has given all people minds, the gift of thinking and reasoning, and God has revealed real truth to us through his creation. </a:t>
            </a:r>
            <a:endParaRPr lang="en-US" sz="2400" dirty="0" smtClean="0"/>
          </a:p>
          <a:p>
            <a:r>
              <a:rPr lang="en-US" sz="2400" dirty="0"/>
              <a:t>	</a:t>
            </a:r>
            <a:r>
              <a:rPr lang="en-US" sz="2400" dirty="0" smtClean="0"/>
              <a:t>So </a:t>
            </a:r>
            <a:r>
              <a:rPr lang="en-US" sz="2400" dirty="0"/>
              <a:t>we should expect </a:t>
            </a:r>
            <a:r>
              <a:rPr lang="en-US" sz="2400" dirty="0" smtClean="0"/>
              <a:t>that even </a:t>
            </a:r>
            <a:r>
              <a:rPr lang="en-US" sz="2400" dirty="0"/>
              <a:t>God’s enemies, those who reject the knowledge of God as Freud did all his life, </a:t>
            </a:r>
            <a:r>
              <a:rPr lang="en-US" sz="2400" dirty="0" smtClean="0"/>
              <a:t>would </a:t>
            </a:r>
            <a:r>
              <a:rPr lang="en-US" sz="2400" dirty="0"/>
              <a:t>be able to discern some truth’s through God’s revelation in his creation. </a:t>
            </a:r>
            <a:endParaRPr lang="en-US" sz="2400" dirty="0" smtClean="0"/>
          </a:p>
          <a:p>
            <a:r>
              <a:rPr lang="en-US" sz="2400" dirty="0"/>
              <a:t>	</a:t>
            </a:r>
            <a:r>
              <a:rPr lang="en-US" sz="2400" dirty="0" smtClean="0"/>
              <a:t>And </a:t>
            </a:r>
            <a:r>
              <a:rPr lang="en-US" sz="2400" dirty="0"/>
              <a:t>we should expect some of </a:t>
            </a:r>
            <a:r>
              <a:rPr lang="en-US" sz="2400" dirty="0" smtClean="0"/>
              <a:t>Freud’s </a:t>
            </a:r>
            <a:r>
              <a:rPr lang="en-US" sz="2400" dirty="0"/>
              <a:t>conclusions to be correct and perhaps even helpful. </a:t>
            </a:r>
            <a:endParaRPr lang="en-US" sz="2400" dirty="0" smtClean="0"/>
          </a:p>
          <a:p>
            <a:r>
              <a:rPr lang="en-US" sz="2400" dirty="0"/>
              <a:t>	</a:t>
            </a:r>
            <a:r>
              <a:rPr lang="en-US" sz="2400" dirty="0" smtClean="0"/>
              <a:t>But </a:t>
            </a:r>
            <a:r>
              <a:rPr lang="en-US" sz="2400" dirty="0"/>
              <a:t>all must be judged by the clearer and more complete standard of God’s Word. </a:t>
            </a:r>
          </a:p>
        </p:txBody>
      </p:sp>
    </p:spTree>
    <p:extLst>
      <p:ext uri="{BB962C8B-B14F-4D97-AF65-F5344CB8AC3E}">
        <p14:creationId xmlns:p14="http://schemas.microsoft.com/office/powerpoint/2010/main" val="397487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Here’s a brief evaluation of Freud by a secular reviewer named Ruth Snowden who authored an introductory book on Freud: </a:t>
            </a:r>
            <a:endParaRPr lang="en-US" sz="2400" dirty="0" smtClean="0"/>
          </a:p>
          <a:p>
            <a:r>
              <a:rPr lang="en-US" sz="2400" dirty="0"/>
              <a:t>	</a:t>
            </a:r>
            <a:r>
              <a:rPr lang="en-US" sz="2400" dirty="0" smtClean="0"/>
              <a:t>“</a:t>
            </a:r>
            <a:r>
              <a:rPr lang="en-US" sz="2400" dirty="0"/>
              <a:t>Freud’s methods were not necessarily successful in healing disturbed people, and most of his theories have since been disproven.” (</a:t>
            </a:r>
            <a:r>
              <a:rPr lang="en-US" sz="2400" i="1" dirty="0"/>
              <a:t>Freud: the Key Ideas, </a:t>
            </a:r>
            <a:r>
              <a:rPr lang="en-US" sz="2400" dirty="0"/>
              <a:t>p. XXII) </a:t>
            </a:r>
            <a:endParaRPr lang="en-US" sz="2400" dirty="0" smtClean="0"/>
          </a:p>
          <a:p>
            <a:r>
              <a:rPr lang="en-US" sz="2400" dirty="0"/>
              <a:t>	</a:t>
            </a:r>
            <a:r>
              <a:rPr lang="en-US" sz="2400" dirty="0" smtClean="0"/>
              <a:t>“</a:t>
            </a:r>
            <a:r>
              <a:rPr lang="en-US" sz="2400" dirty="0"/>
              <a:t>Freud always tried to reduce everything down to what he saw as hard facts, claiming that psychoanalysis always looked at the world in a very scientific way. In actual fact, many of his ideas are impossible to test scientifically; his theories were formed from experiences with a very small sample of middle-class patients and would not stand up to scientific scrutiny today.” (p. XXV)</a:t>
            </a:r>
          </a:p>
        </p:txBody>
      </p:sp>
    </p:spTree>
    <p:extLst>
      <p:ext uri="{BB962C8B-B14F-4D97-AF65-F5344CB8AC3E}">
        <p14:creationId xmlns:p14="http://schemas.microsoft.com/office/powerpoint/2010/main" val="24664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a:t>
            </a:r>
            <a:r>
              <a:rPr lang="en-US" sz="2400" dirty="0" smtClean="0"/>
              <a:t>As </a:t>
            </a:r>
            <a:r>
              <a:rPr lang="en-US" sz="2400" dirty="0"/>
              <a:t>Christians we should note that it is not only unpleasant memories that people try to forget or repress, but it is the very knowledge of God that people seek to “suppress” according to Romans 1. </a:t>
            </a:r>
            <a:endParaRPr lang="en-US" sz="2400" dirty="0" smtClean="0"/>
          </a:p>
          <a:p>
            <a:r>
              <a:rPr lang="en-US" sz="2400" dirty="0"/>
              <a:t>	</a:t>
            </a:r>
            <a:r>
              <a:rPr lang="en-US" sz="2400" dirty="0" smtClean="0"/>
              <a:t>Are </a:t>
            </a:r>
            <a:r>
              <a:rPr lang="en-US" sz="2400" dirty="0"/>
              <a:t>there icky-wicked things lurking deep in the human heart? </a:t>
            </a:r>
            <a:endParaRPr lang="en-US" sz="2400" dirty="0" smtClean="0"/>
          </a:p>
          <a:p>
            <a:r>
              <a:rPr lang="en-US" sz="2400" dirty="0"/>
              <a:t>	</a:t>
            </a:r>
            <a:r>
              <a:rPr lang="en-US" sz="2400" dirty="0" smtClean="0"/>
              <a:t>Is </a:t>
            </a:r>
            <a:r>
              <a:rPr lang="en-US" sz="2400" dirty="0"/>
              <a:t>the human heart overflowing with sinful cravings that demand satisfaction? </a:t>
            </a:r>
            <a:endParaRPr lang="en-US" sz="2400" dirty="0" smtClean="0"/>
          </a:p>
          <a:p>
            <a:r>
              <a:rPr lang="en-US" sz="2400" dirty="0"/>
              <a:t>	</a:t>
            </a:r>
            <a:r>
              <a:rPr lang="en-US" sz="2400" dirty="0" smtClean="0"/>
              <a:t>Do </a:t>
            </a:r>
            <a:r>
              <a:rPr lang="en-US" sz="2400" dirty="0"/>
              <a:t>people often act out of evil desires from within? </a:t>
            </a:r>
            <a:endParaRPr lang="en-US" sz="2400" dirty="0" smtClean="0"/>
          </a:p>
          <a:p>
            <a:r>
              <a:rPr lang="en-US" sz="2400" dirty="0"/>
              <a:t>	</a:t>
            </a:r>
            <a:r>
              <a:rPr lang="en-US" sz="2400" dirty="0" smtClean="0"/>
              <a:t>Freud </a:t>
            </a:r>
            <a:r>
              <a:rPr lang="en-US" sz="2400" dirty="0"/>
              <a:t>would agree, not in so many </a:t>
            </a:r>
            <a:r>
              <a:rPr lang="en-US" sz="2400" dirty="0" smtClean="0"/>
              <a:t>words, </a:t>
            </a:r>
            <a:r>
              <a:rPr lang="en-US" sz="2400" dirty="0"/>
              <a:t>though he would attribute </a:t>
            </a:r>
            <a:r>
              <a:rPr lang="en-US" sz="2400" dirty="0" smtClean="0"/>
              <a:t>these things </a:t>
            </a:r>
            <a:r>
              <a:rPr lang="en-US" sz="2400" dirty="0"/>
              <a:t>to repressed, unfulfilled sexual </a:t>
            </a:r>
            <a:r>
              <a:rPr lang="en-US" sz="2400" dirty="0" smtClean="0"/>
              <a:t>desires, not to a sinful, fallen nature. </a:t>
            </a:r>
          </a:p>
          <a:p>
            <a:r>
              <a:rPr lang="en-US" sz="2400" dirty="0"/>
              <a:t>	</a:t>
            </a:r>
            <a:r>
              <a:rPr lang="en-US" sz="2400" dirty="0" smtClean="0"/>
              <a:t>He </a:t>
            </a:r>
            <a:r>
              <a:rPr lang="en-US" sz="2400" dirty="0"/>
              <a:t>was a keen observer of human longing and behavior. </a:t>
            </a:r>
            <a:endParaRPr lang="en-US" sz="2400" dirty="0" smtClean="0"/>
          </a:p>
        </p:txBody>
      </p:sp>
    </p:spTree>
    <p:extLst>
      <p:ext uri="{BB962C8B-B14F-4D97-AF65-F5344CB8AC3E}">
        <p14:creationId xmlns:p14="http://schemas.microsoft.com/office/powerpoint/2010/main" val="28544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The </a:t>
            </a:r>
            <a:r>
              <a:rPr lang="en-US" sz="2400" dirty="0"/>
              <a:t>emails demonstrated first that prominent researchers had “for years been discussing the devious tactics whereby they could avoid releasing their data to outsiders under freedom of information laws.” </a:t>
            </a:r>
            <a:endParaRPr lang="en-US" sz="2400" dirty="0"/>
          </a:p>
          <a:p>
            <a:r>
              <a:rPr lang="en-US" sz="2400" dirty="0"/>
              <a:t>	According to Booker, “The second and most shocking revelation of the leaked documents is how they show the scientists trying to manipulate data through their tortuous computer </a:t>
            </a:r>
            <a:r>
              <a:rPr lang="en-US" sz="2400" dirty="0" err="1"/>
              <a:t>programmes</a:t>
            </a:r>
            <a:r>
              <a:rPr lang="en-US" sz="2400" dirty="0"/>
              <a:t>, always to point in only the one desired direction – to lower past temperatures and to ‘adjust’ recent temperatures upwards, in order to convey the impression of an accelerated warming.” Booker writes: “This comes up so often… that it becomes the most disturbing single element of the entire story.” </a:t>
            </a:r>
          </a:p>
        </p:txBody>
      </p:sp>
    </p:spTree>
    <p:extLst>
      <p:ext uri="{BB962C8B-B14F-4D97-AF65-F5344CB8AC3E}">
        <p14:creationId xmlns:p14="http://schemas.microsoft.com/office/powerpoint/2010/main" val="31368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a:t>
            </a:r>
            <a:r>
              <a:rPr lang="en-US" sz="2400" dirty="0" smtClean="0"/>
              <a:t>But </a:t>
            </a:r>
            <a:r>
              <a:rPr lang="en-US" sz="2400" dirty="0"/>
              <a:t>Jesus explains the true origin of the darkness in the human heart in Mark 7:20-23: </a:t>
            </a:r>
            <a:r>
              <a:rPr lang="en-US" sz="2400" dirty="0" smtClean="0"/>
              <a:t>“</a:t>
            </a:r>
            <a:r>
              <a:rPr lang="en-US" sz="2400" i="1" dirty="0" smtClean="0"/>
              <a:t>What </a:t>
            </a:r>
            <a:r>
              <a:rPr lang="en-US" sz="2400" i="1" dirty="0"/>
              <a:t>comes out of a person is what defiles him. 21 For from within, out of the heart of man, come evil thoughts, sexual immorality, theft, murder, adultery, 22 coveting, wickedness, deceit, sensuality, envy, slander, pride, foolishness. 23 All these evil things come from within, and they defile a person.”</a:t>
            </a:r>
            <a:r>
              <a:rPr lang="en-US" sz="2400" dirty="0"/>
              <a:t> </a:t>
            </a:r>
            <a:endParaRPr lang="en-US" sz="2400" dirty="0" smtClean="0"/>
          </a:p>
          <a:p>
            <a:r>
              <a:rPr lang="en-US" sz="2400" dirty="0"/>
              <a:t>	</a:t>
            </a:r>
            <a:r>
              <a:rPr lang="en-US" sz="2400" dirty="0" smtClean="0"/>
              <a:t>So </a:t>
            </a:r>
            <a:r>
              <a:rPr lang="en-US" sz="2400" dirty="0"/>
              <a:t>we didn’t need Freud to tell us this, and he got most of it wrong anyhow. </a:t>
            </a:r>
          </a:p>
        </p:txBody>
      </p:sp>
    </p:spTree>
    <p:extLst>
      <p:ext uri="{BB962C8B-B14F-4D97-AF65-F5344CB8AC3E}">
        <p14:creationId xmlns:p14="http://schemas.microsoft.com/office/powerpoint/2010/main" val="7632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a:t>
            </a:r>
            <a:r>
              <a:rPr lang="en-US" sz="2400" dirty="0" smtClean="0"/>
              <a:t>As </a:t>
            </a:r>
            <a:r>
              <a:rPr lang="en-US" sz="2400" dirty="0"/>
              <a:t>“the father of modern psychology” we cannot overstate his place in the intellectual world, and we can easily see his lingering impact.</a:t>
            </a:r>
          </a:p>
          <a:p>
            <a:r>
              <a:rPr lang="en-US" sz="2400" dirty="0"/>
              <a:t>	1. For example, the existence of the unconscious is taken for granted. </a:t>
            </a:r>
          </a:p>
          <a:p>
            <a:r>
              <a:rPr lang="en-US" sz="2400" dirty="0"/>
              <a:t>	2. So is the idea that we repress unpleasant memories and that they can sometimes be brought to light. The 1960s saw a movement of encounter groups and other </a:t>
            </a:r>
            <a:r>
              <a:rPr lang="en-US" sz="2400" dirty="0" smtClean="0"/>
              <a:t>awareness training </a:t>
            </a:r>
            <a:r>
              <a:rPr lang="en-US" sz="2400" dirty="0"/>
              <a:t>experiences that were supposed to be “consciousness raising.” </a:t>
            </a:r>
          </a:p>
          <a:p>
            <a:r>
              <a:rPr lang="en-US" sz="2400" dirty="0"/>
              <a:t>	3. Psychologists routinely accept the notion of the psychological development of children even if they disagree with Freud’s psycho-sexual </a:t>
            </a:r>
            <a:r>
              <a:rPr lang="en-US" sz="2400" dirty="0" smtClean="0"/>
              <a:t>stages</a:t>
            </a:r>
            <a:r>
              <a:rPr lang="en-US" sz="2400" dirty="0"/>
              <a:t> </a:t>
            </a:r>
            <a:r>
              <a:rPr lang="en-US" sz="2400" dirty="0" smtClean="0"/>
              <a:t>(and utterly reject his “Oedipus Complex” stage).</a:t>
            </a:r>
            <a:endParaRPr lang="en-US" sz="2400" dirty="0"/>
          </a:p>
        </p:txBody>
      </p:sp>
    </p:spTree>
    <p:extLst>
      <p:ext uri="{BB962C8B-B14F-4D97-AF65-F5344CB8AC3E}">
        <p14:creationId xmlns:p14="http://schemas.microsoft.com/office/powerpoint/2010/main" val="23154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4. And there is the common notion that the id, the free-spirit, fun-loving real you needs to find expression and satisfaction. </a:t>
            </a:r>
            <a:endParaRPr lang="en-US" sz="2400" dirty="0" smtClean="0"/>
          </a:p>
          <a:p>
            <a:r>
              <a:rPr lang="en-US" sz="2400" dirty="0"/>
              <a:t>	</a:t>
            </a:r>
            <a:r>
              <a:rPr lang="en-US" sz="2400" dirty="0" smtClean="0"/>
              <a:t>Humanistic </a:t>
            </a:r>
            <a:r>
              <a:rPr lang="en-US" sz="2400" dirty="0"/>
              <a:t>psychology which is dominant today holds that this inner you, the self, is pure and good, always doing the right thing, and so your duty is to find yourself, express yourself, and actualize yourself, reaching your inner potential. You must always be true to your self, and follow your own heart. </a:t>
            </a:r>
          </a:p>
          <a:p>
            <a:r>
              <a:rPr lang="en-US" sz="2400" dirty="0"/>
              <a:t>	5. The root of neuroses according to humanistic psychology is the disapproval and restrictions that others placed upon you when you were growing up (mostly your parents are to blame), and you must throw off these restraints and let the wonderful real you shine forth. </a:t>
            </a:r>
            <a:endParaRPr lang="en-US" sz="2400" dirty="0" smtClean="0"/>
          </a:p>
          <a:p>
            <a:r>
              <a:rPr lang="en-US" sz="2400" dirty="0"/>
              <a:t>	</a:t>
            </a:r>
            <a:r>
              <a:rPr lang="en-US" sz="2400" dirty="0" smtClean="0"/>
              <a:t>Nobody </a:t>
            </a:r>
            <a:r>
              <a:rPr lang="en-US" sz="2400" dirty="0"/>
              <a:t>will bother to notice the wonderful you, of course, for they will be too busy finding and expressing their own wonderful self. </a:t>
            </a:r>
          </a:p>
          <a:p>
            <a:r>
              <a:rPr lang="en-US" sz="2400" dirty="0"/>
              <a:t> </a:t>
            </a:r>
          </a:p>
        </p:txBody>
      </p:sp>
    </p:spTree>
    <p:extLst>
      <p:ext uri="{BB962C8B-B14F-4D97-AF65-F5344CB8AC3E}">
        <p14:creationId xmlns:p14="http://schemas.microsoft.com/office/powerpoint/2010/main" val="429204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FREUD’S LINGERING INFLUENCE</a:t>
            </a:r>
            <a:endParaRPr lang="en-US" sz="2400" dirty="0"/>
          </a:p>
          <a:p>
            <a:r>
              <a:rPr lang="en-US" sz="2400" dirty="0"/>
              <a:t> </a:t>
            </a:r>
          </a:p>
          <a:p>
            <a:r>
              <a:rPr lang="en-US" sz="2400" dirty="0"/>
              <a:t>	6. Rules and restrictions are bad, my inner desires are good, and I must find love and </a:t>
            </a:r>
            <a:r>
              <a:rPr lang="en-US" sz="2400" dirty="0" smtClean="0"/>
              <a:t>satisfaction (these are on the level of “needs”). </a:t>
            </a:r>
          </a:p>
          <a:p>
            <a:r>
              <a:rPr lang="en-US" sz="2400" dirty="0"/>
              <a:t>	</a:t>
            </a:r>
            <a:r>
              <a:rPr lang="en-US" sz="2400" dirty="0" smtClean="0"/>
              <a:t>That's </a:t>
            </a:r>
            <a:r>
              <a:rPr lang="en-US" sz="2400" dirty="0"/>
              <a:t>not exactly Freud, but it’s pretty close, and anyhow, he got the ball rolling. </a:t>
            </a:r>
            <a:endParaRPr lang="en-US" sz="2400" dirty="0" smtClean="0"/>
          </a:p>
          <a:p>
            <a:endParaRPr lang="en-US" sz="2400" dirty="0"/>
          </a:p>
          <a:p>
            <a:r>
              <a:rPr lang="en-US" sz="2400" dirty="0" smtClean="0"/>
              <a:t>	That’s </a:t>
            </a:r>
            <a:r>
              <a:rPr lang="en-US" sz="2400" dirty="0"/>
              <a:t>not even remotely comparable to the Christian </a:t>
            </a:r>
            <a:r>
              <a:rPr lang="en-US" sz="2400" dirty="0" smtClean="0"/>
              <a:t>worldview, of course, </a:t>
            </a:r>
            <a:r>
              <a:rPr lang="en-US" sz="2400" dirty="0"/>
              <a:t>but it’s not meant to be. It’s meant to be an alternative, a comprehensive theory of everything with the self and its need for fulfillment right in the center of the universe.  </a:t>
            </a:r>
          </a:p>
        </p:txBody>
      </p:sp>
    </p:spTree>
    <p:extLst>
      <p:ext uri="{BB962C8B-B14F-4D97-AF65-F5344CB8AC3E}">
        <p14:creationId xmlns:p14="http://schemas.microsoft.com/office/powerpoint/2010/main" val="34264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38856599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In </a:t>
            </a:r>
            <a:r>
              <a:rPr lang="en-US" sz="2400" dirty="0"/>
              <a:t>searching for a key to everything, an alternative to the biblical worldview, Freud obviously settled on sex. </a:t>
            </a:r>
            <a:endParaRPr lang="en-US" sz="2400" dirty="0" smtClean="0"/>
          </a:p>
          <a:p>
            <a:r>
              <a:rPr lang="en-US" sz="2400" dirty="0"/>
              <a:t>	</a:t>
            </a:r>
            <a:r>
              <a:rPr lang="en-US" sz="2400" dirty="0" smtClean="0"/>
              <a:t>After </a:t>
            </a:r>
            <a:r>
              <a:rPr lang="en-US" sz="2400" dirty="0"/>
              <a:t>witnessing the raw brutality of WWI he also dabbled in the idea of the principle of aggression and violence. </a:t>
            </a:r>
            <a:endParaRPr lang="en-US" sz="2400" dirty="0" smtClean="0"/>
          </a:p>
          <a:p>
            <a:r>
              <a:rPr lang="en-US" sz="2400" dirty="0"/>
              <a:t>	</a:t>
            </a:r>
            <a:r>
              <a:rPr lang="en-US" sz="2400" dirty="0" smtClean="0"/>
              <a:t>But </a:t>
            </a:r>
            <a:r>
              <a:rPr lang="en-US" sz="2400" dirty="0"/>
              <a:t>why did Freud attribute everything to sex? </a:t>
            </a:r>
            <a:endParaRPr lang="en-US" sz="2400" dirty="0" smtClean="0"/>
          </a:p>
          <a:p>
            <a:r>
              <a:rPr lang="en-US" sz="2400" dirty="0"/>
              <a:t>	</a:t>
            </a:r>
            <a:r>
              <a:rPr lang="en-US" sz="2400" dirty="0" smtClean="0"/>
              <a:t>He </a:t>
            </a:r>
            <a:r>
              <a:rPr lang="en-US" sz="2400" dirty="0"/>
              <a:t>called it the “life principle.” Without sex there would be no reproduction, no new life. </a:t>
            </a:r>
            <a:endParaRPr lang="en-US" sz="2400" dirty="0" smtClean="0"/>
          </a:p>
          <a:p>
            <a:r>
              <a:rPr lang="en-US" sz="2400" dirty="0"/>
              <a:t>	</a:t>
            </a:r>
            <a:r>
              <a:rPr lang="en-US" sz="2400" dirty="0" smtClean="0"/>
              <a:t>Alternately </a:t>
            </a:r>
            <a:r>
              <a:rPr lang="en-US" sz="2400" dirty="0"/>
              <a:t>he called it the “</a:t>
            </a:r>
            <a:r>
              <a:rPr lang="en-US" sz="2400" dirty="0" err="1"/>
              <a:t>eros</a:t>
            </a:r>
            <a:r>
              <a:rPr lang="en-US" sz="2400" dirty="0"/>
              <a:t> or pleasure principle.” People naturally seek for the pleasure of equilibrium, the lack of tension. Sex first creates then releases tension. </a:t>
            </a:r>
          </a:p>
        </p:txBody>
      </p:sp>
    </p:spTree>
    <p:extLst>
      <p:ext uri="{BB962C8B-B14F-4D97-AF65-F5344CB8AC3E}">
        <p14:creationId xmlns:p14="http://schemas.microsoft.com/office/powerpoint/2010/main" val="31900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IV. FREUD’S COMPLICATED OEDIPUS COMPLEX.</a:t>
            </a:r>
            <a:endParaRPr lang="en-US" sz="2400" dirty="0"/>
          </a:p>
          <a:p>
            <a:endParaRPr lang="en-US" sz="2400" dirty="0" smtClean="0"/>
          </a:p>
          <a:p>
            <a:r>
              <a:rPr lang="en-US" sz="2400" dirty="0"/>
              <a:t>	But you cannot help but wonder if there wasn’t something about Sigmund Freud himself that led him to be preoccupied with sex. And recent research has revealed what that something may have been. </a:t>
            </a:r>
          </a:p>
          <a:p>
            <a:r>
              <a:rPr lang="en-US" sz="2400" dirty="0"/>
              <a:t>	Remember, Freud believed that a happy life was primarily a life of sexual satisfaction. </a:t>
            </a:r>
            <a:endParaRPr lang="en-US" sz="2400" dirty="0" smtClean="0"/>
          </a:p>
          <a:p>
            <a:r>
              <a:rPr lang="en-US" sz="2400" dirty="0"/>
              <a:t>	</a:t>
            </a:r>
            <a:r>
              <a:rPr lang="en-US" sz="2400" dirty="0" smtClean="0"/>
              <a:t>And </a:t>
            </a:r>
            <a:r>
              <a:rPr lang="en-US" sz="2400" dirty="0"/>
              <a:t>yet he and his wife discontinued sexual relations after the birth their sixth child. Hmm. </a:t>
            </a:r>
            <a:endParaRPr lang="en-US" sz="2400" dirty="0" smtClean="0"/>
          </a:p>
          <a:p>
            <a:r>
              <a:rPr lang="en-US" sz="2400" dirty="0"/>
              <a:t>	</a:t>
            </a:r>
            <a:r>
              <a:rPr lang="en-US" sz="2400" dirty="0" smtClean="0"/>
              <a:t>The </a:t>
            </a:r>
            <a:r>
              <a:rPr lang="en-US" sz="2400" dirty="0"/>
              <a:t>man who attributed a happy life to sexual fulfillment ceased to have sex with his </a:t>
            </a:r>
            <a:r>
              <a:rPr lang="en-US" sz="2400" dirty="0" smtClean="0"/>
              <a:t>wife when he was about 40. </a:t>
            </a:r>
          </a:p>
          <a:p>
            <a:r>
              <a:rPr lang="en-US" sz="2400" dirty="0"/>
              <a:t>	</a:t>
            </a:r>
            <a:r>
              <a:rPr lang="en-US" sz="2400" dirty="0" smtClean="0"/>
              <a:t>So </a:t>
            </a:r>
            <a:r>
              <a:rPr lang="en-US" sz="2400" dirty="0"/>
              <a:t>how did Dr. Freud find “happiness”? </a:t>
            </a:r>
          </a:p>
        </p:txBody>
      </p:sp>
    </p:spTree>
    <p:extLst>
      <p:ext uri="{BB962C8B-B14F-4D97-AF65-F5344CB8AC3E}">
        <p14:creationId xmlns:p14="http://schemas.microsoft.com/office/powerpoint/2010/main" val="8466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Well</a:t>
            </a:r>
            <a:r>
              <a:rPr lang="en-US" sz="2400" dirty="0"/>
              <a:t>, in 1896, Freud’s father, whom he later confessed to hating and wanting to kill, died of natural causes. </a:t>
            </a:r>
            <a:endParaRPr lang="en-US" sz="2400" dirty="0" smtClean="0"/>
          </a:p>
          <a:p>
            <a:r>
              <a:rPr lang="en-US" sz="2400" dirty="0"/>
              <a:t>	</a:t>
            </a:r>
            <a:r>
              <a:rPr lang="en-US" sz="2400" dirty="0" smtClean="0"/>
              <a:t>In </a:t>
            </a:r>
            <a:r>
              <a:rPr lang="en-US" sz="2400" dirty="0"/>
              <a:t>the same year, his wife’s younger sister, his sister-in-law came to live with them as their housekeeper, one big happy family </a:t>
            </a:r>
            <a:r>
              <a:rPr lang="en-US" sz="2400" dirty="0" smtClean="0"/>
              <a:t>all together </a:t>
            </a:r>
            <a:r>
              <a:rPr lang="en-US" sz="2400" dirty="0"/>
              <a:t>in close quarters. His sister-in-law, </a:t>
            </a:r>
            <a:r>
              <a:rPr lang="en-US" sz="2400" dirty="0" smtClean="0"/>
              <a:t>Minna </a:t>
            </a:r>
            <a:r>
              <a:rPr lang="en-US" sz="2400" dirty="0" err="1" smtClean="0"/>
              <a:t>Bernays</a:t>
            </a:r>
            <a:r>
              <a:rPr lang="en-US" sz="2400" dirty="0" smtClean="0"/>
              <a:t>.</a:t>
            </a:r>
          </a:p>
        </p:txBody>
      </p:sp>
    </p:spTree>
    <p:extLst>
      <p:ext uri="{BB962C8B-B14F-4D97-AF65-F5344CB8AC3E}">
        <p14:creationId xmlns:p14="http://schemas.microsoft.com/office/powerpoint/2010/main" val="8646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879408" cy="6858000"/>
          </a:xfrm>
          <a:prstGeom prst="rect">
            <a:avLst/>
          </a:prstGeom>
        </p:spPr>
      </p:pic>
      <p:pic>
        <p:nvPicPr>
          <p:cNvPr id="5" name="Picture 4"/>
          <p:cNvPicPr>
            <a:picLocks noChangeAspect="1"/>
          </p:cNvPicPr>
          <p:nvPr/>
        </p:nvPicPr>
        <p:blipFill>
          <a:blip r:embed="rId3"/>
          <a:stretch>
            <a:fillRect/>
          </a:stretch>
        </p:blipFill>
        <p:spPr>
          <a:xfrm>
            <a:off x="7710416" y="0"/>
            <a:ext cx="4481584" cy="6781344"/>
          </a:xfrm>
          <a:prstGeom prst="rect">
            <a:avLst/>
          </a:prstGeom>
        </p:spPr>
      </p:pic>
    </p:spTree>
    <p:extLst>
      <p:ext uri="{BB962C8B-B14F-4D97-AF65-F5344CB8AC3E}">
        <p14:creationId xmlns:p14="http://schemas.microsoft.com/office/powerpoint/2010/main" val="19809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Minna </a:t>
            </a:r>
            <a:r>
              <a:rPr lang="en-US" sz="2400" dirty="0" err="1"/>
              <a:t>Bernays</a:t>
            </a:r>
            <a:r>
              <a:rPr lang="en-US" sz="2400" dirty="0"/>
              <a:t>, had </a:t>
            </a:r>
            <a:r>
              <a:rPr lang="en-US" sz="2400" dirty="0" smtClean="0"/>
              <a:t>lost </a:t>
            </a:r>
            <a:r>
              <a:rPr lang="en-US" sz="2400" dirty="0"/>
              <a:t>her </a:t>
            </a:r>
            <a:r>
              <a:rPr lang="en-US" sz="2400" dirty="0" smtClean="0"/>
              <a:t>fiancé in 1886. She moved in with the </a:t>
            </a:r>
            <a:r>
              <a:rPr lang="en-US" sz="2400" dirty="0" err="1" smtClean="0"/>
              <a:t>Freuds</a:t>
            </a:r>
            <a:r>
              <a:rPr lang="en-US" sz="2400" dirty="0" smtClean="0"/>
              <a:t> in 1896 as their housekeeper.</a:t>
            </a:r>
          </a:p>
          <a:p>
            <a:r>
              <a:rPr lang="en-US" sz="2400" dirty="0"/>
              <a:t>	</a:t>
            </a:r>
            <a:r>
              <a:rPr lang="en-US" sz="2400" dirty="0" smtClean="0"/>
              <a:t>And </a:t>
            </a:r>
            <a:r>
              <a:rPr lang="en-US" sz="2400" dirty="0"/>
              <a:t>it was </a:t>
            </a:r>
            <a:r>
              <a:rPr lang="en-US" sz="2400" dirty="0" smtClean="0"/>
              <a:t>shortly after this time, around 1899, </a:t>
            </a:r>
            <a:r>
              <a:rPr lang="en-US" sz="2400" dirty="0"/>
              <a:t>that Freud developed his controversial Oedipus complex theory that at a certain stage every man wants to kill his father and have sex with his mother, committing incest.</a:t>
            </a:r>
          </a:p>
        </p:txBody>
      </p:sp>
    </p:spTree>
    <p:extLst>
      <p:ext uri="{BB962C8B-B14F-4D97-AF65-F5344CB8AC3E}">
        <p14:creationId xmlns:p14="http://schemas.microsoft.com/office/powerpoint/2010/main" val="413282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70587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Another controversial Freud historian, Peter Swales, notes that when Freud was a young child in Vienna, he became close with their housekeeper. </a:t>
            </a:r>
            <a:endParaRPr lang="en-US" sz="2400" dirty="0" smtClean="0"/>
          </a:p>
          <a:p>
            <a:r>
              <a:rPr lang="en-US" sz="2400" dirty="0"/>
              <a:t>	</a:t>
            </a:r>
            <a:r>
              <a:rPr lang="en-US" sz="2400" dirty="0" smtClean="0"/>
              <a:t>His </a:t>
            </a:r>
            <a:r>
              <a:rPr lang="en-US" sz="2400" dirty="0"/>
              <a:t>mother was laid up with a difficult pregnancy and unavailable at this time. </a:t>
            </a:r>
            <a:endParaRPr lang="en-US" sz="2400" dirty="0" smtClean="0"/>
          </a:p>
          <a:p>
            <a:r>
              <a:rPr lang="en-US" sz="2400" dirty="0"/>
              <a:t>	</a:t>
            </a:r>
            <a:r>
              <a:rPr lang="en-US" sz="2400" dirty="0" smtClean="0"/>
              <a:t>The </a:t>
            </a:r>
            <a:r>
              <a:rPr lang="en-US" sz="2400" dirty="0"/>
              <a:t>housekeeper became a substitute </a:t>
            </a:r>
            <a:r>
              <a:rPr lang="en-US" sz="2400" dirty="0" smtClean="0"/>
              <a:t>“mother” </a:t>
            </a:r>
            <a:r>
              <a:rPr lang="en-US" sz="2400" dirty="0"/>
              <a:t>of sorts, the housekeeper, for whom he in later life expressed fond affection. His </a:t>
            </a:r>
            <a:r>
              <a:rPr lang="en-US" sz="2400" b="1" i="1" dirty="0"/>
              <a:t>housekeeper-mother figure</a:t>
            </a:r>
            <a:r>
              <a:rPr lang="en-US" sz="2400" dirty="0"/>
              <a:t>. </a:t>
            </a:r>
          </a:p>
          <a:p>
            <a:r>
              <a:rPr lang="en-US" sz="2400" dirty="0"/>
              <a:t>	So the same year that his hated father died, his young and vivacious sister-in-law came to live with the Freud family, day-in and day-out, as their </a:t>
            </a:r>
            <a:r>
              <a:rPr lang="en-US" sz="2400" b="1" i="1" dirty="0"/>
              <a:t>housekeeper</a:t>
            </a:r>
            <a:r>
              <a:rPr lang="en-US" sz="2400" i="1" dirty="0"/>
              <a:t>.</a:t>
            </a:r>
            <a:r>
              <a:rPr lang="en-US" sz="2400" dirty="0"/>
              <a:t> </a:t>
            </a:r>
          </a:p>
        </p:txBody>
      </p:sp>
    </p:spTree>
    <p:extLst>
      <p:ext uri="{BB962C8B-B14F-4D97-AF65-F5344CB8AC3E}">
        <p14:creationId xmlns:p14="http://schemas.microsoft.com/office/powerpoint/2010/main" val="30451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pPr fontAlgn="base"/>
            <a:r>
              <a:rPr lang="en-US" sz="2400" dirty="0"/>
              <a:t>	Ralph Blumenthal writes in the New York Times (Dec. 24, 2006): </a:t>
            </a:r>
          </a:p>
          <a:p>
            <a:r>
              <a:rPr lang="en-US" sz="2400" dirty="0"/>
              <a:t> 	“From the moment Freud fell in love with Martha </a:t>
            </a:r>
            <a:r>
              <a:rPr lang="en-US" sz="2400" dirty="0" err="1"/>
              <a:t>Bernays</a:t>
            </a:r>
            <a:r>
              <a:rPr lang="en-US" sz="2400" dirty="0"/>
              <a:t> in 1882, he was also drawn to her “intelligent, caustic” younger sister, Minna, whose fiancé died of tuberculosis in 1886, the year the </a:t>
            </a:r>
            <a:r>
              <a:rPr lang="en-US" sz="2400" dirty="0" err="1"/>
              <a:t>Freuds</a:t>
            </a:r>
            <a:r>
              <a:rPr lang="en-US" sz="2400" dirty="0"/>
              <a:t> married…. In 1896, Miss </a:t>
            </a:r>
            <a:r>
              <a:rPr lang="en-US" sz="2400" dirty="0" err="1"/>
              <a:t>Bernays</a:t>
            </a:r>
            <a:r>
              <a:rPr lang="en-US" sz="2400" dirty="0"/>
              <a:t> moved in with the </a:t>
            </a:r>
            <a:r>
              <a:rPr lang="en-US" sz="2400" dirty="0" err="1"/>
              <a:t>Freuds</a:t>
            </a:r>
            <a:r>
              <a:rPr lang="en-US" sz="2400" dirty="0"/>
              <a:t>, helping with household chores and child rearing. She lived with them, it turned out, for 42 years.</a:t>
            </a:r>
          </a:p>
          <a:p>
            <a:pPr fontAlgn="base"/>
            <a:r>
              <a:rPr lang="en-US" sz="2400" dirty="0"/>
              <a:t>	“In 1953, Ernest Jones, Freud’s student and first biographer, tried vigorously to dispel stray gossip about Freud’s ‘second wife.’ He dismissed what he called ‘strange legends’ and described Freud as ‘</a:t>
            </a:r>
            <a:r>
              <a:rPr lang="en-US" sz="2400" dirty="0" err="1"/>
              <a:t>monogamic</a:t>
            </a:r>
            <a:r>
              <a:rPr lang="en-US" sz="2400" dirty="0"/>
              <a:t> in a very unusual degree.’ </a:t>
            </a:r>
          </a:p>
        </p:txBody>
      </p:sp>
    </p:spTree>
    <p:extLst>
      <p:ext uri="{BB962C8B-B14F-4D97-AF65-F5344CB8AC3E}">
        <p14:creationId xmlns:p14="http://schemas.microsoft.com/office/powerpoint/2010/main" val="14140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2390937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pPr fontAlgn="base"/>
            <a:r>
              <a:rPr lang="en-US" sz="2400" dirty="0"/>
              <a:t>	“Mr. Jones wrote, ‘His wife was assuredly the only woman in Freud’s love life, and she always came first before all other mortals.’</a:t>
            </a:r>
          </a:p>
          <a:p>
            <a:pPr fontAlgn="base"/>
            <a:r>
              <a:rPr lang="en-US" sz="2400" dirty="0"/>
              <a:t>	“This idyllic portrait largely held sway until 1969, when John M. </a:t>
            </a:r>
            <a:r>
              <a:rPr lang="en-US" sz="2400" dirty="0" err="1"/>
              <a:t>Billinsky</a:t>
            </a:r>
            <a:r>
              <a:rPr lang="en-US" sz="2400" dirty="0"/>
              <a:t>, a psychologist at the Andover Newton Theological School in Massachusetts, published an interview he conducted with [Carl] Jung [a colleague of Freud’s] in Switzerland in 1957. Recounting a visit with his wife to Freud in Vienna in 1907, Jung told Dr. </a:t>
            </a:r>
            <a:r>
              <a:rPr lang="en-US" sz="2400" dirty="0" err="1"/>
              <a:t>Billinsky</a:t>
            </a:r>
            <a:r>
              <a:rPr lang="en-US" sz="2400" dirty="0"/>
              <a:t> that Freud had said, ‘I am sorry I can give you no real hospitality; I have nothing at home but an elderly wife.’</a:t>
            </a:r>
          </a:p>
        </p:txBody>
      </p:sp>
    </p:spTree>
    <p:extLst>
      <p:ext uri="{BB962C8B-B14F-4D97-AF65-F5344CB8AC3E}">
        <p14:creationId xmlns:p14="http://schemas.microsoft.com/office/powerpoint/2010/main" val="109205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pPr fontAlgn="base"/>
            <a:r>
              <a:rPr lang="en-US" sz="2400" dirty="0"/>
              <a:t>	Jung said his wife was “perturbed and embarrassed by the remark.” Jung </a:t>
            </a:r>
            <a:r>
              <a:rPr lang="en-US" sz="2400" dirty="0" smtClean="0"/>
              <a:t>went </a:t>
            </a:r>
            <a:r>
              <a:rPr lang="en-US" sz="2400" dirty="0"/>
              <a:t>on to say: “At Freud’s home that evening, during the dinner, I tried to talk to Freud and his wife about psychoanalysis and so on, but I soon discovered that Mrs. Freud knew nothing about what Freud was doing. There was a superficial relationship between Freud and his wife.</a:t>
            </a:r>
          </a:p>
          <a:p>
            <a:pPr fontAlgn="base"/>
            <a:r>
              <a:rPr lang="en-US" sz="2400" dirty="0"/>
              <a:t>	“Soon I met Freud’s wife’s younger sister—she was very good looking, and she not only knew enough about psychoanalysis, but also about everything Freud was doing. When, a few days later, I was visiting Freud’s laboratory, Freud’s sister-in-law asked if she could talk with me. She was very much bothered by her relationship with Freud and felt guilty about it. From her I learned that Freud was in love with her and that their relationship was very intimate. It was a shocking discovery to me, and even now I can recall the agony I felt at the time.” </a:t>
            </a:r>
            <a:r>
              <a:rPr lang="en-US" sz="2400" dirty="0" smtClean="0"/>
              <a:t>(</a:t>
            </a:r>
            <a:r>
              <a:rPr lang="en-US" sz="2400" dirty="0" err="1" smtClean="0"/>
              <a:t>Burston</a:t>
            </a:r>
            <a:r>
              <a:rPr lang="en-US" sz="2400" dirty="0"/>
              <a:t>, 117) </a:t>
            </a:r>
          </a:p>
        </p:txBody>
      </p:sp>
    </p:spTree>
    <p:extLst>
      <p:ext uri="{BB962C8B-B14F-4D97-AF65-F5344CB8AC3E}">
        <p14:creationId xmlns:p14="http://schemas.microsoft.com/office/powerpoint/2010/main" val="13403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pPr fontAlgn="base"/>
            <a:r>
              <a:rPr lang="en-US" sz="2400" dirty="0"/>
              <a:t>	“When Jung and Freud traveled to America in 1909, Jung said, Freud confided some dreams about Mrs. Freud and Miss </a:t>
            </a:r>
            <a:r>
              <a:rPr lang="en-US" sz="2400" dirty="0" err="1"/>
              <a:t>Bernays</a:t>
            </a:r>
            <a:r>
              <a:rPr lang="en-US" sz="2400" dirty="0"/>
              <a:t>, but then abruptly ended the discussion, saying, ‘I could tell you more, but I cannot risk my authority.’”</a:t>
            </a:r>
          </a:p>
          <a:p>
            <a:r>
              <a:rPr lang="en-US" sz="2400" dirty="0"/>
              <a:t>	Jung’s account was attacked as unreliable by, among others, Dr. Kurt R. </a:t>
            </a:r>
            <a:r>
              <a:rPr lang="en-US" sz="2400" dirty="0" err="1"/>
              <a:t>Eissler</a:t>
            </a:r>
            <a:r>
              <a:rPr lang="en-US" sz="2400" dirty="0"/>
              <a:t>, the longtime director of the Sigmund Freud Archives who, as recently as 1993, six years before his death at 90, wrote in a published essay, ‘In one respect Freud was undeniably superior to Jung: his sexual record was lily white.’</a:t>
            </a:r>
          </a:p>
        </p:txBody>
      </p:sp>
    </p:spTree>
    <p:extLst>
      <p:ext uri="{BB962C8B-B14F-4D97-AF65-F5344CB8AC3E}">
        <p14:creationId xmlns:p14="http://schemas.microsoft.com/office/powerpoint/2010/main" val="5139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But today there can be no doubt. </a:t>
            </a:r>
            <a:endParaRPr lang="en-US" sz="2400" dirty="0" smtClean="0"/>
          </a:p>
          <a:p>
            <a:r>
              <a:rPr lang="en-US" sz="2400" dirty="0"/>
              <a:t>	</a:t>
            </a:r>
            <a:r>
              <a:rPr lang="en-US" sz="2400" dirty="0" smtClean="0"/>
              <a:t>Dr</a:t>
            </a:r>
            <a:r>
              <a:rPr lang="en-US" sz="2400" dirty="0"/>
              <a:t>. Franz </a:t>
            </a:r>
            <a:r>
              <a:rPr lang="en-US" sz="2400" dirty="0" err="1"/>
              <a:t>Maciejewski</a:t>
            </a:r>
            <a:r>
              <a:rPr lang="en-US" sz="2400" dirty="0"/>
              <a:t>, a sociologist formerly at the University of Heidelberg had been writing a book about Freud’s fixation on Moses. He had traced the trip Freud took with his sister-in-law to the Swiss city of </a:t>
            </a:r>
            <a:r>
              <a:rPr lang="en-US" sz="2400" dirty="0" err="1"/>
              <a:t>Maloja</a:t>
            </a:r>
            <a:r>
              <a:rPr lang="en-US" sz="2400" dirty="0"/>
              <a:t>. </a:t>
            </a:r>
            <a:endParaRPr lang="en-US" sz="2400" dirty="0" smtClean="0"/>
          </a:p>
          <a:p>
            <a:r>
              <a:rPr lang="en-US" sz="2400" dirty="0"/>
              <a:t>	</a:t>
            </a:r>
            <a:r>
              <a:rPr lang="en-US" sz="2400" dirty="0" smtClean="0"/>
              <a:t>Freud </a:t>
            </a:r>
            <a:r>
              <a:rPr lang="en-US" sz="2400" dirty="0"/>
              <a:t>apparently often took trips to distant places with his sister-in-law when his wife was not able to </a:t>
            </a:r>
            <a:r>
              <a:rPr lang="en-US" sz="2400" dirty="0" smtClean="0"/>
              <a:t>go along. </a:t>
            </a:r>
          </a:p>
        </p:txBody>
      </p:sp>
    </p:spTree>
    <p:extLst>
      <p:ext uri="{BB962C8B-B14F-4D97-AF65-F5344CB8AC3E}">
        <p14:creationId xmlns:p14="http://schemas.microsoft.com/office/powerpoint/2010/main" val="151210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Dr</a:t>
            </a:r>
            <a:r>
              <a:rPr lang="en-US" sz="2400" dirty="0"/>
              <a:t>. </a:t>
            </a:r>
            <a:r>
              <a:rPr lang="en-US" sz="2400" dirty="0" err="1"/>
              <a:t>Maceijewski</a:t>
            </a:r>
            <a:r>
              <a:rPr lang="en-US" sz="2400" dirty="0"/>
              <a:t> asked at the </a:t>
            </a:r>
            <a:r>
              <a:rPr lang="en-US" sz="2400" dirty="0" err="1"/>
              <a:t>Schwiezerhaus</a:t>
            </a:r>
            <a:r>
              <a:rPr lang="en-US" sz="2400" dirty="0"/>
              <a:t> if they kept old guest books. They did. And on the date in question, he found a signature: “Dr. </a:t>
            </a:r>
            <a:r>
              <a:rPr lang="en-US" sz="2400" dirty="0" err="1"/>
              <a:t>Sigm</a:t>
            </a:r>
            <a:r>
              <a:rPr lang="en-US" sz="2400" dirty="0"/>
              <a:t> Freud u Frau”: “Dr. Sigmund Freud and wife</a:t>
            </a:r>
            <a:r>
              <a:rPr lang="en-US" sz="2400" dirty="0" smtClean="0"/>
              <a:t>.”</a:t>
            </a:r>
            <a:endParaRPr lang="en-US" sz="2400" dirty="0"/>
          </a:p>
        </p:txBody>
      </p:sp>
    </p:spTree>
    <p:extLst>
      <p:ext uri="{BB962C8B-B14F-4D97-AF65-F5344CB8AC3E}">
        <p14:creationId xmlns:p14="http://schemas.microsoft.com/office/powerpoint/2010/main" val="9734291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39" y="0"/>
            <a:ext cx="12154961" cy="5290983"/>
          </a:xfrm>
          <a:prstGeom prst="rect">
            <a:avLst/>
          </a:prstGeom>
        </p:spPr>
      </p:pic>
    </p:spTree>
    <p:extLst>
      <p:ext uri="{BB962C8B-B14F-4D97-AF65-F5344CB8AC3E}">
        <p14:creationId xmlns:p14="http://schemas.microsoft.com/office/powerpoint/2010/main" val="11310628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IV. FREUD’S COMPLICATED OEDIPUS COMPLEX.</a:t>
            </a:r>
            <a:endParaRPr lang="en-US" sz="2400" dirty="0"/>
          </a:p>
          <a:p>
            <a:r>
              <a:rPr lang="en-US" sz="2400" dirty="0"/>
              <a:t> </a:t>
            </a:r>
          </a:p>
          <a:p>
            <a:r>
              <a:rPr lang="en-US" sz="2400" dirty="0"/>
              <a:t>	</a:t>
            </a:r>
            <a:r>
              <a:rPr lang="en-US" sz="2400" dirty="0" smtClean="0"/>
              <a:t>Freud and his wife’s sister </a:t>
            </a:r>
            <a:r>
              <a:rPr lang="en-US" sz="2400" dirty="0"/>
              <a:t>rented one room which they stayed in together. </a:t>
            </a:r>
            <a:endParaRPr lang="en-US" sz="2400" dirty="0" smtClean="0"/>
          </a:p>
          <a:p>
            <a:r>
              <a:rPr lang="en-US" sz="2400" dirty="0"/>
              <a:t>	Even the most ardent Freud supporters have faced the facts: Freud and his sister-in-law checked into a hotel, registered as husband and wife, and shared the night together. Freud was 42, his sister-in-law was 33. </a:t>
            </a:r>
          </a:p>
        </p:txBody>
      </p:sp>
    </p:spTree>
    <p:extLst>
      <p:ext uri="{BB962C8B-B14F-4D97-AF65-F5344CB8AC3E}">
        <p14:creationId xmlns:p14="http://schemas.microsoft.com/office/powerpoint/2010/main" val="10512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2518</TotalTime>
  <Words>849</Words>
  <Application>Microsoft Office PowerPoint</Application>
  <PresentationFormat>Widescreen</PresentationFormat>
  <Paragraphs>689</Paragraphs>
  <Slides>118</Slides>
  <Notes>97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118</vt:i4>
      </vt:variant>
    </vt:vector>
  </HeadingPairs>
  <TitlesOfParts>
    <vt:vector size="122" baseType="lpstr">
      <vt:lpstr>Arial</vt:lpstr>
      <vt:lpstr>Calibri</vt:lpstr>
      <vt:lpstr>Century Gothic</vt:lpstr>
      <vt:lpstr>Vapor Trail</vt:lpstr>
      <vt:lpstr>PowerPoint Presentation</vt:lpstr>
      <vt:lpstr>Sigmund Frued’s complicated Oedipus complex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14</cp:revision>
  <dcterms:created xsi:type="dcterms:W3CDTF">2020-06-08T18:57:35Z</dcterms:created>
  <dcterms:modified xsi:type="dcterms:W3CDTF">2020-06-10T12:56:10Z</dcterms:modified>
</cp:coreProperties>
</file>