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88" r:id="rId14"/>
    <p:sldId id="262" r:id="rId15"/>
    <p:sldId id="271" r:id="rId16"/>
    <p:sldId id="272" r:id="rId17"/>
    <p:sldId id="273" r:id="rId18"/>
    <p:sldId id="290" r:id="rId19"/>
    <p:sldId id="274" r:id="rId20"/>
    <p:sldId id="275" r:id="rId21"/>
    <p:sldId id="277" r:id="rId22"/>
    <p:sldId id="278" r:id="rId23"/>
    <p:sldId id="269" r:id="rId24"/>
    <p:sldId id="289" r:id="rId25"/>
    <p:sldId id="279" r:id="rId26"/>
    <p:sldId id="286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87EC-4A3E-4030-BABC-5E0C0236501C}" type="datetimeFigureOut">
              <a:rPr lang="ko-KR" altLang="en-US" smtClean="0"/>
              <a:pPr/>
              <a:t>2017-07-18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9519-C8B1-4E82-966F-744A36AA8BB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32656"/>
            <a:ext cx="69127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smtClean="0">
                <a:latin typeface="Times New Roman" pitchFamily="18" charset="0"/>
                <a:cs typeface="Calibri" pitchFamily="34" charset="0"/>
              </a:rPr>
              <a:t>2017 SUMMER SEMINARS AT HOSPERS PCA</a:t>
            </a:r>
            <a:endParaRPr lang="en-US" sz="2200" dirty="0" smtClean="0"/>
          </a:p>
          <a:p>
            <a:pPr eaLnBrk="0" hangingPunct="0"/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June 20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Beyond the Blame Game: Moving Past the </a:t>
            </a:r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Failures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of Others</a:t>
            </a:r>
            <a:r>
              <a:rPr lang="en-US" sz="2200" dirty="0" smtClean="0">
                <a:cs typeface="Calibri" pitchFamily="34" charset="0"/>
              </a:rPr>
              <a:t>”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July 18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Share Jesus Without Fear: A Practical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Method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of </a:t>
            </a:r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Personal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Evangelism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 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July 25 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Apologetics 101: Dealing with Difficult 			Objections to the Christian Faith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August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22 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Depression: A Biblical Look at the Fastest 			Growing Mood Disorder Today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  </a:t>
            </a:r>
            <a:endParaRPr lang="en-US" sz="2200" dirty="0" smtClean="0"/>
          </a:p>
          <a:p>
            <a:pPr eaLnBrk="0" hangingPunct="0"/>
            <a:endParaRPr lang="en-US" sz="2200" dirty="0" smtClean="0">
              <a:cs typeface="Times New Roman" pitchFamily="18" charset="0"/>
            </a:endParaRPr>
          </a:p>
          <a:p>
            <a:pPr eaLnBrk="0" hangingPunct="0"/>
            <a:r>
              <a:rPr lang="en-US" sz="2000" b="1" i="1" dirty="0" smtClean="0">
                <a:cs typeface="Times New Roman" pitchFamily="18" charset="0"/>
              </a:rPr>
              <a:t>(All seminars are at the church and begin at 7:00 p.m.)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300" dirty="0" smtClean="0"/>
              <a:t>THE 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5</a:t>
            </a:r>
            <a:r>
              <a:rPr lang="en-US" dirty="0" smtClean="0"/>
              <a:t>.  Romans 10:9-11: </a:t>
            </a:r>
            <a:r>
              <a:rPr lang="en-US" dirty="0" smtClean="0"/>
              <a:t>“</a:t>
            </a:r>
            <a:r>
              <a:rPr lang="en-US" i="1" dirty="0" smtClean="0"/>
              <a:t>because</a:t>
            </a:r>
            <a:r>
              <a:rPr lang="en-US" i="1" dirty="0" smtClean="0"/>
              <a:t>, if you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confess </a:t>
            </a:r>
            <a:r>
              <a:rPr lang="en-US" i="1" dirty="0" smtClean="0"/>
              <a:t>with your mouth that Jesus is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Lord </a:t>
            </a:r>
            <a:r>
              <a:rPr lang="en-US" i="1" dirty="0" smtClean="0"/>
              <a:t>and believe in your heart </a:t>
            </a:r>
            <a:r>
              <a:rPr lang="en-US" i="1" dirty="0" smtClean="0"/>
              <a:t>that God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raised </a:t>
            </a:r>
            <a:r>
              <a:rPr lang="en-US" i="1" dirty="0" smtClean="0"/>
              <a:t>him from the dead, you will be saved.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For </a:t>
            </a:r>
            <a:r>
              <a:rPr lang="en-US" i="1" dirty="0" smtClean="0"/>
              <a:t>with the heart one believes and is justified, and with the </a:t>
            </a:r>
            <a:r>
              <a:rPr lang="en-US" i="1" dirty="0" smtClean="0"/>
              <a:t>mouth </a:t>
            </a:r>
            <a:r>
              <a:rPr lang="en-US" i="1" dirty="0" smtClean="0"/>
              <a:t>one confesses and is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saved</a:t>
            </a:r>
            <a:r>
              <a:rPr lang="en-US" i="1" dirty="0" smtClean="0"/>
              <a:t>. For the Scripture says, </a:t>
            </a:r>
            <a:r>
              <a:rPr lang="en-US" i="1" dirty="0" smtClean="0"/>
              <a:t>‘Everyone </a:t>
            </a:r>
            <a:r>
              <a:rPr lang="en-US" i="1" dirty="0" smtClean="0"/>
              <a:t>who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believes </a:t>
            </a:r>
            <a:r>
              <a:rPr lang="en-US" i="1" dirty="0" smtClean="0"/>
              <a:t>in him will not be put to </a:t>
            </a:r>
            <a:r>
              <a:rPr lang="en-US" i="1" dirty="0" smtClean="0"/>
              <a:t>shame.’”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“Read this aloud.”  </a:t>
            </a:r>
          </a:p>
          <a:p>
            <a:pPr>
              <a:buNone/>
            </a:pPr>
            <a:r>
              <a:rPr lang="en-US" dirty="0" smtClean="0"/>
              <a:t>		“</a:t>
            </a:r>
            <a:r>
              <a:rPr lang="en-US" dirty="0" smtClean="0"/>
              <a:t>What does it say</a:t>
            </a:r>
            <a:r>
              <a:rPr lang="en-US" dirty="0" smtClean="0"/>
              <a:t>?”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6</a:t>
            </a:r>
            <a:r>
              <a:rPr lang="en-US" dirty="0" smtClean="0"/>
              <a:t>.  2 Corinthians 5:15:  </a:t>
            </a:r>
            <a:r>
              <a:rPr lang="en-US" i="1" dirty="0" smtClean="0"/>
              <a:t>“and he died for all, that those who live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might </a:t>
            </a:r>
            <a:r>
              <a:rPr lang="en-US" i="1" dirty="0" smtClean="0"/>
              <a:t>no longer live for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themselves </a:t>
            </a:r>
            <a:r>
              <a:rPr lang="en-US" i="1" dirty="0" smtClean="0"/>
              <a:t>but for him who </a:t>
            </a:r>
            <a:r>
              <a:rPr lang="en-US" i="1" dirty="0" smtClean="0"/>
              <a:t>for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their </a:t>
            </a:r>
            <a:r>
              <a:rPr lang="en-US" i="1" dirty="0" smtClean="0"/>
              <a:t>sake died and was raised.”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“Read this aloud.”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“</a:t>
            </a:r>
            <a:r>
              <a:rPr lang="en-US" dirty="0" smtClean="0"/>
              <a:t>What does it say?”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7</a:t>
            </a:r>
            <a:r>
              <a:rPr lang="en-US" dirty="0" smtClean="0"/>
              <a:t>.  Revelation 3:20:  </a:t>
            </a:r>
            <a:r>
              <a:rPr lang="en-US" i="1" dirty="0" smtClean="0"/>
              <a:t>“Behold, I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stand </a:t>
            </a:r>
            <a:r>
              <a:rPr lang="en-US" i="1" dirty="0" smtClean="0"/>
              <a:t>at the door and knock. If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anyone </a:t>
            </a:r>
            <a:r>
              <a:rPr lang="en-US" i="1" dirty="0" smtClean="0"/>
              <a:t>hears my voice and opens the door, I will </a:t>
            </a:r>
            <a:r>
              <a:rPr lang="en-US" i="1" dirty="0" smtClean="0"/>
              <a:t>come </a:t>
            </a:r>
            <a:r>
              <a:rPr lang="en-US" i="1" dirty="0" smtClean="0"/>
              <a:t>in to him and eat with him, and he with me.”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“Read this aloud.”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“</a:t>
            </a:r>
            <a:r>
              <a:rPr lang="en-US" dirty="0" smtClean="0"/>
              <a:t>What does it say?”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FIVE COMMITMENT QUESTIONS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 Are you a sinner?</a:t>
            </a:r>
          </a:p>
          <a:p>
            <a:pPr>
              <a:buNone/>
            </a:pPr>
            <a:r>
              <a:rPr lang="en-US" dirty="0" smtClean="0"/>
              <a:t>	2.  Do you want forgiveness of sins?</a:t>
            </a:r>
          </a:p>
          <a:p>
            <a:pPr>
              <a:buNone/>
            </a:pPr>
            <a:r>
              <a:rPr lang="en-US" dirty="0" smtClean="0"/>
              <a:t>	3.  Do you believe Jesus died on the </a:t>
            </a:r>
          </a:p>
          <a:p>
            <a:pPr>
              <a:buNone/>
            </a:pPr>
            <a:r>
              <a:rPr lang="en-US" dirty="0" smtClean="0"/>
              <a:t>		cross for you and rose again?</a:t>
            </a:r>
          </a:p>
          <a:p>
            <a:pPr>
              <a:buNone/>
            </a:pPr>
            <a:r>
              <a:rPr lang="en-US" dirty="0" smtClean="0"/>
              <a:t>	4.  Are you willing to surrender your </a:t>
            </a:r>
          </a:p>
          <a:p>
            <a:pPr>
              <a:buNone/>
            </a:pPr>
            <a:r>
              <a:rPr lang="en-US" dirty="0" smtClean="0"/>
              <a:t>		life to Jesus Christ?</a:t>
            </a:r>
          </a:p>
          <a:p>
            <a:pPr>
              <a:buNone/>
            </a:pPr>
            <a:r>
              <a:rPr lang="en-US" dirty="0" smtClean="0"/>
              <a:t>	5.  Are you ready to receive Jesus into 	your life and into your heart?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FIVE OPENING QUESTIONS</a:t>
            </a:r>
          </a:p>
          <a:p>
            <a:r>
              <a:rPr lang="en-US" dirty="0" smtClean="0"/>
              <a:t>1</a:t>
            </a:r>
            <a:r>
              <a:rPr lang="en-US" dirty="0" smtClean="0"/>
              <a:t>.  Do you have any kind of </a:t>
            </a:r>
            <a:r>
              <a:rPr lang="en-US" dirty="0" smtClean="0"/>
              <a:t>                                                        		spiritual </a:t>
            </a:r>
            <a:r>
              <a:rPr lang="en-US" dirty="0" smtClean="0"/>
              <a:t>beliefs?</a:t>
            </a:r>
          </a:p>
          <a:p>
            <a:r>
              <a:rPr lang="en-US" dirty="0" smtClean="0"/>
              <a:t>2</a:t>
            </a:r>
            <a:r>
              <a:rPr lang="en-US" dirty="0" smtClean="0"/>
              <a:t>.  To you, who is Jesus Christ?</a:t>
            </a:r>
          </a:p>
          <a:p>
            <a:r>
              <a:rPr lang="en-US" dirty="0" smtClean="0"/>
              <a:t>3</a:t>
            </a:r>
            <a:r>
              <a:rPr lang="en-US" dirty="0" smtClean="0"/>
              <a:t>.  Do you think there is a heaven </a:t>
            </a:r>
            <a:r>
              <a:rPr lang="en-US" dirty="0" smtClean="0"/>
              <a:t>		or </a:t>
            </a:r>
            <a:r>
              <a:rPr lang="en-US" dirty="0" smtClean="0"/>
              <a:t>a hell?</a:t>
            </a:r>
          </a:p>
          <a:p>
            <a:r>
              <a:rPr lang="en-US" dirty="0" smtClean="0"/>
              <a:t>4</a:t>
            </a:r>
            <a:r>
              <a:rPr lang="en-US" dirty="0" smtClean="0"/>
              <a:t>.  If you died, where would you </a:t>
            </a:r>
            <a:r>
              <a:rPr lang="en-US" dirty="0" smtClean="0"/>
              <a:t> 			go</a:t>
            </a:r>
            <a:r>
              <a:rPr lang="en-US" dirty="0" smtClean="0"/>
              <a:t>?  (If </a:t>
            </a:r>
            <a:r>
              <a:rPr lang="en-US" i="1" dirty="0" smtClean="0"/>
              <a:t>heaven</a:t>
            </a:r>
            <a:r>
              <a:rPr lang="en-US" dirty="0" smtClean="0"/>
              <a:t>, why?)</a:t>
            </a:r>
          </a:p>
          <a:p>
            <a:r>
              <a:rPr lang="en-US" dirty="0" smtClean="0"/>
              <a:t>5</a:t>
            </a:r>
            <a:r>
              <a:rPr lang="en-US" dirty="0" smtClean="0"/>
              <a:t>.  If what you believe is not true, </a:t>
            </a:r>
            <a:r>
              <a:rPr lang="en-US" dirty="0" smtClean="0"/>
              <a:t>			would </a:t>
            </a:r>
            <a:r>
              <a:rPr lang="en-US" dirty="0" smtClean="0"/>
              <a:t>you want to know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THE 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500" dirty="0" smtClean="0"/>
              <a:t>1.  Romans 3:23:  </a:t>
            </a:r>
            <a:r>
              <a:rPr lang="en-US" sz="3500" i="1" dirty="0" smtClean="0"/>
              <a:t>“for all have </a:t>
            </a:r>
            <a:r>
              <a:rPr lang="en-US" sz="3500" i="1" dirty="0" smtClean="0"/>
              <a:t>  sinned </a:t>
            </a:r>
            <a:r>
              <a:rPr lang="en-US" sz="3500" i="1" dirty="0" smtClean="0"/>
              <a:t>and fall short of the </a:t>
            </a:r>
            <a:r>
              <a:rPr lang="en-US" sz="3500" i="1" dirty="0" smtClean="0"/>
              <a:t>     glory </a:t>
            </a:r>
            <a:r>
              <a:rPr lang="en-US" sz="3500" i="1" dirty="0" smtClean="0"/>
              <a:t>of God….”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	“Read this aloud.”  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</a:t>
            </a:r>
            <a:r>
              <a:rPr lang="en-US" sz="3500" dirty="0" smtClean="0"/>
              <a:t>	“</a:t>
            </a:r>
            <a:r>
              <a:rPr lang="en-US" sz="3500" dirty="0" smtClean="0"/>
              <a:t>What does it say?”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500" dirty="0" smtClean="0"/>
              <a:t>THE </a:t>
            </a:r>
            <a:r>
              <a:rPr lang="en-US" sz="3500" dirty="0" smtClean="0"/>
              <a:t>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sz="3500" dirty="0" smtClean="0"/>
              <a:t>		2</a:t>
            </a:r>
            <a:r>
              <a:rPr lang="en-US" sz="3500" dirty="0" smtClean="0"/>
              <a:t>.  Romans 6:23:  </a:t>
            </a:r>
            <a:r>
              <a:rPr lang="en-US" sz="3500" i="1" dirty="0" smtClean="0"/>
              <a:t>“For the </a:t>
            </a:r>
            <a:endParaRPr lang="en-US" sz="3500" i="1" dirty="0" smtClean="0"/>
          </a:p>
          <a:p>
            <a:pPr>
              <a:buNone/>
            </a:pPr>
            <a:r>
              <a:rPr lang="en-US" sz="3500" i="1" dirty="0" smtClean="0"/>
              <a:t>	</a:t>
            </a:r>
            <a:r>
              <a:rPr lang="en-US" sz="3500" i="1" dirty="0" smtClean="0"/>
              <a:t>wages </a:t>
            </a:r>
            <a:r>
              <a:rPr lang="en-US" sz="3500" i="1" dirty="0" smtClean="0"/>
              <a:t>of sin is death, but the free gift of God is eternal life </a:t>
            </a:r>
            <a:r>
              <a:rPr lang="en-US" sz="3500" i="1" u="sng" dirty="0" smtClean="0"/>
              <a:t>in</a:t>
            </a:r>
            <a:r>
              <a:rPr lang="en-US" sz="3500" i="1" dirty="0" smtClean="0"/>
              <a:t> Christ </a:t>
            </a:r>
            <a:endParaRPr lang="en-US" sz="3500" i="1" dirty="0" smtClean="0"/>
          </a:p>
          <a:p>
            <a:pPr>
              <a:buNone/>
            </a:pPr>
            <a:r>
              <a:rPr lang="en-US" sz="3500" i="1" dirty="0" smtClean="0"/>
              <a:t>	</a:t>
            </a:r>
            <a:r>
              <a:rPr lang="en-US" sz="3500" i="1" dirty="0" smtClean="0"/>
              <a:t>Jesus </a:t>
            </a:r>
            <a:r>
              <a:rPr lang="en-US" sz="3500" i="1" dirty="0" smtClean="0"/>
              <a:t>our </a:t>
            </a:r>
            <a:r>
              <a:rPr lang="en-US" sz="3500" i="1" dirty="0" smtClean="0"/>
              <a:t>Lord</a:t>
            </a:r>
            <a:r>
              <a:rPr lang="en-US" sz="3500" i="1" dirty="0" smtClean="0"/>
              <a:t>.”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	“</a:t>
            </a:r>
            <a:r>
              <a:rPr lang="en-US" sz="3500" dirty="0" smtClean="0"/>
              <a:t>Read this aloud.”  </a:t>
            </a:r>
            <a:endParaRPr lang="en-US" sz="3500" dirty="0" smtClean="0"/>
          </a:p>
          <a:p>
            <a:pPr lvl="1">
              <a:buNone/>
            </a:pPr>
            <a:r>
              <a:rPr lang="en-US" sz="3500" dirty="0" smtClean="0"/>
              <a:t>   “</a:t>
            </a:r>
            <a:r>
              <a:rPr lang="en-US" sz="3500" dirty="0" smtClean="0"/>
              <a:t>What does it say?”</a:t>
            </a:r>
          </a:p>
          <a:p>
            <a:pPr>
              <a:buNone/>
            </a:pPr>
            <a:r>
              <a:rPr lang="en-US" sz="3500" dirty="0" smtClean="0"/>
              <a:t>	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THE SEVEN TEACHING </a:t>
            </a:r>
            <a:r>
              <a:rPr lang="en-US" sz="3000" dirty="0" smtClean="0"/>
              <a:t>SCRIPTURES</a:t>
            </a:r>
            <a:r>
              <a:rPr lang="en-US" sz="3000" dirty="0" smtClean="0"/>
              <a:t> </a:t>
            </a:r>
          </a:p>
          <a:p>
            <a:pPr>
              <a:buNone/>
            </a:pPr>
            <a:r>
              <a:rPr lang="en-US" sz="3000" dirty="0" smtClean="0"/>
              <a:t>	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/>
              <a:t>	3</a:t>
            </a:r>
            <a:r>
              <a:rPr lang="en-US" sz="3000" dirty="0" smtClean="0"/>
              <a:t>.  John 3:3:  </a:t>
            </a:r>
            <a:r>
              <a:rPr lang="en-US" sz="3000" i="1" dirty="0" smtClean="0"/>
              <a:t>“Jesus answered </a:t>
            </a: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r>
              <a:rPr lang="en-US" sz="3000" i="1" dirty="0" smtClean="0"/>
              <a:t>him</a:t>
            </a:r>
            <a:r>
              <a:rPr lang="en-US" sz="3000" i="1" dirty="0" smtClean="0"/>
              <a:t>, ‘Truly, truly, I say to you, </a:t>
            </a: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r>
              <a:rPr lang="en-US" sz="3000" i="1" dirty="0" smtClean="0"/>
              <a:t>unless one </a:t>
            </a:r>
            <a:r>
              <a:rPr lang="en-US" sz="3000" i="1" dirty="0" smtClean="0"/>
              <a:t>is born again he </a:t>
            </a: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r>
              <a:rPr lang="en-US" sz="3000" i="1" dirty="0" smtClean="0"/>
              <a:t>cannot </a:t>
            </a:r>
            <a:r>
              <a:rPr lang="en-US" sz="3000" i="1" dirty="0" smtClean="0"/>
              <a:t>see </a:t>
            </a:r>
            <a:r>
              <a:rPr lang="en-US" sz="3000" i="1" dirty="0" smtClean="0"/>
              <a:t>the </a:t>
            </a:r>
            <a:r>
              <a:rPr lang="en-US" sz="3000" i="1" dirty="0" smtClean="0"/>
              <a:t>k</a:t>
            </a:r>
            <a:r>
              <a:rPr lang="en-US" sz="3000" i="1" dirty="0" smtClean="0"/>
              <a:t>ingdom </a:t>
            </a:r>
            <a:r>
              <a:rPr lang="en-US" sz="3000" i="1" dirty="0" smtClean="0"/>
              <a:t>of God.’”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	“Read this aloud.”  </a:t>
            </a:r>
          </a:p>
          <a:p>
            <a:pPr lvl="1">
              <a:buNone/>
            </a:pPr>
            <a:r>
              <a:rPr lang="en-US" sz="3000" dirty="0" smtClean="0"/>
              <a:t>   “What does it say?”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THE SEVEN TEACHING SCRIPTURES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	“I put this cross in the margin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</a:t>
            </a:r>
            <a:r>
              <a:rPr lang="en-US" sz="3000" dirty="0" smtClean="0"/>
              <a:t> 	to </a:t>
            </a:r>
            <a:r>
              <a:rPr lang="en-US" sz="3000" dirty="0" smtClean="0"/>
              <a:t>remind me to ask, ‘Why did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/>
              <a:t>Jesus </a:t>
            </a:r>
            <a:r>
              <a:rPr lang="en-US" sz="3000" dirty="0" smtClean="0"/>
              <a:t>come to die?’”</a:t>
            </a:r>
          </a:p>
          <a:p>
            <a:pPr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THE SEVEN TEACHING </a:t>
            </a:r>
            <a:r>
              <a:rPr lang="en-US" sz="3000" dirty="0" smtClean="0"/>
              <a:t>SCRIPTURES</a:t>
            </a:r>
          </a:p>
          <a:p>
            <a:pPr>
              <a:buNone/>
            </a:pPr>
            <a:r>
              <a:rPr lang="en-US" sz="3000" dirty="0" smtClean="0"/>
              <a:t> </a:t>
            </a:r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/>
              <a:t>	</a:t>
            </a:r>
            <a:r>
              <a:rPr lang="en-US" sz="3000" dirty="0" smtClean="0"/>
              <a:t>4</a:t>
            </a:r>
            <a:r>
              <a:rPr lang="en-US" sz="3000" dirty="0" smtClean="0"/>
              <a:t>.  John 14:6:  </a:t>
            </a:r>
            <a:r>
              <a:rPr lang="en-US" sz="3000" i="1" dirty="0" smtClean="0"/>
              <a:t>“Jesus said to </a:t>
            </a: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r>
              <a:rPr lang="en-US" sz="3000" i="1" dirty="0" smtClean="0"/>
              <a:t>him</a:t>
            </a:r>
            <a:r>
              <a:rPr lang="en-US" sz="3000" i="1" dirty="0" smtClean="0"/>
              <a:t>, “I am the way, and the truth, and the life. No one comes to the Father except </a:t>
            </a:r>
            <a:r>
              <a:rPr lang="en-US" sz="3000" i="1" dirty="0" smtClean="0"/>
              <a:t>through </a:t>
            </a:r>
            <a:r>
              <a:rPr lang="en-US" sz="3000" i="1" dirty="0" smtClean="0"/>
              <a:t>me</a:t>
            </a:r>
            <a:r>
              <a:rPr lang="en-US" sz="3000" i="1" dirty="0" smtClean="0"/>
              <a:t>.”</a:t>
            </a:r>
            <a:r>
              <a:rPr lang="en-US" sz="3000" dirty="0" smtClean="0"/>
              <a:t>	</a:t>
            </a:r>
            <a:r>
              <a:rPr lang="en-US" sz="3000" dirty="0" smtClean="0"/>
              <a:t>	“Read this aloud.” 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/>
              <a:t>	“</a:t>
            </a:r>
            <a:r>
              <a:rPr lang="en-US" sz="3000" dirty="0" smtClean="0"/>
              <a:t>What does it say?”</a:t>
            </a:r>
          </a:p>
          <a:p>
            <a:pPr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510185"/>
            <a:ext cx="6876256" cy="1901825"/>
          </a:xfrm>
          <a:prstGeom prst="rect">
            <a:avLst/>
          </a:prstGeom>
          <a:gradFill flip="none" rotWithShape="1">
            <a:gsLst>
              <a:gs pos="11000">
                <a:schemeClr val="bg1">
                  <a:alpha val="8700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733557" y="1753060"/>
            <a:ext cx="4870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Practical Method of Personal Evangelism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(Designed by Bill Fay)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733557" y="744949"/>
            <a:ext cx="487089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SHARE JESUS WITHOUT FEAR</a:t>
            </a:r>
            <a:endParaRPr lang="en-US" altLang="ko-KR" sz="3200" b="1" dirty="0" smtClean="0">
              <a:solidFill>
                <a:schemeClr val="bg2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4300" dirty="0" smtClean="0"/>
              <a:t>THE 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5</a:t>
            </a:r>
            <a:r>
              <a:rPr lang="en-US" dirty="0" smtClean="0"/>
              <a:t>.  Romans 10:9-11:  </a:t>
            </a:r>
            <a:r>
              <a:rPr lang="en-US" i="1" dirty="0" smtClean="0"/>
              <a:t>because</a:t>
            </a:r>
            <a:r>
              <a:rPr lang="en-US" i="1" dirty="0" smtClean="0"/>
              <a:t>, if you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confess </a:t>
            </a:r>
            <a:r>
              <a:rPr lang="en-US" i="1" dirty="0" smtClean="0"/>
              <a:t>with your mouth that Jesus is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Lord </a:t>
            </a:r>
            <a:r>
              <a:rPr lang="en-US" i="1" dirty="0" smtClean="0"/>
              <a:t>and believe in your heart </a:t>
            </a:r>
            <a:r>
              <a:rPr lang="en-US" i="1" dirty="0" smtClean="0"/>
              <a:t>that God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raised </a:t>
            </a:r>
            <a:r>
              <a:rPr lang="en-US" i="1" dirty="0" smtClean="0"/>
              <a:t>him from the dead, you will be saved.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For </a:t>
            </a:r>
            <a:r>
              <a:rPr lang="en-US" i="1" dirty="0" smtClean="0"/>
              <a:t>with the heart one believes and is justified, and with the </a:t>
            </a:r>
            <a:r>
              <a:rPr lang="en-US" i="1" dirty="0" smtClean="0"/>
              <a:t>mouth </a:t>
            </a:r>
            <a:r>
              <a:rPr lang="en-US" i="1" dirty="0" smtClean="0"/>
              <a:t>one confesses and is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saved</a:t>
            </a:r>
            <a:r>
              <a:rPr lang="en-US" i="1" dirty="0" smtClean="0"/>
              <a:t>. For the Scripture says, “Everyone who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believes </a:t>
            </a:r>
            <a:r>
              <a:rPr lang="en-US" i="1" dirty="0" smtClean="0"/>
              <a:t>in him will not be put to </a:t>
            </a:r>
            <a:r>
              <a:rPr lang="en-US" i="1" dirty="0" smtClean="0"/>
              <a:t>shame</a:t>
            </a:r>
            <a:r>
              <a:rPr lang="en-US" i="1" dirty="0" smtClean="0"/>
              <a:t>.”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“</a:t>
            </a:r>
            <a:r>
              <a:rPr lang="en-US" dirty="0" smtClean="0"/>
              <a:t>Read this aloud.”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“</a:t>
            </a:r>
            <a:r>
              <a:rPr lang="en-US" dirty="0" smtClean="0"/>
              <a:t>What does it say</a:t>
            </a:r>
            <a:r>
              <a:rPr lang="en-US" dirty="0" smtClean="0"/>
              <a:t>?”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6</a:t>
            </a:r>
            <a:r>
              <a:rPr lang="en-US" dirty="0" smtClean="0"/>
              <a:t>.  2 Corinthians 5:15:  </a:t>
            </a:r>
            <a:r>
              <a:rPr lang="en-US" i="1" dirty="0" smtClean="0"/>
              <a:t>“and he died for all, that those who live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might </a:t>
            </a:r>
            <a:r>
              <a:rPr lang="en-US" i="1" dirty="0" smtClean="0"/>
              <a:t>no longer live for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themselves </a:t>
            </a:r>
            <a:r>
              <a:rPr lang="en-US" i="1" dirty="0" smtClean="0"/>
              <a:t>but for him who </a:t>
            </a:r>
            <a:r>
              <a:rPr lang="en-US" i="1" dirty="0" smtClean="0"/>
              <a:t>for </a:t>
            </a:r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their </a:t>
            </a:r>
            <a:r>
              <a:rPr lang="en-US" i="1" dirty="0" smtClean="0"/>
              <a:t>sake died and was raised.”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“Read this aloud.”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“</a:t>
            </a:r>
            <a:r>
              <a:rPr lang="en-US" dirty="0" smtClean="0"/>
              <a:t>What does it say?”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 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</a:t>
            </a:r>
            <a:r>
              <a:rPr lang="en-US" dirty="0" smtClean="0"/>
              <a:t>7</a:t>
            </a:r>
            <a:r>
              <a:rPr lang="en-US" dirty="0" smtClean="0"/>
              <a:t>.  Revelation 3:20:  </a:t>
            </a:r>
            <a:r>
              <a:rPr lang="en-US" i="1" dirty="0" smtClean="0"/>
              <a:t>“Behold, I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stand </a:t>
            </a:r>
            <a:r>
              <a:rPr lang="en-US" i="1" dirty="0" smtClean="0"/>
              <a:t>at the door and knock. If </a:t>
            </a:r>
            <a:endParaRPr lang="en-US" i="1" dirty="0" smtClean="0"/>
          </a:p>
          <a:p>
            <a:pPr>
              <a:buNone/>
            </a:pPr>
            <a:r>
              <a:rPr lang="en-US" i="1" dirty="0" smtClean="0"/>
              <a:t>	</a:t>
            </a:r>
            <a:r>
              <a:rPr lang="en-US" i="1" dirty="0" smtClean="0"/>
              <a:t>anyone </a:t>
            </a:r>
            <a:r>
              <a:rPr lang="en-US" i="1" dirty="0" smtClean="0"/>
              <a:t>hears my voice and opens the door, I will </a:t>
            </a:r>
            <a:r>
              <a:rPr lang="en-US" i="1" dirty="0" smtClean="0"/>
              <a:t>come </a:t>
            </a:r>
            <a:r>
              <a:rPr lang="en-US" i="1" dirty="0" smtClean="0"/>
              <a:t>in to him and eat with him, and he with me.”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“Read this aloud.” 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“</a:t>
            </a:r>
            <a:r>
              <a:rPr lang="en-US" dirty="0" smtClean="0"/>
              <a:t>What does it say?”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FIVE COMMITMENT QUESTIONS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 Are you a sinner?</a:t>
            </a:r>
          </a:p>
          <a:p>
            <a:pPr>
              <a:buNone/>
            </a:pPr>
            <a:r>
              <a:rPr lang="en-US" dirty="0" smtClean="0"/>
              <a:t>	2.  Do you want forgiveness of sins?</a:t>
            </a:r>
          </a:p>
          <a:p>
            <a:pPr>
              <a:buNone/>
            </a:pPr>
            <a:r>
              <a:rPr lang="en-US" dirty="0" smtClean="0"/>
              <a:t>	3.  Do you believe Jesus died on the </a:t>
            </a:r>
          </a:p>
          <a:p>
            <a:pPr>
              <a:buNone/>
            </a:pPr>
            <a:r>
              <a:rPr lang="en-US" dirty="0" smtClean="0"/>
              <a:t>		cross for you and rose again?</a:t>
            </a:r>
          </a:p>
          <a:p>
            <a:pPr>
              <a:buNone/>
            </a:pPr>
            <a:r>
              <a:rPr lang="en-US" dirty="0" smtClean="0"/>
              <a:t>	4.  Are you willing to surrender your </a:t>
            </a:r>
          </a:p>
          <a:p>
            <a:pPr>
              <a:buNone/>
            </a:pPr>
            <a:r>
              <a:rPr lang="en-US" dirty="0" smtClean="0"/>
              <a:t>		life to Jesus Christ?</a:t>
            </a:r>
          </a:p>
          <a:p>
            <a:pPr>
              <a:buNone/>
            </a:pPr>
            <a:r>
              <a:rPr lang="en-US" dirty="0" smtClean="0"/>
              <a:t>	5.  Are you ready to receive Jesus into 	your life and into your heart?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II. Explanation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THE TEN DIRECTIONS FOR NEW BELIEVERS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1.  How many of your sins has Christ paid for?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2.  How many of your sins does Christ remember?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3.  Where does Christ live?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4.  Let’s pray.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5.  Who has been praying for you?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6.  Do you know where your friend goes to church?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7.  Do you know your friend’s number? Let’s call him </a:t>
            </a:r>
            <a:r>
              <a:rPr lang="en-US" dirty="0" smtClean="0"/>
              <a:t>	now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8.  May I take you to church?</a:t>
            </a:r>
          </a:p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/>
              <a:t>9.  Read the Gospel of John.</a:t>
            </a:r>
          </a:p>
          <a:p>
            <a:pPr>
              <a:buNone/>
            </a:pPr>
            <a:r>
              <a:rPr lang="en-US" dirty="0" smtClean="0"/>
              <a:t>10</a:t>
            </a:r>
            <a:r>
              <a:rPr lang="en-US" dirty="0" smtClean="0"/>
              <a:t>.  I will call you tomorrow to see if the Word became </a:t>
            </a:r>
            <a:r>
              <a:rPr lang="en-US" dirty="0" smtClean="0"/>
              <a:t>	different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III. Practicing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1.  </a:t>
            </a:r>
            <a:r>
              <a:rPr lang="en-US" dirty="0" smtClean="0"/>
              <a:t>Find a partner you don’t know well.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 </a:t>
            </a:r>
            <a:r>
              <a:rPr lang="en-US" dirty="0" smtClean="0"/>
              <a:t>One play the evangelist.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 </a:t>
            </a:r>
            <a:r>
              <a:rPr lang="en-US" dirty="0" smtClean="0"/>
              <a:t>The other play along: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“You have attended church,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believe there is a God, and hope you are good enough to get into heaven.”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4.  </a:t>
            </a:r>
            <a:r>
              <a:rPr lang="en-US" dirty="0" smtClean="0"/>
              <a:t>Start with the five opening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questions and go through the seven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scriptures and five closing questions.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(20 minutes)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32656"/>
            <a:ext cx="69127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smtClean="0">
                <a:latin typeface="Times New Roman" pitchFamily="18" charset="0"/>
                <a:cs typeface="Calibri" pitchFamily="34" charset="0"/>
              </a:rPr>
              <a:t>2017 SUMMER SEMINARS AT HOSPERS PCA</a:t>
            </a:r>
            <a:endParaRPr lang="en-US" sz="2200" dirty="0" smtClean="0"/>
          </a:p>
          <a:p>
            <a:pPr eaLnBrk="0" hangingPunct="0"/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June 20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Beyond the Blame Game: Moving Past the </a:t>
            </a:r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Failures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of Others</a:t>
            </a:r>
            <a:r>
              <a:rPr lang="en-US" sz="2200" dirty="0" smtClean="0">
                <a:cs typeface="Calibri" pitchFamily="34" charset="0"/>
              </a:rPr>
              <a:t>”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July 18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Share Jesus Without Fear: A Practical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Method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of </a:t>
            </a:r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Personal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Evangelism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 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July 25 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Apologetics 101: Dealing with Difficult 			Objections to the Christian Faith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August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22 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Depression: A Biblical Look at the Fastest 			Growing Mood Disorder Today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  </a:t>
            </a:r>
            <a:endParaRPr lang="en-US" sz="2200" dirty="0" smtClean="0"/>
          </a:p>
          <a:p>
            <a:pPr eaLnBrk="0" hangingPunct="0"/>
            <a:endParaRPr lang="en-US" sz="2200" dirty="0" smtClean="0">
              <a:cs typeface="Times New Roman" pitchFamily="18" charset="0"/>
            </a:endParaRPr>
          </a:p>
          <a:p>
            <a:pPr eaLnBrk="0" hangingPunct="0"/>
            <a:r>
              <a:rPr lang="en-US" sz="2000" b="1" i="1" dirty="0" smtClean="0">
                <a:cs typeface="Times New Roman" pitchFamily="18" charset="0"/>
              </a:rPr>
              <a:t>(All seminars are at the church and begin at 7:00 p.m.)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IV. Why We Fear Evangelism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We think so much depends on us. But…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The gospel is “good news” about real </a:t>
            </a:r>
          </a:p>
          <a:p>
            <a:pPr>
              <a:buNone/>
            </a:pPr>
            <a:r>
              <a:rPr lang="en-US" dirty="0" smtClean="0"/>
              <a:t>		events.</a:t>
            </a:r>
          </a:p>
          <a:p>
            <a:pPr>
              <a:buNone/>
            </a:pPr>
            <a:r>
              <a:rPr lang="en-US" dirty="0" smtClean="0"/>
              <a:t>	2.  </a:t>
            </a:r>
            <a:r>
              <a:rPr lang="en-US" dirty="0" smtClean="0"/>
              <a:t>No one can believe without the Holy Spirit. 		Some will not believe no matter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how good our “performance.”</a:t>
            </a:r>
          </a:p>
          <a:p>
            <a:pPr>
              <a:buNone/>
            </a:pPr>
            <a:r>
              <a:rPr lang="en-US" dirty="0" smtClean="0"/>
              <a:t>	3.  </a:t>
            </a:r>
            <a:r>
              <a:rPr lang="en-US" dirty="0" smtClean="0"/>
              <a:t>Some people have been appointed to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believe the gospel and surely will.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4.  </a:t>
            </a:r>
            <a:r>
              <a:rPr lang="en-US" dirty="0" smtClean="0"/>
              <a:t>God has ordained to save his people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through the gospel message.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“Presenting an unflattering message to 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b="1" i="1" dirty="0" smtClean="0"/>
              <a:t>unwilling people who are unable to believe.”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b="1" i="1" dirty="0" smtClean="0"/>
              <a:t>	WE MUST PRAY!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V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. Practice Session Two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	1.  </a:t>
            </a:r>
            <a:r>
              <a:rPr lang="en-US" dirty="0" smtClean="0"/>
              <a:t>Same partner, change roles.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 </a:t>
            </a:r>
            <a:r>
              <a:rPr lang="en-US" dirty="0" smtClean="0"/>
              <a:t>One play the evangelist.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 </a:t>
            </a:r>
            <a:r>
              <a:rPr lang="en-US" dirty="0" smtClean="0"/>
              <a:t>The other play along: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“You have attended church,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believe there is a God, and hope you are good enough to get into heaven.”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4.  </a:t>
            </a:r>
            <a:r>
              <a:rPr lang="en-US" dirty="0" smtClean="0"/>
              <a:t>Start with the five opening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questions and go through the seven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scriptures and five closing questions.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(20 minutes)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VI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. Q? &amp; A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026" name="Picture 2" descr="Image result for evange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7092786" cy="5391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Introduction: The Great Treasure 	Hunt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Matthew 1:17:</a:t>
            </a:r>
            <a:br>
              <a:rPr lang="en-US" altLang="ko-KR" dirty="0" smtClean="0"/>
            </a:br>
            <a:r>
              <a:rPr lang="en-US" altLang="ko-KR" dirty="0" smtClean="0"/>
              <a:t>“</a:t>
            </a:r>
            <a:r>
              <a:rPr lang="en-US" altLang="ko-KR" i="1" dirty="0" smtClean="0"/>
              <a:t>And Jesus said to them, “Follow me, and I will make you become fishers of men.”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VII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. CONCLUSION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1.  </a:t>
            </a:r>
            <a:r>
              <a:rPr lang="en-US" dirty="0" smtClean="0"/>
              <a:t>CAN YOU DO THIS?!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 </a:t>
            </a:r>
            <a:r>
              <a:rPr lang="en-US" dirty="0" smtClean="0"/>
              <a:t>Your Assignment: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“Share the gospel using the 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‘Share Jesus without Fear’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approach with ten…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	    thousand people.” </a:t>
            </a:r>
          </a:p>
          <a:p>
            <a:pPr>
              <a:buNone/>
            </a:pPr>
            <a:r>
              <a:rPr lang="en-US" dirty="0" smtClean="0"/>
              <a:t>	 </a:t>
            </a:r>
            <a:r>
              <a:rPr lang="en-US" b="1" i="1" dirty="0" smtClean="0"/>
              <a:t>Ask people to “help” you </a:t>
            </a:r>
          </a:p>
          <a:p>
            <a:pPr>
              <a:buNone/>
            </a:pPr>
            <a:r>
              <a:rPr lang="en-US" b="1" i="1" dirty="0" smtClean="0"/>
              <a:t>complete your “assignment.”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mage result for evangel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19" y="548680"/>
            <a:ext cx="6683377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3688" y="332656"/>
            <a:ext cx="691276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200" b="1" dirty="0" smtClean="0">
                <a:latin typeface="Times New Roman" pitchFamily="18" charset="0"/>
                <a:cs typeface="Calibri" pitchFamily="34" charset="0"/>
              </a:rPr>
              <a:t>2017 SUMMER SEMINARS AT HOSPERS PCA</a:t>
            </a:r>
            <a:endParaRPr lang="en-US" sz="2200" dirty="0" smtClean="0"/>
          </a:p>
          <a:p>
            <a:pPr eaLnBrk="0" hangingPunct="0"/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June 20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Beyond the Blame Game: Moving Past the </a:t>
            </a:r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Failures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of Others</a:t>
            </a:r>
            <a:r>
              <a:rPr lang="en-US" sz="2200" dirty="0" smtClean="0">
                <a:cs typeface="Calibri" pitchFamily="34" charset="0"/>
              </a:rPr>
              <a:t>”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July 18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Share Jesus Without Fear: A Practical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Method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of </a:t>
            </a:r>
            <a:endParaRPr lang="en-US" sz="2200" dirty="0" smtClean="0">
              <a:latin typeface="Times New Roman" pitchFamily="18" charset="0"/>
              <a:cs typeface="Calibri" pitchFamily="34" charset="0"/>
            </a:endParaRPr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Personal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Evangelism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 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July 25 	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Apologetics 101: Dealing with Difficult 			Objections to the Christian Faith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	</a:t>
            </a:r>
            <a:endParaRPr lang="en-US" sz="2200" dirty="0" smtClean="0"/>
          </a:p>
          <a:p>
            <a:pPr eaLnBrk="0" hangingPunct="0"/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August 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22 </a:t>
            </a:r>
            <a:r>
              <a:rPr lang="en-US" sz="2200" dirty="0" smtClean="0">
                <a:cs typeface="Calibri" pitchFamily="34" charset="0"/>
              </a:rPr>
              <a:t>“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Depression: A Biblical Look at the Fastest 			Growing Mood Disorder Today</a:t>
            </a:r>
            <a:r>
              <a:rPr lang="en-US" sz="2200" dirty="0" smtClean="0">
                <a:cs typeface="Calibri" pitchFamily="34" charset="0"/>
              </a:rPr>
              <a:t>”</a:t>
            </a:r>
            <a:r>
              <a:rPr lang="en-US" sz="2200" dirty="0" smtClean="0">
                <a:latin typeface="Times New Roman" pitchFamily="18" charset="0"/>
                <a:cs typeface="Calibri" pitchFamily="34" charset="0"/>
              </a:rPr>
              <a:t>  </a:t>
            </a:r>
            <a:endParaRPr lang="en-US" sz="2200" dirty="0" smtClean="0"/>
          </a:p>
          <a:p>
            <a:pPr eaLnBrk="0" hangingPunct="0"/>
            <a:endParaRPr lang="en-US" sz="2200" dirty="0" smtClean="0">
              <a:cs typeface="Times New Roman" pitchFamily="18" charset="0"/>
            </a:endParaRPr>
          </a:p>
          <a:p>
            <a:pPr eaLnBrk="0" hangingPunct="0"/>
            <a:r>
              <a:rPr lang="en-US" sz="2000" b="1" i="1" dirty="0" smtClean="0">
                <a:cs typeface="Times New Roman" pitchFamily="18" charset="0"/>
              </a:rPr>
              <a:t>(All seminars are at the church and begin at 7:00 p.m.)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THE FIVE OPENING QUESTIONS</a:t>
            </a:r>
          </a:p>
          <a:p>
            <a:r>
              <a:rPr lang="en-US" dirty="0" smtClean="0"/>
              <a:t>1</a:t>
            </a:r>
            <a:r>
              <a:rPr lang="en-US" dirty="0" smtClean="0"/>
              <a:t>.  Do you have any kind of </a:t>
            </a:r>
            <a:r>
              <a:rPr lang="en-US" dirty="0" smtClean="0"/>
              <a:t>                                                        		spiritual </a:t>
            </a:r>
            <a:r>
              <a:rPr lang="en-US" dirty="0" smtClean="0"/>
              <a:t>beliefs?</a:t>
            </a:r>
          </a:p>
          <a:p>
            <a:r>
              <a:rPr lang="en-US" dirty="0" smtClean="0"/>
              <a:t>2</a:t>
            </a:r>
            <a:r>
              <a:rPr lang="en-US" dirty="0" smtClean="0"/>
              <a:t>.  To you, who is Jesus Christ?</a:t>
            </a:r>
          </a:p>
          <a:p>
            <a:r>
              <a:rPr lang="en-US" dirty="0" smtClean="0"/>
              <a:t>3</a:t>
            </a:r>
            <a:r>
              <a:rPr lang="en-US" dirty="0" smtClean="0"/>
              <a:t>.  Do you think there is a heaven </a:t>
            </a:r>
            <a:r>
              <a:rPr lang="en-US" dirty="0" smtClean="0"/>
              <a:t>		or </a:t>
            </a:r>
            <a:r>
              <a:rPr lang="en-US" dirty="0" smtClean="0"/>
              <a:t>a hell?</a:t>
            </a:r>
          </a:p>
          <a:p>
            <a:r>
              <a:rPr lang="en-US" dirty="0" smtClean="0"/>
              <a:t>4</a:t>
            </a:r>
            <a:r>
              <a:rPr lang="en-US" dirty="0" smtClean="0"/>
              <a:t>.  If you died, where would you </a:t>
            </a:r>
            <a:r>
              <a:rPr lang="en-US" dirty="0" smtClean="0"/>
              <a:t> 			go</a:t>
            </a:r>
            <a:r>
              <a:rPr lang="en-US" dirty="0" smtClean="0"/>
              <a:t>?  (If </a:t>
            </a:r>
            <a:r>
              <a:rPr lang="en-US" i="1" dirty="0" smtClean="0"/>
              <a:t>heaven</a:t>
            </a:r>
            <a:r>
              <a:rPr lang="en-US" dirty="0" smtClean="0"/>
              <a:t>, why?)</a:t>
            </a:r>
          </a:p>
          <a:p>
            <a:r>
              <a:rPr lang="en-US" dirty="0" smtClean="0"/>
              <a:t>5</a:t>
            </a:r>
            <a:r>
              <a:rPr lang="en-US" dirty="0" smtClean="0"/>
              <a:t>.  If what you believe is not true, </a:t>
            </a:r>
            <a:r>
              <a:rPr lang="en-US" dirty="0" smtClean="0"/>
              <a:t>			would </a:t>
            </a:r>
            <a:r>
              <a:rPr lang="en-US" dirty="0" smtClean="0"/>
              <a:t>you want to know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THE 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500" dirty="0" smtClean="0"/>
              <a:t>1.  Romans 3:23:  </a:t>
            </a:r>
            <a:r>
              <a:rPr lang="en-US" sz="3500" i="1" dirty="0" smtClean="0"/>
              <a:t>“for all have </a:t>
            </a:r>
            <a:r>
              <a:rPr lang="en-US" sz="3500" i="1" dirty="0" smtClean="0"/>
              <a:t>  sinned </a:t>
            </a:r>
            <a:r>
              <a:rPr lang="en-US" sz="3500" i="1" dirty="0" smtClean="0"/>
              <a:t>and fall short of the </a:t>
            </a:r>
            <a:r>
              <a:rPr lang="en-US" sz="3500" i="1" dirty="0" smtClean="0"/>
              <a:t>     glory </a:t>
            </a:r>
            <a:r>
              <a:rPr lang="en-US" sz="3500" i="1" dirty="0" smtClean="0"/>
              <a:t>of God….”</a:t>
            </a:r>
            <a:r>
              <a:rPr lang="en-US" sz="3500" dirty="0" smtClean="0"/>
              <a:t/>
            </a:r>
            <a:br>
              <a:rPr lang="en-US" sz="3500" dirty="0" smtClean="0"/>
            </a:b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	“Read this aloud.”  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</a:t>
            </a:r>
            <a:r>
              <a:rPr lang="en-US" sz="3500" dirty="0" smtClean="0"/>
              <a:t>	“</a:t>
            </a:r>
            <a:r>
              <a:rPr lang="en-US" sz="3500" dirty="0" smtClean="0"/>
              <a:t>What does it say?”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3500" dirty="0" smtClean="0"/>
              <a:t>THE </a:t>
            </a:r>
            <a:r>
              <a:rPr lang="en-US" sz="3500" dirty="0" smtClean="0"/>
              <a:t>SEVEN TEACHING SCRIPTURES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sz="3500" dirty="0" smtClean="0"/>
              <a:t>		2</a:t>
            </a:r>
            <a:r>
              <a:rPr lang="en-US" sz="3500" dirty="0" smtClean="0"/>
              <a:t>.  Romans 6:23:  </a:t>
            </a:r>
            <a:r>
              <a:rPr lang="en-US" sz="3500" i="1" dirty="0" smtClean="0"/>
              <a:t>“For the </a:t>
            </a:r>
            <a:endParaRPr lang="en-US" sz="3500" i="1" dirty="0" smtClean="0"/>
          </a:p>
          <a:p>
            <a:pPr>
              <a:buNone/>
            </a:pPr>
            <a:r>
              <a:rPr lang="en-US" sz="3500" i="1" dirty="0" smtClean="0"/>
              <a:t>	</a:t>
            </a:r>
            <a:r>
              <a:rPr lang="en-US" sz="3500" i="1" dirty="0" smtClean="0"/>
              <a:t>wages </a:t>
            </a:r>
            <a:r>
              <a:rPr lang="en-US" sz="3500" i="1" dirty="0" smtClean="0"/>
              <a:t>of sin is death, but the free gift of God is eternal life </a:t>
            </a:r>
            <a:r>
              <a:rPr lang="en-US" sz="3500" i="1" u="sng" dirty="0" smtClean="0"/>
              <a:t>in</a:t>
            </a:r>
            <a:r>
              <a:rPr lang="en-US" sz="3500" i="1" dirty="0" smtClean="0"/>
              <a:t> Christ </a:t>
            </a:r>
            <a:endParaRPr lang="en-US" sz="3500" i="1" dirty="0" smtClean="0"/>
          </a:p>
          <a:p>
            <a:pPr>
              <a:buNone/>
            </a:pPr>
            <a:r>
              <a:rPr lang="en-US" sz="3500" i="1" dirty="0" smtClean="0"/>
              <a:t>	</a:t>
            </a:r>
            <a:r>
              <a:rPr lang="en-US" sz="3500" i="1" dirty="0" smtClean="0"/>
              <a:t>Jesus </a:t>
            </a:r>
            <a:r>
              <a:rPr lang="en-US" sz="3500" i="1" dirty="0" smtClean="0"/>
              <a:t>our </a:t>
            </a:r>
            <a:r>
              <a:rPr lang="en-US" sz="3500" i="1" dirty="0" smtClean="0"/>
              <a:t>Lord</a:t>
            </a:r>
            <a:r>
              <a:rPr lang="en-US" sz="3500" i="1" dirty="0" smtClean="0"/>
              <a:t>.”</a:t>
            </a:r>
            <a:endParaRPr lang="en-US" sz="3500" dirty="0" smtClean="0"/>
          </a:p>
          <a:p>
            <a:pPr>
              <a:buNone/>
            </a:pPr>
            <a:r>
              <a:rPr lang="en-US" sz="3500" dirty="0" smtClean="0"/>
              <a:t>		“</a:t>
            </a:r>
            <a:r>
              <a:rPr lang="en-US" sz="3500" dirty="0" smtClean="0"/>
              <a:t>Read this aloud.”  </a:t>
            </a:r>
            <a:endParaRPr lang="en-US" sz="3500" dirty="0" smtClean="0"/>
          </a:p>
          <a:p>
            <a:pPr lvl="1">
              <a:buNone/>
            </a:pPr>
            <a:r>
              <a:rPr lang="en-US" sz="3500" dirty="0" smtClean="0"/>
              <a:t>   “</a:t>
            </a:r>
            <a:r>
              <a:rPr lang="en-US" sz="3500" dirty="0" smtClean="0"/>
              <a:t>What does it say?”</a:t>
            </a:r>
          </a:p>
          <a:p>
            <a:pPr>
              <a:buNone/>
            </a:pPr>
            <a:r>
              <a:rPr lang="en-US" sz="3500" dirty="0" smtClean="0"/>
              <a:t>	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 dirty="0" smtClean="0"/>
              <a:t>THE SEVEN TEACHING </a:t>
            </a:r>
            <a:r>
              <a:rPr lang="en-US" sz="3000" dirty="0" smtClean="0"/>
              <a:t>SCRIPTURES</a:t>
            </a:r>
            <a:r>
              <a:rPr lang="en-US" sz="3000" dirty="0" smtClean="0"/>
              <a:t> </a:t>
            </a:r>
          </a:p>
          <a:p>
            <a:pPr>
              <a:buNone/>
            </a:pPr>
            <a:r>
              <a:rPr lang="en-US" sz="3000" dirty="0" smtClean="0"/>
              <a:t>	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/>
              <a:t>	3</a:t>
            </a:r>
            <a:r>
              <a:rPr lang="en-US" sz="3000" dirty="0" smtClean="0"/>
              <a:t>.  John 3:3:  </a:t>
            </a:r>
            <a:r>
              <a:rPr lang="en-US" sz="3000" i="1" dirty="0" smtClean="0"/>
              <a:t>“Jesus answered </a:t>
            </a: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r>
              <a:rPr lang="en-US" sz="3000" i="1" dirty="0" smtClean="0"/>
              <a:t>him</a:t>
            </a:r>
            <a:r>
              <a:rPr lang="en-US" sz="3000" i="1" dirty="0" smtClean="0"/>
              <a:t>, ‘Truly, truly, I say to you, </a:t>
            </a: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r>
              <a:rPr lang="en-US" sz="3000" i="1" dirty="0" smtClean="0"/>
              <a:t>unless one </a:t>
            </a:r>
            <a:r>
              <a:rPr lang="en-US" sz="3000" i="1" dirty="0" smtClean="0"/>
              <a:t>is born again he </a:t>
            </a: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r>
              <a:rPr lang="en-US" sz="3000" i="1" dirty="0" smtClean="0"/>
              <a:t>cannot </a:t>
            </a:r>
            <a:r>
              <a:rPr lang="en-US" sz="3000" i="1" dirty="0" smtClean="0"/>
              <a:t>see </a:t>
            </a:r>
            <a:r>
              <a:rPr lang="en-US" sz="3000" i="1" dirty="0" smtClean="0"/>
              <a:t>the </a:t>
            </a:r>
            <a:r>
              <a:rPr lang="en-US" sz="3000" i="1" dirty="0" smtClean="0"/>
              <a:t>k</a:t>
            </a:r>
            <a:r>
              <a:rPr lang="en-US" sz="3000" i="1" dirty="0" smtClean="0"/>
              <a:t>ingdom </a:t>
            </a:r>
            <a:r>
              <a:rPr lang="en-US" sz="3000" i="1" dirty="0" smtClean="0"/>
              <a:t>of God.’”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	“Read this aloud.”  </a:t>
            </a:r>
          </a:p>
          <a:p>
            <a:pPr lvl="1">
              <a:buNone/>
            </a:pPr>
            <a:r>
              <a:rPr lang="en-US" sz="3000" dirty="0" smtClean="0"/>
              <a:t>   “What does it say?”</a:t>
            </a:r>
          </a:p>
          <a:p>
            <a:pPr>
              <a:buNone/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THE SEVEN TEACHING SCRIPTURES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	“I put this cross in the margin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</a:t>
            </a:r>
            <a:r>
              <a:rPr lang="en-US" sz="3000" dirty="0" smtClean="0"/>
              <a:t> 	to </a:t>
            </a:r>
            <a:r>
              <a:rPr lang="en-US" sz="3000" dirty="0" smtClean="0"/>
              <a:t>remind me to ask, ‘Why did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/>
              <a:t>Jesus </a:t>
            </a:r>
            <a:r>
              <a:rPr lang="en-US" sz="3000" dirty="0" smtClean="0"/>
              <a:t>come to die?’”</a:t>
            </a:r>
          </a:p>
          <a:p>
            <a:pPr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6778"/>
            <a:ext cx="7596336" cy="1052736"/>
          </a:xfrm>
        </p:spPr>
        <p:txBody>
          <a:bodyPr/>
          <a:lstStyle/>
          <a:p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en-US" altLang="ko-KR" sz="36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I. Demonstration of the Approach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720" y="1484784"/>
            <a:ext cx="66350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THE SEVEN TEACHING </a:t>
            </a:r>
            <a:r>
              <a:rPr lang="en-US" sz="3000" dirty="0" smtClean="0"/>
              <a:t>SCRIPTURES</a:t>
            </a:r>
          </a:p>
          <a:p>
            <a:pPr>
              <a:buNone/>
            </a:pPr>
            <a:r>
              <a:rPr lang="en-US" sz="3000" dirty="0" smtClean="0"/>
              <a:t> </a:t>
            </a:r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/>
              <a:t>	</a:t>
            </a:r>
            <a:r>
              <a:rPr lang="en-US" sz="3000" dirty="0" smtClean="0"/>
              <a:t>4</a:t>
            </a:r>
            <a:r>
              <a:rPr lang="en-US" sz="3000" dirty="0" smtClean="0"/>
              <a:t>.  John 14:6:  </a:t>
            </a:r>
            <a:r>
              <a:rPr lang="en-US" sz="3000" i="1" dirty="0" smtClean="0"/>
              <a:t>“Jesus said to </a:t>
            </a:r>
            <a:endParaRPr lang="en-US" sz="3000" i="1" dirty="0" smtClean="0"/>
          </a:p>
          <a:p>
            <a:pPr>
              <a:buNone/>
            </a:pPr>
            <a:r>
              <a:rPr lang="en-US" sz="3000" i="1" dirty="0" smtClean="0"/>
              <a:t>	</a:t>
            </a:r>
            <a:r>
              <a:rPr lang="en-US" sz="3000" i="1" dirty="0" smtClean="0"/>
              <a:t>him</a:t>
            </a:r>
            <a:r>
              <a:rPr lang="en-US" sz="3000" i="1" dirty="0" smtClean="0"/>
              <a:t>, “I am the way, and the truth, and the life. No one comes to the Father except </a:t>
            </a:r>
            <a:r>
              <a:rPr lang="en-US" sz="3000" i="1" dirty="0" smtClean="0"/>
              <a:t>through </a:t>
            </a:r>
            <a:r>
              <a:rPr lang="en-US" sz="3000" i="1" dirty="0" smtClean="0"/>
              <a:t>me</a:t>
            </a:r>
            <a:r>
              <a:rPr lang="en-US" sz="3000" i="1" dirty="0" smtClean="0"/>
              <a:t>.”</a:t>
            </a:r>
            <a:r>
              <a:rPr lang="en-US" sz="3000" dirty="0" smtClean="0"/>
              <a:t>	</a:t>
            </a:r>
            <a:r>
              <a:rPr lang="en-US" sz="3000" dirty="0" smtClean="0"/>
              <a:t>	“Read this aloud.”  </a:t>
            </a: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</a:t>
            </a:r>
            <a:r>
              <a:rPr lang="en-US" sz="3000" dirty="0" smtClean="0"/>
              <a:t>	“</a:t>
            </a:r>
            <a:r>
              <a:rPr lang="en-US" sz="3000" dirty="0" smtClean="0"/>
              <a:t>What does it say?”</a:t>
            </a:r>
          </a:p>
          <a:p>
            <a:pPr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347</Words>
  <Application>Microsoft Office PowerPoint</Application>
  <PresentationFormat>On-screen Show (4:3)</PresentationFormat>
  <Paragraphs>260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 Introduction: The Great Treasure  Hunt</vt:lpstr>
      <vt:lpstr> I. Demonstration of the Approach</vt:lpstr>
      <vt:lpstr> I. Demonstration of the Approach</vt:lpstr>
      <vt:lpstr> I. Demonstration of the Approach</vt:lpstr>
      <vt:lpstr> I. Demonstration of the Approach</vt:lpstr>
      <vt:lpstr> I. Demonstration of the Approach</vt:lpstr>
      <vt:lpstr> I. Demonstration of the Approach</vt:lpstr>
      <vt:lpstr> I. Demonstration of the Approach</vt:lpstr>
      <vt:lpstr> I. Demonstration of the Approach</vt:lpstr>
      <vt:lpstr> I. Demonstration of the Approach</vt:lpstr>
      <vt:lpstr> I. Demonstration of the Approach</vt:lpstr>
      <vt:lpstr> II. Explanation of the Approach</vt:lpstr>
      <vt:lpstr> II. Explanation of the Approach</vt:lpstr>
      <vt:lpstr> II. Explanation of the Approach</vt:lpstr>
      <vt:lpstr> II. Explanation of the Approach</vt:lpstr>
      <vt:lpstr> II. Explanation of the Approach</vt:lpstr>
      <vt:lpstr> II. Explanation of the Approach</vt:lpstr>
      <vt:lpstr> II. Explanation of the Approach</vt:lpstr>
      <vt:lpstr> II. Explanation of the Approach</vt:lpstr>
      <vt:lpstr> II. Explanation of the Approach</vt:lpstr>
      <vt:lpstr> II. Explanation of the Approach</vt:lpstr>
      <vt:lpstr> II. Explanation of the Approach</vt:lpstr>
      <vt:lpstr> III. Practicing the Approach</vt:lpstr>
      <vt:lpstr>Slide 26</vt:lpstr>
      <vt:lpstr> IV. Why We Fear Evangelism</vt:lpstr>
      <vt:lpstr> V. Practice Session Two</vt:lpstr>
      <vt:lpstr> VI. Q? &amp; A</vt:lpstr>
      <vt:lpstr> VII. CONCLUSION</vt:lpstr>
      <vt:lpstr>Slide 31</vt:lpstr>
      <vt:lpstr>Slide 32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Brian Janssen</cp:lastModifiedBy>
  <cp:revision>19</cp:revision>
  <dcterms:created xsi:type="dcterms:W3CDTF">2014-04-01T16:35:38Z</dcterms:created>
  <dcterms:modified xsi:type="dcterms:W3CDTF">2017-07-19T12:32:10Z</dcterms:modified>
</cp:coreProperties>
</file>