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4" r:id="rId7"/>
    <p:sldId id="265" r:id="rId8"/>
    <p:sldId id="262" r:id="rId9"/>
    <p:sldId id="266" r:id="rId10"/>
    <p:sldId id="261" r:id="rId11"/>
    <p:sldId id="267" r:id="rId12"/>
    <p:sldId id="268" r:id="rId13"/>
    <p:sldId id="269" r:id="rId14"/>
    <p:sldId id="270" r:id="rId15"/>
    <p:sldId id="271" r:id="rId16"/>
    <p:sldId id="272" r:id="rId17"/>
    <p:sldId id="273" r:id="rId18"/>
    <p:sldId id="277" r:id="rId19"/>
    <p:sldId id="278" r:id="rId20"/>
    <p:sldId id="279" r:id="rId21"/>
    <p:sldId id="274" r:id="rId22"/>
    <p:sldId id="275" r:id="rId23"/>
    <p:sldId id="280" r:id="rId24"/>
    <p:sldId id="281" r:id="rId25"/>
    <p:sldId id="282" r:id="rId26"/>
    <p:sldId id="284" r:id="rId27"/>
    <p:sldId id="283" r:id="rId28"/>
    <p:sldId id="285" r:id="rId29"/>
    <p:sldId id="289" r:id="rId30"/>
    <p:sldId id="287" r:id="rId31"/>
    <p:sldId id="290" r:id="rId32"/>
    <p:sldId id="291" r:id="rId33"/>
    <p:sldId id="292" r:id="rId34"/>
    <p:sldId id="293" r:id="rId35"/>
    <p:sldId id="294" r:id="rId36"/>
    <p:sldId id="295" r:id="rId37"/>
    <p:sldId id="297" r:id="rId38"/>
    <p:sldId id="298" r:id="rId39"/>
    <p:sldId id="296" r:id="rId40"/>
    <p:sldId id="299" r:id="rId41"/>
    <p:sldId id="300" r:id="rId42"/>
    <p:sldId id="301" r:id="rId43"/>
    <p:sldId id="302" r:id="rId44"/>
    <p:sldId id="303"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90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62000" y="990600"/>
            <a:ext cx="7772400" cy="1143000"/>
          </a:xfrm>
        </p:spPr>
        <p:txBody>
          <a:bodyPr/>
          <a:lstStyle>
            <a:lvl1pPr>
              <a:defRPr/>
            </a:lvl1pPr>
          </a:lstStyle>
          <a:p>
            <a:r>
              <a:rPr lang="en-US" smtClean="0"/>
              <a:t>Click to edit Master title style</a:t>
            </a:r>
            <a:endParaRPr lang="en-US"/>
          </a:p>
        </p:txBody>
      </p:sp>
      <p:sp>
        <p:nvSpPr>
          <p:cNvPr id="2051" name="Rectangle 3"/>
          <p:cNvSpPr>
            <a:spLocks noGrp="1" noChangeArrowheads="1"/>
          </p:cNvSpPr>
          <p:nvPr>
            <p:ph type="subTitle" idx="1"/>
          </p:nvPr>
        </p:nvSpPr>
        <p:spPr>
          <a:xfrm>
            <a:off x="2133600" y="2133600"/>
            <a:ext cx="6400800" cy="1752600"/>
          </a:xfrm>
        </p:spPr>
        <p:txBody>
          <a:bodyPr/>
          <a:lstStyle>
            <a:lvl1pPr marL="0" indent="0">
              <a:buFontTx/>
              <a:buNone/>
              <a:defRPr/>
            </a:lvl1pPr>
          </a:lstStyle>
          <a:p>
            <a:r>
              <a:rPr lang="en-US" smtClean="0"/>
              <a:t>Click to edit Master subtitle style</a:t>
            </a:r>
            <a:endParaRPr lang="en-US"/>
          </a:p>
        </p:txBody>
      </p:sp>
      <p:sp>
        <p:nvSpPr>
          <p:cNvPr id="2052" name="Rectangle 4"/>
          <p:cNvSpPr>
            <a:spLocks noGrp="1" noChangeArrowheads="1"/>
          </p:cNvSpPr>
          <p:nvPr>
            <p:ph type="dt" sz="half" idx="2"/>
          </p:nvPr>
        </p:nvSpPr>
        <p:spPr/>
        <p:txBody>
          <a:bodyPr/>
          <a:lstStyle>
            <a:lvl1pPr>
              <a:defRPr/>
            </a:lvl1pPr>
          </a:lstStyle>
          <a:p>
            <a:fld id="{4C69439B-0B54-4704-88DE-91E7899D29CF}" type="datetimeFigureOut">
              <a:rPr lang="en-US" smtClean="0"/>
              <a:pPr/>
              <a:t>8/16/2016</a:t>
            </a:fld>
            <a:endParaRPr lang="en-US"/>
          </a:p>
        </p:txBody>
      </p:sp>
      <p:sp>
        <p:nvSpPr>
          <p:cNvPr id="2053" name="Rectangle 5"/>
          <p:cNvSpPr>
            <a:spLocks noGrp="1" noChangeArrowheads="1"/>
          </p:cNvSpPr>
          <p:nvPr>
            <p:ph type="ftr" sz="quarter" idx="3"/>
          </p:nvPr>
        </p:nvSpPr>
        <p:spPr/>
        <p:txBody>
          <a:bodyPr/>
          <a:lstStyle>
            <a:lvl1pPr>
              <a:defRPr/>
            </a:lvl1pPr>
          </a:lstStyle>
          <a:p>
            <a:endParaRPr lang="en-US"/>
          </a:p>
        </p:txBody>
      </p:sp>
      <p:sp>
        <p:nvSpPr>
          <p:cNvPr id="2054" name="Rectangle 6"/>
          <p:cNvSpPr>
            <a:spLocks noGrp="1" noChangeArrowheads="1"/>
          </p:cNvSpPr>
          <p:nvPr>
            <p:ph type="sldNum" sz="quarter" idx="4"/>
          </p:nvPr>
        </p:nvSpPr>
        <p:spPr/>
        <p:txBody>
          <a:bodyPr/>
          <a:lstStyle>
            <a:lvl1pPr>
              <a:defRPr/>
            </a:lvl1pPr>
          </a:lstStyle>
          <a:p>
            <a:fld id="{B78B0C6C-A420-4C8A-8D2A-56C30C943C43}" type="slidenum">
              <a:rPr lang="en-US" smtClean="0"/>
              <a:pPr/>
              <a:t>‹#›</a:t>
            </a:fld>
            <a:endParaRPr lang="en-US"/>
          </a:p>
        </p:txBody>
      </p:sp>
      <p:sp>
        <p:nvSpPr>
          <p:cNvPr id="2055" name="Line 7"/>
          <p:cNvSpPr>
            <a:spLocks noChangeShapeType="1"/>
          </p:cNvSpPr>
          <p:nvPr/>
        </p:nvSpPr>
        <p:spPr bwMode="auto">
          <a:xfrm>
            <a:off x="2209800" y="2133600"/>
            <a:ext cx="6324600" cy="0"/>
          </a:xfrm>
          <a:prstGeom prst="line">
            <a:avLst/>
          </a:prstGeom>
          <a:noFill/>
          <a:ln w="38100">
            <a:solidFill>
              <a:schemeClr val="bg1"/>
            </a:solidFill>
            <a:round/>
            <a:headEnd/>
            <a:tailEnd/>
          </a:ln>
          <a:effectLst/>
        </p:spPr>
        <p:txBody>
          <a:bodyPr anchor="ct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9800" y="4416425"/>
            <a:ext cx="5486400" cy="566738"/>
          </a:xfrm>
        </p:spPr>
        <p:txBody>
          <a:bodyPr/>
          <a:lstStyle>
            <a:lvl1pPr algn="r">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2209800" y="2286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09800" y="49831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C69439B-0B54-4704-88DE-91E7899D29CF}" type="datetimeFigureOut">
              <a:rPr lang="en-US" smtClean="0"/>
              <a:pPr/>
              <a:t>8/16/2016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8B0C6C-A420-4C8A-8D2A-56C30C943C4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69439B-0B54-4704-88DE-91E7899D29CF}" type="datetimeFigureOut">
              <a:rPr lang="en-US" smtClean="0"/>
              <a:pPr/>
              <a:t>8/16/2016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8B0C6C-A420-4C8A-8D2A-56C30C943C4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228600"/>
            <a:ext cx="1809750" cy="5181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28600"/>
            <a:ext cx="52768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69439B-0B54-4704-88DE-91E7899D29CF}" type="datetimeFigureOut">
              <a:rPr lang="en-US" smtClean="0"/>
              <a:pPr/>
              <a:t>8/16/2016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8B0C6C-A420-4C8A-8D2A-56C30C943C4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69439B-0B54-4704-88DE-91E7899D29CF}" type="datetimeFigureOut">
              <a:rPr lang="en-US" smtClean="0"/>
              <a:pPr/>
              <a:t>8/16/2016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8B0C6C-A420-4C8A-8D2A-56C30C943C43}" type="slidenum">
              <a:rPr lang="en-US" smtClean="0"/>
              <a:pPr/>
              <a:t>‹#›</a:t>
            </a:fld>
            <a:endParaRPr lang="en-US"/>
          </a:p>
        </p:txBody>
      </p:sp>
      <p:sp>
        <p:nvSpPr>
          <p:cNvPr id="7" name="Line 7"/>
          <p:cNvSpPr>
            <a:spLocks noChangeShapeType="1"/>
          </p:cNvSpPr>
          <p:nvPr/>
        </p:nvSpPr>
        <p:spPr bwMode="auto">
          <a:xfrm>
            <a:off x="1676400" y="1066800"/>
            <a:ext cx="6629400" cy="0"/>
          </a:xfrm>
          <a:prstGeom prst="line">
            <a:avLst/>
          </a:prstGeom>
          <a:noFill/>
          <a:ln w="38100">
            <a:solidFill>
              <a:schemeClr val="bg1"/>
            </a:solidFill>
            <a:round/>
            <a:headEnd/>
            <a:tailEnd/>
          </a:ln>
          <a:effectLst/>
        </p:spPr>
        <p:txBody>
          <a:bodyPr anchor="ct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0">
          <a:blip r:embed="rId2" cstate="print">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C69439B-0B54-4704-88DE-91E7899D29CF}" type="datetimeFigureOut">
              <a:rPr lang="en-US" smtClean="0"/>
              <a:pPr/>
              <a:t>8/16/2016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8B0C6C-A420-4C8A-8D2A-56C30C943C4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1728787"/>
            <a:ext cx="7583487" cy="1362075"/>
          </a:xfrm>
        </p:spPr>
        <p:txBody>
          <a:bodyPr anchor="t"/>
          <a:lstStyle>
            <a:lvl1pPr algn="r">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28600"/>
            <a:ext cx="7583487"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C69439B-0B54-4704-88DE-91E7899D29CF}" type="datetimeFigureOut">
              <a:rPr lang="en-US" smtClean="0"/>
              <a:pPr/>
              <a:t>8/16/2016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8B0C6C-A420-4C8A-8D2A-56C30C943C4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2500" y="1143000"/>
            <a:ext cx="3543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C69439B-0B54-4704-88DE-91E7899D29CF}" type="datetimeFigureOut">
              <a:rPr lang="en-US" smtClean="0"/>
              <a:pPr/>
              <a:t>8/16/2016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8B0C6C-A420-4C8A-8D2A-56C30C943C4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C69439B-0B54-4704-88DE-91E7899D29CF}" type="datetimeFigureOut">
              <a:rPr lang="en-US" smtClean="0"/>
              <a:pPr/>
              <a:t>8/16/2016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78B0C6C-A420-4C8A-8D2A-56C30C943C4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C69439B-0B54-4704-88DE-91E7899D29CF}" type="datetimeFigureOut">
              <a:rPr lang="en-US" smtClean="0"/>
              <a:pPr/>
              <a:t>8/16/2016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78B0C6C-A420-4C8A-8D2A-56C30C943C4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C69439B-0B54-4704-88DE-91E7899D29CF}" type="datetimeFigureOut">
              <a:rPr lang="en-US" smtClean="0"/>
              <a:pPr/>
              <a:t>8/16/2016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B78B0C6C-A420-4C8A-8D2A-56C30C943C4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C69439B-0B54-4704-88DE-91E7899D29CF}" type="datetimeFigureOut">
              <a:rPr lang="en-US" smtClean="0"/>
              <a:pPr/>
              <a:t>8/16/2016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8B0C6C-A420-4C8A-8D2A-56C30C943C4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228600"/>
            <a:ext cx="7239000" cy="838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a:t>
            </a:r>
          </a:p>
        </p:txBody>
      </p:sp>
      <p:sp>
        <p:nvSpPr>
          <p:cNvPr id="1027" name="Rectangle 3"/>
          <p:cNvSpPr>
            <a:spLocks noGrp="1" noChangeArrowheads="1"/>
          </p:cNvSpPr>
          <p:nvPr>
            <p:ph type="body" idx="1"/>
          </p:nvPr>
        </p:nvSpPr>
        <p:spPr bwMode="auto">
          <a:xfrm>
            <a:off x="1066800" y="1143000"/>
            <a:ext cx="7239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tx1"/>
                </a:solidFill>
              </a:defRPr>
            </a:lvl1pPr>
          </a:lstStyle>
          <a:p>
            <a:fld id="{4C69439B-0B54-4704-88DE-91E7899D29CF}" type="datetimeFigureOut">
              <a:rPr lang="en-US" smtClean="0"/>
              <a:pPr/>
              <a:t>8/16/2016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B78B0C6C-A420-4C8A-8D2A-56C30C943C43}" type="slidenum">
              <a:rPr lang="en-US" smtClean="0"/>
              <a:pPr/>
              <a:t>‹#›</a:t>
            </a:fld>
            <a:endParaRPr lang="en-US"/>
          </a:p>
        </p:txBody>
      </p:sp>
      <p:pic>
        <p:nvPicPr>
          <p:cNvPr id="1034" name="Picture 10" descr="C:\power_point_templates\pettals_falling.gif"/>
          <p:cNvPicPr>
            <a:picLocks noChangeAspect="1" noChangeArrowheads="1" noCrop="1"/>
          </p:cNvPicPr>
          <p:nvPr/>
        </p:nvPicPr>
        <p:blipFill>
          <a:blip r:embed="rId15" cstate="print"/>
          <a:srcRect/>
          <a:stretch>
            <a:fillRect/>
          </a:stretch>
        </p:blipFill>
        <p:spPr bwMode="auto">
          <a:xfrm>
            <a:off x="8448675" y="0"/>
            <a:ext cx="695325" cy="5715000"/>
          </a:xfrm>
          <a:prstGeom prst="rect">
            <a:avLst/>
          </a:prstGeom>
          <a:noFill/>
        </p:spPr>
      </p:pic>
      <p:sp>
        <p:nvSpPr>
          <p:cNvPr id="1033" name="Line 9"/>
          <p:cNvSpPr>
            <a:spLocks noChangeShapeType="1"/>
          </p:cNvSpPr>
          <p:nvPr/>
        </p:nvSpPr>
        <p:spPr bwMode="auto">
          <a:xfrm>
            <a:off x="8458200" y="0"/>
            <a:ext cx="0" cy="6858000"/>
          </a:xfrm>
          <a:prstGeom prst="line">
            <a:avLst/>
          </a:prstGeom>
          <a:noFill/>
          <a:ln w="57150">
            <a:solidFill>
              <a:srgbClr val="85072B"/>
            </a:solidFill>
            <a:round/>
            <a:headEnd/>
            <a:tailEnd/>
          </a:ln>
          <a:effectLst/>
        </p:spPr>
        <p:txBody>
          <a:bodyPr anchor="ctr"/>
          <a:lstStyle/>
          <a:p>
            <a:endParaRPr lang="en-US"/>
          </a:p>
        </p:txBody>
      </p:sp>
      <p:pic>
        <p:nvPicPr>
          <p:cNvPr id="1035" name="Picture 11" descr="C:\power_point_templates\rose_flower.png"/>
          <p:cNvPicPr>
            <a:picLocks noChangeAspect="1" noChangeArrowheads="1"/>
          </p:cNvPicPr>
          <p:nvPr/>
        </p:nvPicPr>
        <p:blipFill>
          <a:blip r:embed="rId16" cstate="print"/>
          <a:srcRect/>
          <a:stretch>
            <a:fillRect/>
          </a:stretch>
        </p:blipFill>
        <p:spPr bwMode="auto">
          <a:xfrm>
            <a:off x="7162800" y="5181600"/>
            <a:ext cx="3048000" cy="2366963"/>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chemeClr val="bg1"/>
          </a:solidFill>
          <a:latin typeface="Tahoma" pitchFamily="34" charset="0"/>
        </a:defRPr>
      </a:lvl2pPr>
      <a:lvl3pPr algn="r" rtl="0" eaLnBrk="1" fontAlgn="base" hangingPunct="1">
        <a:spcBef>
          <a:spcPct val="0"/>
        </a:spcBef>
        <a:spcAft>
          <a:spcPct val="0"/>
        </a:spcAft>
        <a:defRPr sz="4400" b="1">
          <a:solidFill>
            <a:schemeClr val="bg1"/>
          </a:solidFill>
          <a:latin typeface="Tahoma" pitchFamily="34" charset="0"/>
        </a:defRPr>
      </a:lvl3pPr>
      <a:lvl4pPr algn="r" rtl="0" eaLnBrk="1" fontAlgn="base" hangingPunct="1">
        <a:spcBef>
          <a:spcPct val="0"/>
        </a:spcBef>
        <a:spcAft>
          <a:spcPct val="0"/>
        </a:spcAft>
        <a:defRPr sz="4400" b="1">
          <a:solidFill>
            <a:schemeClr val="bg1"/>
          </a:solidFill>
          <a:latin typeface="Tahoma" pitchFamily="34" charset="0"/>
        </a:defRPr>
      </a:lvl4pPr>
      <a:lvl5pPr algn="r" rtl="0" eaLnBrk="1" fontAlgn="base" hangingPunct="1">
        <a:spcBef>
          <a:spcPct val="0"/>
        </a:spcBef>
        <a:spcAft>
          <a:spcPct val="0"/>
        </a:spcAft>
        <a:defRPr sz="4400" b="1">
          <a:solidFill>
            <a:schemeClr val="bg1"/>
          </a:solidFill>
          <a:latin typeface="Tahoma" pitchFamily="34" charset="0"/>
        </a:defRPr>
      </a:lvl5pPr>
      <a:lvl6pPr marL="457200" algn="r" rtl="0" eaLnBrk="1" fontAlgn="base" hangingPunct="1">
        <a:spcBef>
          <a:spcPct val="0"/>
        </a:spcBef>
        <a:spcAft>
          <a:spcPct val="0"/>
        </a:spcAft>
        <a:defRPr sz="4400" b="1">
          <a:solidFill>
            <a:schemeClr val="bg1"/>
          </a:solidFill>
          <a:latin typeface="Tahoma" pitchFamily="34" charset="0"/>
        </a:defRPr>
      </a:lvl6pPr>
      <a:lvl7pPr marL="914400" algn="r" rtl="0" eaLnBrk="1" fontAlgn="base" hangingPunct="1">
        <a:spcBef>
          <a:spcPct val="0"/>
        </a:spcBef>
        <a:spcAft>
          <a:spcPct val="0"/>
        </a:spcAft>
        <a:defRPr sz="4400" b="1">
          <a:solidFill>
            <a:schemeClr val="bg1"/>
          </a:solidFill>
          <a:latin typeface="Tahoma" pitchFamily="34" charset="0"/>
        </a:defRPr>
      </a:lvl7pPr>
      <a:lvl8pPr marL="1371600" algn="r" rtl="0" eaLnBrk="1" fontAlgn="base" hangingPunct="1">
        <a:spcBef>
          <a:spcPct val="0"/>
        </a:spcBef>
        <a:spcAft>
          <a:spcPct val="0"/>
        </a:spcAft>
        <a:defRPr sz="4400" b="1">
          <a:solidFill>
            <a:schemeClr val="bg1"/>
          </a:solidFill>
          <a:latin typeface="Tahoma" pitchFamily="34" charset="0"/>
        </a:defRPr>
      </a:lvl8pPr>
      <a:lvl9pPr marL="1828800" algn="r" rtl="0" eaLnBrk="1" fontAlgn="base" hangingPunct="1">
        <a:spcBef>
          <a:spcPct val="0"/>
        </a:spcBef>
        <a:spcAft>
          <a:spcPct val="0"/>
        </a:spcAft>
        <a:defRPr sz="4400" b="1">
          <a:solidFill>
            <a:schemeClr val="bg1"/>
          </a:solidFill>
          <a:latin typeface="Tahoma" pitchFamily="34" charset="0"/>
        </a:defRPr>
      </a:lvl9pPr>
    </p:titleStyle>
    <p:bodyStyle>
      <a:lvl1pPr marL="342900" indent="-342900" algn="r" rtl="0" eaLnBrk="1" fontAlgn="base" hangingPunct="1">
        <a:spcBef>
          <a:spcPct val="20000"/>
        </a:spcBef>
        <a:spcAft>
          <a:spcPct val="0"/>
        </a:spcAft>
        <a:buBlip>
          <a:blip r:embed="rId17"/>
        </a:buBlip>
        <a:defRPr sz="3200">
          <a:solidFill>
            <a:schemeClr val="bg1"/>
          </a:solidFill>
          <a:latin typeface="+mn-lt"/>
          <a:ea typeface="+mn-ea"/>
          <a:cs typeface="+mn-cs"/>
        </a:defRPr>
      </a:lvl1pPr>
      <a:lvl2pPr marL="742950" indent="-285750" algn="r" rtl="0" eaLnBrk="1" fontAlgn="base" hangingPunct="1">
        <a:spcBef>
          <a:spcPct val="20000"/>
        </a:spcBef>
        <a:spcAft>
          <a:spcPct val="0"/>
        </a:spcAft>
        <a:buChar char="–"/>
        <a:defRPr sz="2800">
          <a:solidFill>
            <a:schemeClr val="bg1"/>
          </a:solidFill>
          <a:latin typeface="+mn-lt"/>
        </a:defRPr>
      </a:lvl2pPr>
      <a:lvl3pPr marL="1143000" indent="-228600" algn="r" rtl="0" eaLnBrk="1" fontAlgn="base" hangingPunct="1">
        <a:spcBef>
          <a:spcPct val="20000"/>
        </a:spcBef>
        <a:spcAft>
          <a:spcPct val="0"/>
        </a:spcAft>
        <a:buChar char="•"/>
        <a:defRPr sz="2400">
          <a:solidFill>
            <a:schemeClr val="bg1"/>
          </a:solidFill>
          <a:latin typeface="+mn-lt"/>
        </a:defRPr>
      </a:lvl3pPr>
      <a:lvl4pPr marL="1600200" indent="-228600" algn="r" rtl="0" eaLnBrk="1" fontAlgn="base" hangingPunct="1">
        <a:spcBef>
          <a:spcPct val="20000"/>
        </a:spcBef>
        <a:spcAft>
          <a:spcPct val="0"/>
        </a:spcAft>
        <a:buChar char="–"/>
        <a:defRPr sz="2000">
          <a:solidFill>
            <a:schemeClr val="bg1"/>
          </a:solidFill>
          <a:latin typeface="+mn-lt"/>
        </a:defRPr>
      </a:lvl4pPr>
      <a:lvl5pPr marL="2057400" indent="-228600" algn="r" rtl="0" eaLnBrk="1" fontAlgn="base" hangingPunct="1">
        <a:spcBef>
          <a:spcPct val="20000"/>
        </a:spcBef>
        <a:spcAft>
          <a:spcPct val="0"/>
        </a:spcAft>
        <a:buChar char="»"/>
        <a:defRPr sz="2000">
          <a:solidFill>
            <a:schemeClr val="bg1"/>
          </a:solidFill>
          <a:latin typeface="+mn-lt"/>
        </a:defRPr>
      </a:lvl5pPr>
      <a:lvl6pPr marL="2514600" indent="-228600" algn="r" rtl="0" eaLnBrk="1" fontAlgn="base" hangingPunct="1">
        <a:spcBef>
          <a:spcPct val="20000"/>
        </a:spcBef>
        <a:spcAft>
          <a:spcPct val="0"/>
        </a:spcAft>
        <a:buChar char="»"/>
        <a:defRPr sz="2000">
          <a:solidFill>
            <a:schemeClr val="bg1"/>
          </a:solidFill>
          <a:latin typeface="+mn-lt"/>
        </a:defRPr>
      </a:lvl6pPr>
      <a:lvl7pPr marL="2971800" indent="-228600" algn="r" rtl="0" eaLnBrk="1" fontAlgn="base" hangingPunct="1">
        <a:spcBef>
          <a:spcPct val="20000"/>
        </a:spcBef>
        <a:spcAft>
          <a:spcPct val="0"/>
        </a:spcAft>
        <a:buChar char="»"/>
        <a:defRPr sz="2000">
          <a:solidFill>
            <a:schemeClr val="bg1"/>
          </a:solidFill>
          <a:latin typeface="+mn-lt"/>
        </a:defRPr>
      </a:lvl7pPr>
      <a:lvl8pPr marL="3429000" indent="-228600" algn="r" rtl="0" eaLnBrk="1" fontAlgn="base" hangingPunct="1">
        <a:spcBef>
          <a:spcPct val="20000"/>
        </a:spcBef>
        <a:spcAft>
          <a:spcPct val="0"/>
        </a:spcAft>
        <a:buChar char="»"/>
        <a:defRPr sz="2000">
          <a:solidFill>
            <a:schemeClr val="bg1"/>
          </a:solidFill>
          <a:latin typeface="+mn-lt"/>
        </a:defRPr>
      </a:lvl8pPr>
      <a:lvl9pPr marL="3886200" indent="-228600" algn="r"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MARRIAGE TUNE-UP (2)</a:t>
            </a:r>
            <a:endParaRPr lang="en-US" dirty="0"/>
          </a:p>
        </p:txBody>
      </p:sp>
      <p:sp>
        <p:nvSpPr>
          <p:cNvPr id="3" name="Subtitle 2"/>
          <p:cNvSpPr>
            <a:spLocks noGrp="1"/>
          </p:cNvSpPr>
          <p:nvPr>
            <p:ph type="subTitle" idx="1"/>
          </p:nvPr>
        </p:nvSpPr>
        <p:spPr/>
        <p:txBody>
          <a:bodyPr/>
          <a:lstStyle/>
          <a:p>
            <a:r>
              <a:rPr lang="en-US" dirty="0" smtClean="0"/>
              <a:t>Sexual Pleasure in Marriage</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III. The Medium of Pleasure</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St. Augustine on pleasure: </a:t>
            </a:r>
          </a:p>
          <a:p>
            <a:pPr lvl="1" algn="l"/>
            <a:r>
              <a:rPr lang="en-US" dirty="0" smtClean="0"/>
              <a:t>Distinguishes </a:t>
            </a:r>
            <a:r>
              <a:rPr lang="en-US" dirty="0" smtClean="0"/>
              <a:t>between “enjoyment” and “use”</a:t>
            </a:r>
          </a:p>
          <a:p>
            <a:pPr lvl="1" algn="l"/>
            <a:r>
              <a:rPr lang="en-US" dirty="0" smtClean="0"/>
              <a:t>We are to “use” things to “enjoy” God</a:t>
            </a:r>
          </a:p>
          <a:p>
            <a:pPr algn="l"/>
            <a:r>
              <a:rPr lang="en-US" dirty="0" smtClean="0"/>
              <a:t>If we enjoy anything for its own sake, we make it into an </a:t>
            </a:r>
            <a:r>
              <a:rPr lang="en-US" dirty="0" smtClean="0"/>
              <a:t>idol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3385542"/>
          </a:xfrm>
          <a:prstGeom prst="rect">
            <a:avLst/>
          </a:prstGeom>
          <a:noFill/>
        </p:spPr>
        <p:txBody>
          <a:bodyPr wrap="square" rtlCol="0">
            <a:spAutoFit/>
          </a:bodyPr>
          <a:lstStyle/>
          <a:p>
            <a:r>
              <a:rPr lang="en-US" sz="2800" dirty="0" smtClean="0">
                <a:solidFill>
                  <a:schemeClr val="bg1"/>
                </a:solidFill>
              </a:rPr>
              <a:t>	</a:t>
            </a:r>
            <a:r>
              <a:rPr lang="en-US" sz="2800" i="1" dirty="0" smtClean="0">
                <a:solidFill>
                  <a:schemeClr val="bg1"/>
                </a:solidFill>
              </a:rPr>
              <a:t>“</a:t>
            </a:r>
            <a:r>
              <a:rPr lang="en-US" sz="2800" i="1" baseline="30000" dirty="0" smtClean="0">
                <a:solidFill>
                  <a:schemeClr val="bg1"/>
                </a:solidFill>
              </a:rPr>
              <a:t>15</a:t>
            </a:r>
            <a:r>
              <a:rPr lang="en-US" sz="2800" i="1" dirty="0" smtClean="0">
                <a:solidFill>
                  <a:schemeClr val="bg1"/>
                </a:solidFill>
              </a:rPr>
              <a:t>Do not love the world or the things in the world. If anyone loves the world, the love of the Father is not in him. </a:t>
            </a:r>
            <a:r>
              <a:rPr lang="en-US" sz="2800" i="1" baseline="30000" dirty="0" smtClean="0">
                <a:solidFill>
                  <a:schemeClr val="bg1"/>
                </a:solidFill>
              </a:rPr>
              <a:t>16</a:t>
            </a:r>
            <a:r>
              <a:rPr lang="en-US" sz="2800" i="1" dirty="0" smtClean="0">
                <a:solidFill>
                  <a:schemeClr val="bg1"/>
                </a:solidFill>
              </a:rPr>
              <a:t>For all that is in the world—the desires of the flesh and the desires of the eyes and pride in possessions—is not from the Father but is from the world.”</a:t>
            </a:r>
            <a:endParaRPr lang="en-US" sz="2800" dirty="0" smtClean="0">
              <a:solidFill>
                <a:schemeClr val="bg1"/>
              </a:solidFill>
            </a:endParaRPr>
          </a:p>
          <a:p>
            <a:r>
              <a:rPr lang="en-US" sz="2800" dirty="0" smtClean="0">
                <a:solidFill>
                  <a:schemeClr val="bg1"/>
                </a:solidFill>
              </a:rPr>
              <a:t>			       (I John 2:15-16) </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5693866"/>
          </a:xfrm>
          <a:prstGeom prst="rect">
            <a:avLst/>
          </a:prstGeom>
          <a:noFill/>
        </p:spPr>
        <p:txBody>
          <a:bodyPr wrap="square" rtlCol="0">
            <a:spAutoFit/>
          </a:bodyPr>
          <a:lstStyle/>
          <a:p>
            <a:r>
              <a:rPr lang="en-US" sz="2800" dirty="0" smtClean="0">
                <a:solidFill>
                  <a:schemeClr val="bg1"/>
                </a:solidFill>
              </a:rPr>
              <a:t>	</a:t>
            </a:r>
            <a:r>
              <a:rPr lang="en-US" sz="2800" i="1" dirty="0" smtClean="0">
                <a:solidFill>
                  <a:schemeClr val="bg1"/>
                </a:solidFill>
              </a:rPr>
              <a:t>“</a:t>
            </a:r>
            <a:r>
              <a:rPr lang="en-US" sz="2800" dirty="0" smtClean="0">
                <a:solidFill>
                  <a:schemeClr val="bg1"/>
                </a:solidFill>
              </a:rPr>
              <a:t>“In the same manner, my brethren, as if a bridegroom should make a ring for his bride, and she having received the ring, should love it more than she loves the bridegroom who made the ring for her: would not her soul be found guilty of adultery in the very gift of the bridegroom albeit she did not but love what the bridegroom gave her? By all means let her love what the bridegroom gave: yet should she say, ‘This ring is enough for me, I do not wish to see his face now,’ what sort of woman would she be? Who would not detest such folly? Who would not pronounce her guilty of an adulterous mind?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6124754"/>
          </a:xfrm>
          <a:prstGeom prst="rect">
            <a:avLst/>
          </a:prstGeom>
          <a:noFill/>
        </p:spPr>
        <p:txBody>
          <a:bodyPr wrap="square" rtlCol="0">
            <a:spAutoFit/>
          </a:bodyPr>
          <a:lstStyle/>
          <a:p>
            <a:r>
              <a:rPr lang="en-US" sz="2800" i="1" dirty="0" smtClean="0">
                <a:solidFill>
                  <a:schemeClr val="bg1"/>
                </a:solidFill>
              </a:rPr>
              <a:t>“</a:t>
            </a:r>
            <a:r>
              <a:rPr lang="en-US" sz="2800" dirty="0" smtClean="0">
                <a:solidFill>
                  <a:schemeClr val="bg1"/>
                </a:solidFill>
              </a:rPr>
              <a:t>Thou </a:t>
            </a:r>
            <a:r>
              <a:rPr lang="en-US" sz="2800" dirty="0" err="1" smtClean="0">
                <a:solidFill>
                  <a:schemeClr val="bg1"/>
                </a:solidFill>
              </a:rPr>
              <a:t>lovest</a:t>
            </a:r>
            <a:r>
              <a:rPr lang="en-US" sz="2800" dirty="0" smtClean="0">
                <a:solidFill>
                  <a:schemeClr val="bg1"/>
                </a:solidFill>
              </a:rPr>
              <a:t> gold in place of the man, </a:t>
            </a:r>
            <a:r>
              <a:rPr lang="en-US" sz="2800" dirty="0" err="1" smtClean="0">
                <a:solidFill>
                  <a:schemeClr val="bg1"/>
                </a:solidFill>
              </a:rPr>
              <a:t>lovest</a:t>
            </a:r>
            <a:r>
              <a:rPr lang="en-US" sz="2800" dirty="0" smtClean="0">
                <a:solidFill>
                  <a:schemeClr val="bg1"/>
                </a:solidFill>
              </a:rPr>
              <a:t> a ring in place of the bridegroom: if this be in thee, that thou </a:t>
            </a:r>
            <a:r>
              <a:rPr lang="en-US" sz="2800" dirty="0" err="1" smtClean="0">
                <a:solidFill>
                  <a:schemeClr val="bg1"/>
                </a:solidFill>
              </a:rPr>
              <a:t>lovest</a:t>
            </a:r>
            <a:r>
              <a:rPr lang="en-US" sz="2800" dirty="0" smtClean="0">
                <a:solidFill>
                  <a:schemeClr val="bg1"/>
                </a:solidFill>
              </a:rPr>
              <a:t> a ring in place of thy bridegroom; that he has given thee an earnest, serves not to pledge thee to him, but to turn away thy heart from him! For this bridegroom gives earnest, that in his earnest he may himself be loved. Well then, God gave thee all these things: love Him that made them. There is more that he would fain give thee, that is, His very Self that made these things. But if thou love these—what though God made them—and neglect the Creator and love the world; shall not thy love be counted adulterous?”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IV. Lawful and Unlawful Pleasures</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Lawful pleasures are granted by God</a:t>
            </a:r>
          </a:p>
          <a:p>
            <a:pPr algn="l"/>
            <a:r>
              <a:rPr lang="en-US" dirty="0" smtClean="0"/>
              <a:t>Unlawful pleasures are stolen</a:t>
            </a:r>
          </a:p>
          <a:p>
            <a:pPr algn="l"/>
            <a:r>
              <a:rPr lang="en-US" dirty="0" smtClean="0"/>
              <a:t>Even a lawful pleasure can lead to sin if we only enjoy it for its own sake</a:t>
            </a:r>
          </a:p>
          <a:p>
            <a:pPr algn="l"/>
            <a:r>
              <a:rPr lang="en-US" dirty="0" smtClean="0"/>
              <a:t>We need to pay careful attention to all lawful pleasures to apprehend the surpassing goodness of God behind them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2862322"/>
          </a:xfrm>
          <a:prstGeom prst="rect">
            <a:avLst/>
          </a:prstGeom>
          <a:noFill/>
        </p:spPr>
        <p:txBody>
          <a:bodyPr wrap="square" rtlCol="0">
            <a:spAutoFit/>
          </a:bodyPr>
          <a:lstStyle/>
          <a:p>
            <a:r>
              <a:rPr lang="en-US" sz="6000" dirty="0" smtClean="0">
                <a:solidFill>
                  <a:schemeClr val="bg1"/>
                </a:solidFill>
              </a:rPr>
              <a:t>Psalm </a:t>
            </a:r>
            <a:r>
              <a:rPr lang="en-US" sz="6000" dirty="0" smtClean="0">
                <a:solidFill>
                  <a:schemeClr val="bg1"/>
                </a:solidFill>
              </a:rPr>
              <a:t>34:8 </a:t>
            </a:r>
            <a:endParaRPr lang="en-US" sz="6000" dirty="0" smtClean="0">
              <a:solidFill>
                <a:schemeClr val="bg1"/>
              </a:solidFill>
            </a:endParaRPr>
          </a:p>
          <a:p>
            <a:r>
              <a:rPr lang="en-US" sz="6000" dirty="0" smtClean="0">
                <a:solidFill>
                  <a:schemeClr val="bg1"/>
                </a:solidFill>
              </a:rPr>
              <a:t>    </a:t>
            </a:r>
            <a:r>
              <a:rPr lang="en-US" sz="6000" dirty="0" smtClean="0">
                <a:solidFill>
                  <a:schemeClr val="bg1"/>
                </a:solidFill>
              </a:rPr>
              <a:t>“</a:t>
            </a:r>
            <a:r>
              <a:rPr lang="en-US" sz="6000" i="1" dirty="0" smtClean="0">
                <a:solidFill>
                  <a:schemeClr val="bg1"/>
                </a:solidFill>
              </a:rPr>
              <a:t>O taste and see </a:t>
            </a:r>
            <a:endParaRPr lang="en-US" sz="6000" i="1" dirty="0" smtClean="0">
              <a:solidFill>
                <a:schemeClr val="bg1"/>
              </a:solidFill>
            </a:endParaRPr>
          </a:p>
          <a:p>
            <a:r>
              <a:rPr lang="en-US" sz="6000" i="1" dirty="0" smtClean="0">
                <a:solidFill>
                  <a:schemeClr val="bg1"/>
                </a:solidFill>
              </a:rPr>
              <a:t>that </a:t>
            </a:r>
            <a:r>
              <a:rPr lang="en-US" sz="6000" i="1" dirty="0" smtClean="0">
                <a:solidFill>
                  <a:schemeClr val="bg1"/>
                </a:solidFill>
              </a:rPr>
              <a:t>the Lord is good.</a:t>
            </a:r>
            <a:r>
              <a:rPr lang="en-US" sz="6000" dirty="0" smtClean="0">
                <a:solidFill>
                  <a:schemeClr val="bg1"/>
                </a:solidFill>
              </a:rPr>
              <a:t>” </a:t>
            </a:r>
            <a:endParaRPr lang="en-US" sz="6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V. Seeking Lawful Pleasures</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The “bad guys” of the Bible always get pleasure wrong</a:t>
            </a:r>
          </a:p>
          <a:p>
            <a:pPr lvl="1" algn="l"/>
            <a:r>
              <a:rPr lang="en-US" dirty="0" smtClean="0"/>
              <a:t>They either worship pleasure, or</a:t>
            </a:r>
          </a:p>
          <a:p>
            <a:pPr lvl="1" algn="l"/>
            <a:r>
              <a:rPr lang="en-US" dirty="0" smtClean="0"/>
              <a:t>Or they deny and forbid pleasure.</a:t>
            </a:r>
            <a:r>
              <a:rPr lang="en-US" dirty="0" smtClean="0"/>
              <a:t> </a:t>
            </a:r>
          </a:p>
          <a:p>
            <a:pPr algn="l"/>
            <a:r>
              <a:rPr lang="en-US" dirty="0" smtClean="0"/>
              <a:t>The Bible exposes false teachers who endorse self-indulgence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5262979"/>
          </a:xfrm>
          <a:prstGeom prst="rect">
            <a:avLst/>
          </a:prstGeom>
          <a:noFill/>
        </p:spPr>
        <p:txBody>
          <a:bodyPr wrap="square" rtlCol="0">
            <a:spAutoFit/>
          </a:bodyPr>
          <a:lstStyle/>
          <a:p>
            <a:r>
              <a:rPr lang="en-US" sz="2800" dirty="0" smtClean="0">
                <a:solidFill>
                  <a:schemeClr val="bg1"/>
                </a:solidFill>
              </a:rPr>
              <a:t>2 Peter 2:1-3, 9-14 </a:t>
            </a:r>
          </a:p>
          <a:p>
            <a:r>
              <a:rPr lang="en-US" sz="2800" dirty="0" smtClean="0">
                <a:solidFill>
                  <a:schemeClr val="bg1"/>
                </a:solidFill>
              </a:rPr>
              <a:t>	</a:t>
            </a:r>
            <a:r>
              <a:rPr lang="en-US" sz="2800" dirty="0" smtClean="0">
                <a:solidFill>
                  <a:schemeClr val="bg1"/>
                </a:solidFill>
              </a:rPr>
              <a:t>“</a:t>
            </a:r>
            <a:r>
              <a:rPr lang="en-US" sz="2800" i="1" baseline="30000" dirty="0" smtClean="0">
                <a:solidFill>
                  <a:schemeClr val="bg1"/>
                </a:solidFill>
              </a:rPr>
              <a:t>1</a:t>
            </a:r>
            <a:r>
              <a:rPr lang="en-US" sz="2800" i="1" dirty="0" smtClean="0">
                <a:solidFill>
                  <a:schemeClr val="bg1"/>
                </a:solidFill>
              </a:rPr>
              <a:t>But false prophets also arose among the people, just as there will be false teachers among you, who will secretly bring in destructive heresies, even denying the Master who bought them, bringing upon themselves swift destruction. </a:t>
            </a:r>
            <a:r>
              <a:rPr lang="en-US" sz="2800" i="1" baseline="30000" dirty="0" smtClean="0">
                <a:solidFill>
                  <a:schemeClr val="bg1"/>
                </a:solidFill>
              </a:rPr>
              <a:t>2</a:t>
            </a:r>
            <a:r>
              <a:rPr lang="en-US" sz="2800" i="1" dirty="0" smtClean="0">
                <a:solidFill>
                  <a:schemeClr val="bg1"/>
                </a:solidFill>
              </a:rPr>
              <a:t>And many will follow their sensuality, and because of them the way of truth will be blasphemed.  </a:t>
            </a:r>
            <a:r>
              <a:rPr lang="en-US" sz="2800" i="1" baseline="30000" dirty="0" smtClean="0">
                <a:solidFill>
                  <a:schemeClr val="bg1"/>
                </a:solidFill>
              </a:rPr>
              <a:t>3</a:t>
            </a:r>
            <a:r>
              <a:rPr lang="en-US" sz="2800" i="1" dirty="0" smtClean="0">
                <a:solidFill>
                  <a:schemeClr val="bg1"/>
                </a:solidFill>
              </a:rPr>
              <a:t>And in their greed they will exploit you with false words. Their condemnation from long ago is not idle, and their destruction is not asleep</a:t>
            </a:r>
            <a:r>
              <a:rPr lang="en-US" sz="2800" i="1" dirty="0" smtClean="0">
                <a:solidFill>
                  <a:schemeClr val="bg1"/>
                </a:solidFill>
              </a:rPr>
              <a:t>….</a:t>
            </a:r>
            <a:endParaRPr lang="en-US" sz="2800"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6124754"/>
          </a:xfrm>
          <a:prstGeom prst="rect">
            <a:avLst/>
          </a:prstGeom>
          <a:noFill/>
        </p:spPr>
        <p:txBody>
          <a:bodyPr wrap="square" rtlCol="0">
            <a:spAutoFit/>
          </a:bodyPr>
          <a:lstStyle/>
          <a:p>
            <a:r>
              <a:rPr lang="en-US" sz="2800" dirty="0" smtClean="0">
                <a:solidFill>
                  <a:schemeClr val="bg1"/>
                </a:solidFill>
              </a:rPr>
              <a:t>2 Peter 2:1-3, 9-14 </a:t>
            </a:r>
          </a:p>
          <a:p>
            <a:r>
              <a:rPr lang="en-US" sz="2800" dirty="0" smtClean="0">
                <a:solidFill>
                  <a:schemeClr val="bg1"/>
                </a:solidFill>
              </a:rPr>
              <a:t>	</a:t>
            </a:r>
            <a:r>
              <a:rPr lang="en-US" sz="2800" dirty="0" smtClean="0">
                <a:solidFill>
                  <a:schemeClr val="bg1"/>
                </a:solidFill>
              </a:rPr>
              <a:t>“</a:t>
            </a:r>
            <a:r>
              <a:rPr lang="en-US" sz="2800" i="1" baseline="30000" dirty="0" smtClean="0">
                <a:solidFill>
                  <a:schemeClr val="bg1"/>
                </a:solidFill>
              </a:rPr>
              <a:t>9</a:t>
            </a:r>
            <a:r>
              <a:rPr lang="en-US" sz="2800" i="1" dirty="0" smtClean="0">
                <a:solidFill>
                  <a:schemeClr val="bg1"/>
                </a:solidFill>
              </a:rPr>
              <a:t>(T)he </a:t>
            </a:r>
            <a:r>
              <a:rPr lang="en-US" sz="2800" i="1" dirty="0" smtClean="0">
                <a:solidFill>
                  <a:schemeClr val="bg1"/>
                </a:solidFill>
              </a:rPr>
              <a:t>Lord knows how to rescue the godly from trials, and to keep the unrighteous under punishment until the day of judgment, </a:t>
            </a:r>
            <a:r>
              <a:rPr lang="en-US" sz="2800" i="1" baseline="30000" dirty="0" smtClean="0">
                <a:solidFill>
                  <a:schemeClr val="bg1"/>
                </a:solidFill>
              </a:rPr>
              <a:t>10</a:t>
            </a:r>
            <a:r>
              <a:rPr lang="en-US" sz="2800" i="1" dirty="0" smtClean="0">
                <a:solidFill>
                  <a:schemeClr val="bg1"/>
                </a:solidFill>
              </a:rPr>
              <a:t>and especially those who indulge in the lust of defiling passion and despise authority.  </a:t>
            </a:r>
            <a:endParaRPr lang="en-US" sz="2800" i="1" dirty="0" smtClean="0">
              <a:solidFill>
                <a:schemeClr val="bg1"/>
              </a:solidFill>
            </a:endParaRPr>
          </a:p>
          <a:p>
            <a:r>
              <a:rPr lang="en-US" sz="2800" i="1" dirty="0" smtClean="0">
                <a:solidFill>
                  <a:schemeClr val="bg1"/>
                </a:solidFill>
              </a:rPr>
              <a:t>	</a:t>
            </a:r>
            <a:r>
              <a:rPr lang="en-US" sz="2800" i="1" dirty="0" smtClean="0">
                <a:solidFill>
                  <a:schemeClr val="bg1"/>
                </a:solidFill>
              </a:rPr>
              <a:t>Bold </a:t>
            </a:r>
            <a:r>
              <a:rPr lang="en-US" sz="2800" i="1" dirty="0" smtClean="0">
                <a:solidFill>
                  <a:schemeClr val="bg1"/>
                </a:solidFill>
              </a:rPr>
              <a:t>and willful, they do not tremble as they blaspheme the glorious ones, </a:t>
            </a:r>
            <a:r>
              <a:rPr lang="en-US" sz="2800" i="1" baseline="30000" dirty="0" smtClean="0">
                <a:solidFill>
                  <a:schemeClr val="bg1"/>
                </a:solidFill>
              </a:rPr>
              <a:t>11</a:t>
            </a:r>
            <a:r>
              <a:rPr lang="en-US" sz="2800" i="1" dirty="0" smtClean="0">
                <a:solidFill>
                  <a:schemeClr val="bg1"/>
                </a:solidFill>
              </a:rPr>
              <a:t>whereas angels, though greater in might and power, do not pronounce a blasphemous judgment against them before the Lord. </a:t>
            </a:r>
            <a:r>
              <a:rPr lang="en-US" sz="2800" i="1" baseline="30000" dirty="0" smtClean="0">
                <a:solidFill>
                  <a:schemeClr val="bg1"/>
                </a:solidFill>
              </a:rPr>
              <a:t>12</a:t>
            </a:r>
            <a:r>
              <a:rPr lang="en-US" sz="2800" i="1" dirty="0" smtClean="0">
                <a:solidFill>
                  <a:schemeClr val="bg1"/>
                </a:solidFill>
              </a:rPr>
              <a:t>But these, like irrational animals, creatures of instinct, born to be caught and destroyed, blaspheming about matters of which they are ignorant, will also be destroyed </a:t>
            </a:r>
            <a:r>
              <a:rPr lang="en-US" sz="2800" i="1" dirty="0" smtClean="0">
                <a:solidFill>
                  <a:schemeClr val="bg1"/>
                </a:solidFill>
              </a:rPr>
              <a:t>in</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4678204"/>
          </a:xfrm>
          <a:prstGeom prst="rect">
            <a:avLst/>
          </a:prstGeom>
          <a:noFill/>
        </p:spPr>
        <p:txBody>
          <a:bodyPr wrap="square" rtlCol="0">
            <a:spAutoFit/>
          </a:bodyPr>
          <a:lstStyle/>
          <a:p>
            <a:r>
              <a:rPr lang="en-US" sz="2800" dirty="0" smtClean="0">
                <a:solidFill>
                  <a:schemeClr val="bg1"/>
                </a:solidFill>
              </a:rPr>
              <a:t>2 Peter 2:1-3, 9-14 </a:t>
            </a:r>
          </a:p>
          <a:p>
            <a:r>
              <a:rPr lang="en-US" sz="2800" dirty="0" smtClean="0">
                <a:solidFill>
                  <a:schemeClr val="bg1"/>
                </a:solidFill>
              </a:rPr>
              <a:t>“</a:t>
            </a:r>
            <a:r>
              <a:rPr lang="en-US" sz="2800" i="1" dirty="0" smtClean="0">
                <a:solidFill>
                  <a:schemeClr val="bg1"/>
                </a:solidFill>
              </a:rPr>
              <a:t>their </a:t>
            </a:r>
            <a:r>
              <a:rPr lang="en-US" sz="2800" i="1" dirty="0" smtClean="0">
                <a:solidFill>
                  <a:schemeClr val="bg1"/>
                </a:solidFill>
              </a:rPr>
              <a:t>destruction, </a:t>
            </a:r>
            <a:r>
              <a:rPr lang="en-US" sz="2800" i="1" baseline="30000" dirty="0" smtClean="0">
                <a:solidFill>
                  <a:schemeClr val="bg1"/>
                </a:solidFill>
              </a:rPr>
              <a:t>13</a:t>
            </a:r>
            <a:r>
              <a:rPr lang="en-US" sz="2800" i="1" dirty="0" smtClean="0">
                <a:solidFill>
                  <a:schemeClr val="bg1"/>
                </a:solidFill>
              </a:rPr>
              <a:t>suffering wrong as the wage for their wrongdoing. They count it pleasure to revel in the daytime. They are blots and blemishes, reveling in their deceptions, while they feast with you. </a:t>
            </a:r>
            <a:r>
              <a:rPr lang="en-US" sz="2800" i="1" baseline="30000" dirty="0" smtClean="0">
                <a:solidFill>
                  <a:schemeClr val="bg1"/>
                </a:solidFill>
              </a:rPr>
              <a:t>14</a:t>
            </a:r>
            <a:r>
              <a:rPr lang="en-US" sz="2800" i="1" dirty="0" smtClean="0">
                <a:solidFill>
                  <a:schemeClr val="bg1"/>
                </a:solidFill>
              </a:rPr>
              <a:t>They have eyes full of adultery, insatiable for sin. They entice unsteady souls. They have hearts trained in greed. Accursed children!”</a:t>
            </a:r>
            <a:endParaRPr lang="en-US" sz="2800" dirty="0" smtClean="0">
              <a:solidFill>
                <a:schemeClr val="bg1"/>
              </a:solidFill>
            </a:endParaRPr>
          </a:p>
          <a:p>
            <a:endParaRPr lang="en-US" sz="2800" dirty="0" smtClean="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Introduction</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“Sexual Pleasure in Marriage”: </a:t>
            </a:r>
          </a:p>
          <a:p>
            <a:pPr algn="l">
              <a:buNone/>
            </a:pPr>
            <a:r>
              <a:rPr lang="en-US" dirty="0" smtClean="0"/>
              <a:t>Each word in that title is important.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V. Seeking Lawful Pleasures</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The “bad guys” of the Bible always get pleasure wrong</a:t>
            </a:r>
          </a:p>
          <a:p>
            <a:pPr lvl="1" algn="l"/>
            <a:r>
              <a:rPr lang="en-US" dirty="0" smtClean="0"/>
              <a:t>They either worship pleasure, or</a:t>
            </a:r>
          </a:p>
          <a:p>
            <a:pPr lvl="1" algn="l"/>
            <a:r>
              <a:rPr lang="en-US" dirty="0" smtClean="0"/>
              <a:t>Or they deny and forbid pleasure.</a:t>
            </a:r>
            <a:r>
              <a:rPr lang="en-US" dirty="0" smtClean="0"/>
              <a:t> </a:t>
            </a:r>
          </a:p>
          <a:p>
            <a:pPr algn="l"/>
            <a:r>
              <a:rPr lang="en-US" dirty="0" smtClean="0"/>
              <a:t>The Bible exposes false teachers who endorse self-indulgence</a:t>
            </a:r>
          </a:p>
          <a:p>
            <a:pPr algn="l"/>
            <a:r>
              <a:rPr lang="en-US" dirty="0" smtClean="0"/>
              <a:t>The Bible also exposes the pleasure-deniers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4832092"/>
          </a:xfrm>
          <a:prstGeom prst="rect">
            <a:avLst/>
          </a:prstGeom>
          <a:noFill/>
        </p:spPr>
        <p:txBody>
          <a:bodyPr wrap="square" rtlCol="0">
            <a:spAutoFit/>
          </a:bodyPr>
          <a:lstStyle/>
          <a:p>
            <a:r>
              <a:rPr lang="en-US" sz="2800" dirty="0" smtClean="0">
                <a:solidFill>
                  <a:schemeClr val="bg1"/>
                </a:solidFill>
              </a:rPr>
              <a:t>Colossians 2:20-23: </a:t>
            </a:r>
            <a:r>
              <a:rPr lang="en-US" sz="2800" i="1" dirty="0" smtClean="0">
                <a:solidFill>
                  <a:schemeClr val="bg1"/>
                </a:solidFill>
              </a:rPr>
              <a:t>“</a:t>
            </a:r>
            <a:r>
              <a:rPr lang="en-US" sz="2800" i="1" baseline="30000" dirty="0" smtClean="0">
                <a:solidFill>
                  <a:schemeClr val="bg1"/>
                </a:solidFill>
              </a:rPr>
              <a:t>20</a:t>
            </a:r>
            <a:r>
              <a:rPr lang="en-US" sz="2800" i="1" dirty="0" smtClean="0">
                <a:solidFill>
                  <a:schemeClr val="bg1"/>
                </a:solidFill>
              </a:rPr>
              <a:t>If with Christ you died to the elemental spirits of the world, why, as if you were still alive in the world, do you submit to regulations— </a:t>
            </a:r>
            <a:r>
              <a:rPr lang="en-US" sz="2800" i="1" baseline="30000" dirty="0" smtClean="0">
                <a:solidFill>
                  <a:schemeClr val="bg1"/>
                </a:solidFill>
              </a:rPr>
              <a:t>21</a:t>
            </a:r>
            <a:r>
              <a:rPr lang="en-US" sz="2800" i="1" dirty="0" smtClean="0">
                <a:solidFill>
                  <a:schemeClr val="bg1"/>
                </a:solidFill>
              </a:rPr>
              <a:t>“Do not handle, Do not taste, Do not touch” </a:t>
            </a:r>
            <a:r>
              <a:rPr lang="en-US" sz="2800" i="1" baseline="30000" dirty="0" smtClean="0">
                <a:solidFill>
                  <a:schemeClr val="bg1"/>
                </a:solidFill>
              </a:rPr>
              <a:t>22</a:t>
            </a:r>
            <a:r>
              <a:rPr lang="en-US" sz="2800" i="1" dirty="0" smtClean="0">
                <a:solidFill>
                  <a:schemeClr val="bg1"/>
                </a:solidFill>
              </a:rPr>
              <a:t>(referring to things that all perish as they are used)—according to human precepts and teachings? </a:t>
            </a:r>
            <a:r>
              <a:rPr lang="en-US" sz="2800" i="1" baseline="30000" dirty="0" smtClean="0">
                <a:solidFill>
                  <a:schemeClr val="bg1"/>
                </a:solidFill>
              </a:rPr>
              <a:t>23</a:t>
            </a:r>
            <a:r>
              <a:rPr lang="en-US" sz="2800" i="1" dirty="0" smtClean="0">
                <a:solidFill>
                  <a:schemeClr val="bg1"/>
                </a:solidFill>
              </a:rPr>
              <a:t>These have indeed an appearance of wisdom in promoting self-made religion and asceticism and severity to the body, but they are of no value in stopping the indulgence of the flesh.”</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5970865"/>
          </a:xfrm>
          <a:prstGeom prst="rect">
            <a:avLst/>
          </a:prstGeom>
          <a:noFill/>
        </p:spPr>
        <p:txBody>
          <a:bodyPr wrap="square" rtlCol="0">
            <a:spAutoFit/>
          </a:bodyPr>
          <a:lstStyle/>
          <a:p>
            <a:r>
              <a:rPr lang="en-US" sz="2800" dirty="0" smtClean="0">
                <a:solidFill>
                  <a:schemeClr val="bg1"/>
                </a:solidFill>
              </a:rPr>
              <a:t>1 </a:t>
            </a:r>
            <a:r>
              <a:rPr lang="en-US" sz="2800" dirty="0" smtClean="0">
                <a:solidFill>
                  <a:schemeClr val="bg1"/>
                </a:solidFill>
              </a:rPr>
              <a:t>Timothy </a:t>
            </a:r>
            <a:r>
              <a:rPr lang="en-US" sz="2800" dirty="0" smtClean="0">
                <a:solidFill>
                  <a:schemeClr val="bg1"/>
                </a:solidFill>
              </a:rPr>
              <a:t>4:1-5 </a:t>
            </a:r>
            <a:endParaRPr lang="en-US" sz="2800" dirty="0" smtClean="0">
              <a:solidFill>
                <a:schemeClr val="bg1"/>
              </a:solidFill>
            </a:endParaRPr>
          </a:p>
          <a:p>
            <a:r>
              <a:rPr lang="en-US" sz="2800" i="1" dirty="0" smtClean="0">
                <a:solidFill>
                  <a:schemeClr val="bg1"/>
                </a:solidFill>
              </a:rPr>
              <a:t>	“</a:t>
            </a:r>
            <a:r>
              <a:rPr lang="en-US" sz="2800" i="1" baseline="30000" dirty="0" smtClean="0">
                <a:solidFill>
                  <a:schemeClr val="bg1"/>
                </a:solidFill>
              </a:rPr>
              <a:t>1</a:t>
            </a:r>
            <a:r>
              <a:rPr lang="en-US" sz="2800" i="1" dirty="0" smtClean="0">
                <a:solidFill>
                  <a:schemeClr val="bg1"/>
                </a:solidFill>
              </a:rPr>
              <a:t>Now the Spirit expressly says that in later times some will depart from the faith by devoting themselves to deceitful spirits and teachings of demons, </a:t>
            </a:r>
            <a:r>
              <a:rPr lang="en-US" sz="2800" i="1" baseline="30000" dirty="0" smtClean="0">
                <a:solidFill>
                  <a:schemeClr val="bg1"/>
                </a:solidFill>
              </a:rPr>
              <a:t>2</a:t>
            </a:r>
            <a:r>
              <a:rPr lang="en-US" sz="2800" i="1" dirty="0" smtClean="0">
                <a:solidFill>
                  <a:schemeClr val="bg1"/>
                </a:solidFill>
              </a:rPr>
              <a:t>through the insincerity of liars whose consciences are seared…. </a:t>
            </a:r>
            <a:endParaRPr lang="en-US" sz="2800" i="1" dirty="0" smtClean="0">
              <a:solidFill>
                <a:schemeClr val="bg1"/>
              </a:solidFill>
            </a:endParaRPr>
          </a:p>
          <a:p>
            <a:r>
              <a:rPr lang="en-US" sz="2800" i="1" baseline="30000" dirty="0" smtClean="0">
                <a:solidFill>
                  <a:schemeClr val="bg1"/>
                </a:solidFill>
              </a:rPr>
              <a:t>3</a:t>
            </a:r>
            <a:r>
              <a:rPr lang="en-US" sz="2800" i="1" dirty="0" smtClean="0">
                <a:solidFill>
                  <a:schemeClr val="bg1"/>
                </a:solidFill>
              </a:rPr>
              <a:t>who </a:t>
            </a:r>
            <a:r>
              <a:rPr lang="en-US" sz="2800" i="1" dirty="0" smtClean="0">
                <a:solidFill>
                  <a:schemeClr val="bg1"/>
                </a:solidFill>
              </a:rPr>
              <a:t>forbid marriage and require abstinence from foods that God created to be received with thanksgiving by those who believe and know the truth. </a:t>
            </a:r>
            <a:r>
              <a:rPr lang="en-US" sz="2800" i="1" baseline="30000" dirty="0" smtClean="0">
                <a:solidFill>
                  <a:schemeClr val="bg1"/>
                </a:solidFill>
              </a:rPr>
              <a:t>4</a:t>
            </a:r>
            <a:r>
              <a:rPr lang="en-US" sz="2800" i="1" dirty="0" smtClean="0">
                <a:solidFill>
                  <a:schemeClr val="bg1"/>
                </a:solidFill>
              </a:rPr>
              <a:t>For everything created by God is good, and nothing is to be rejected if it is received with thanksgiving, </a:t>
            </a:r>
            <a:r>
              <a:rPr lang="en-US" sz="2800" i="1" baseline="30000" dirty="0" smtClean="0">
                <a:solidFill>
                  <a:schemeClr val="bg1"/>
                </a:solidFill>
              </a:rPr>
              <a:t>5</a:t>
            </a:r>
            <a:r>
              <a:rPr lang="en-US" sz="2800" i="1" dirty="0" smtClean="0">
                <a:solidFill>
                  <a:schemeClr val="bg1"/>
                </a:solidFill>
              </a:rPr>
              <a:t>for it is made holy by the word of God and prayer.”</a:t>
            </a:r>
            <a:endParaRPr lang="en-US" sz="2800" dirty="0" smtClean="0">
              <a:solidFill>
                <a:schemeClr val="bg1"/>
              </a:solidFill>
            </a:endParaRP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VI. Questions and Clarifications</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What kinds of pleasures should we seek?</a:t>
            </a:r>
          </a:p>
          <a:p>
            <a:pPr algn="l"/>
            <a:r>
              <a:rPr lang="en-US" dirty="0" smtClean="0"/>
              <a:t>How do we distinguish between lawful and unlawful pleasures?</a:t>
            </a:r>
          </a:p>
          <a:p>
            <a:pPr algn="l"/>
            <a:r>
              <a:rPr lang="en-US" dirty="0" smtClean="0"/>
              <a:t>Can we ever enjoy too much lawful pleasure?</a:t>
            </a:r>
          </a:p>
          <a:p>
            <a:pPr algn="l"/>
            <a:r>
              <a:rPr lang="en-US" dirty="0" smtClean="0"/>
              <a:t>We should also lift of up the godly work of providing pleasur</a:t>
            </a:r>
            <a:r>
              <a:rPr lang="en-US" dirty="0" smtClean="0"/>
              <a:t>e to others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VII. Enjoying Pleasure </a:t>
            </a:r>
            <a:r>
              <a:rPr lang="en-US" sz="3200" i="1" dirty="0" smtClean="0"/>
              <a:t>Coram </a:t>
            </a:r>
            <a:r>
              <a:rPr lang="en-US" sz="3200" i="1" dirty="0" err="1" smtClean="0"/>
              <a:t>Deo</a:t>
            </a:r>
            <a:endParaRPr lang="en-US" sz="3200" i="1"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We must live with a continual “God Consciousness” or </a:t>
            </a:r>
            <a:r>
              <a:rPr lang="en-US" i="1" dirty="0" smtClean="0"/>
              <a:t>Coram </a:t>
            </a:r>
            <a:r>
              <a:rPr lang="en-US" i="1" dirty="0" err="1" smtClean="0"/>
              <a:t>Deo</a:t>
            </a:r>
            <a:r>
              <a:rPr lang="en-US" dirty="0" smtClean="0"/>
              <a:t>, “before the face of God”</a:t>
            </a:r>
          </a:p>
          <a:p>
            <a:pPr algn="l"/>
            <a:r>
              <a:rPr lang="en-US" dirty="0" smtClean="0"/>
              <a:t>“O taste and see that the LORD is good!”</a:t>
            </a:r>
          </a:p>
          <a:p>
            <a:pPr algn="l"/>
            <a:endParaRPr lang="en-US" dirty="0" smtClean="0"/>
          </a:p>
          <a:p>
            <a:pPr algn="l"/>
            <a:r>
              <a:rPr lang="en-US" dirty="0" smtClean="0"/>
              <a:t>What has all this to do with sex in marriage?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239000" cy="762000"/>
          </a:xfrm>
        </p:spPr>
        <p:txBody>
          <a:bodyPr/>
          <a:lstStyle/>
          <a:p>
            <a:pPr algn="l"/>
            <a:r>
              <a:rPr lang="en-US" sz="3200" dirty="0" smtClean="0"/>
              <a:t>PART </a:t>
            </a:r>
            <a:r>
              <a:rPr lang="en-US" sz="3200" dirty="0" smtClean="0"/>
              <a:t>TWO:</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SEXUAL PLEASURE </a:t>
            </a:r>
            <a:r>
              <a:rPr lang="en-US" dirty="0" smtClean="0"/>
              <a:t>IN </a:t>
            </a:r>
            <a:r>
              <a:rPr lang="en-US" dirty="0" smtClean="0"/>
              <a:t>MARRIAGE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I. Lawful Sexual Pleasure</a:t>
            </a:r>
            <a:endParaRPr lang="en-US" sz="3200" i="1"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Only between one man and one woman in the lifelong covenant of marriage. </a:t>
            </a:r>
          </a:p>
          <a:p>
            <a:pPr lvl="1" algn="l">
              <a:buNone/>
            </a:pPr>
            <a:r>
              <a:rPr lang="en-US" dirty="0" smtClean="0"/>
              <a:t>          Period. </a:t>
            </a:r>
          </a:p>
          <a:p>
            <a:pPr lvl="1" algn="l">
              <a:buNone/>
            </a:pPr>
            <a:r>
              <a:rPr lang="en-US" dirty="0" smtClean="0"/>
              <a:t>                      No exceptions.</a:t>
            </a:r>
          </a:p>
          <a:p>
            <a:pPr algn="l"/>
            <a:r>
              <a:rPr lang="en-US" dirty="0" smtClean="0"/>
              <a:t>Unlawful sexual pleasure contains none of the blessing of God</a:t>
            </a:r>
          </a:p>
          <a:p>
            <a:pPr algn="l"/>
            <a:r>
              <a:rPr lang="en-US" dirty="0" smtClean="0"/>
              <a:t>As sin, it can only bring misery and death…and the wrath of God.</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I. Lawful Sexual Pleasure</a:t>
            </a:r>
            <a:endParaRPr lang="en-US" sz="3200" i="1"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What should an unmarried person do?</a:t>
            </a:r>
          </a:p>
          <a:p>
            <a:pPr lvl="1" algn="l"/>
            <a:r>
              <a:rPr lang="en-US" dirty="0" smtClean="0"/>
              <a:t>Enjoy God through other lawful pleasures!</a:t>
            </a:r>
          </a:p>
          <a:p>
            <a:pPr lvl="1" algn="l"/>
            <a:r>
              <a:rPr lang="en-US" dirty="0" smtClean="0"/>
              <a:t>Our Lord Jesus enjoyed God perfectly without ever enjoying sexual pleasure in marriage!</a:t>
            </a:r>
          </a:p>
          <a:p>
            <a:pPr lvl="1" algn="l"/>
            <a:r>
              <a:rPr lang="en-US" dirty="0" smtClean="0"/>
              <a:t>Seek to be married, if God wills</a:t>
            </a:r>
          </a:p>
          <a:p>
            <a:pPr lvl="1" algn="l"/>
            <a:r>
              <a:rPr lang="en-US" dirty="0" smtClean="0"/>
              <a:t>God is more interested in our sanctification than in our satisfaction</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239000" cy="838200"/>
          </a:xfrm>
        </p:spPr>
        <p:txBody>
          <a:bodyPr/>
          <a:lstStyle/>
          <a:p>
            <a:pPr algn="l"/>
            <a:r>
              <a:rPr lang="en-US" sz="3200" dirty="0" smtClean="0"/>
              <a:t>II. Sexual Pleasure is a Pleasure</a:t>
            </a:r>
            <a:endParaRPr lang="en-US" sz="3200" i="1"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Sexual pleasure is a good gift of God</a:t>
            </a:r>
          </a:p>
          <a:p>
            <a:pPr algn="l"/>
            <a:r>
              <a:rPr lang="en-US" dirty="0" smtClean="0"/>
              <a:t>Married people should seek to enjoy God through sexual pleasure with their own spouse</a:t>
            </a:r>
            <a:endParaRPr lang="en-US" dirty="0" smtClean="0"/>
          </a:p>
          <a:p>
            <a:pPr algn="l"/>
            <a:r>
              <a:rPr lang="en-US" dirty="0" smtClean="0"/>
              <a:t>Psalm 34:8: “O taste and see that the Lord is </a:t>
            </a:r>
            <a:r>
              <a:rPr lang="en-US" dirty="0" smtClean="0"/>
              <a:t>good!”</a:t>
            </a:r>
            <a:endParaRPr lang="en-US" dirty="0" smtClean="0"/>
          </a:p>
          <a:p>
            <a:pPr algn="l"/>
            <a:r>
              <a:rPr lang="en-US" dirty="0" smtClean="0"/>
              <a:t>The church has often failed to provide this positive view of sexual pleasure in marriage</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239000" cy="838200"/>
          </a:xfrm>
        </p:spPr>
        <p:txBody>
          <a:bodyPr/>
          <a:lstStyle/>
          <a:p>
            <a:pPr algn="l"/>
            <a:r>
              <a:rPr lang="en-US" sz="3100" dirty="0" smtClean="0"/>
              <a:t>III. God’s Word on Sexual Pleasure</a:t>
            </a:r>
            <a:endParaRPr lang="en-US" sz="3100" i="1"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Sacred Scripture has much to say about sexual enjoyment in marriage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PART ONE</a:t>
            </a:r>
            <a:r>
              <a:rPr lang="en-US" sz="3200" dirty="0" smtClean="0"/>
              <a:t>:</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PLEASURE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3477875"/>
          </a:xfrm>
          <a:prstGeom prst="rect">
            <a:avLst/>
          </a:prstGeom>
          <a:noFill/>
        </p:spPr>
        <p:txBody>
          <a:bodyPr wrap="square" rtlCol="0">
            <a:spAutoFit/>
          </a:bodyPr>
          <a:lstStyle/>
          <a:p>
            <a:r>
              <a:rPr lang="en-US" sz="2800" dirty="0" smtClean="0">
                <a:solidFill>
                  <a:schemeClr val="bg1"/>
                </a:solidFill>
              </a:rPr>
              <a:t>Genesis 1:28</a:t>
            </a:r>
            <a:endParaRPr lang="en-US" sz="2800" dirty="0" smtClean="0">
              <a:solidFill>
                <a:schemeClr val="bg1"/>
              </a:solidFill>
            </a:endParaRPr>
          </a:p>
          <a:p>
            <a:r>
              <a:rPr lang="en-US" sz="2800" i="1" dirty="0" smtClean="0">
                <a:solidFill>
                  <a:schemeClr val="bg1"/>
                </a:solidFill>
              </a:rPr>
              <a:t>	“</a:t>
            </a:r>
            <a:r>
              <a:rPr lang="en-US" sz="3200" i="1" dirty="0" smtClean="0">
                <a:solidFill>
                  <a:schemeClr val="bg1"/>
                </a:solidFill>
              </a:rPr>
              <a:t>And </a:t>
            </a:r>
            <a:r>
              <a:rPr lang="en-US" sz="3200" i="1" dirty="0" smtClean="0">
                <a:solidFill>
                  <a:schemeClr val="bg1"/>
                </a:solidFill>
              </a:rPr>
              <a:t>God blessed them. And God said to them, “Be fruitful and multiply and fill the earth and subdue it and have dominion over the fish of the sea and over the birds of the heavens and over every living thing that moves on the earth.”</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5755422"/>
          </a:xfrm>
          <a:prstGeom prst="rect">
            <a:avLst/>
          </a:prstGeom>
          <a:noFill/>
        </p:spPr>
        <p:txBody>
          <a:bodyPr wrap="square" rtlCol="0">
            <a:spAutoFit/>
          </a:bodyPr>
          <a:lstStyle/>
          <a:p>
            <a:r>
              <a:rPr lang="en-US" sz="2800" dirty="0" smtClean="0">
                <a:solidFill>
                  <a:schemeClr val="bg1"/>
                </a:solidFill>
              </a:rPr>
              <a:t>Proverbs 5:15-23</a:t>
            </a:r>
            <a:r>
              <a:rPr lang="en-US" sz="2800" dirty="0" smtClean="0">
                <a:solidFill>
                  <a:schemeClr val="bg1"/>
                </a:solidFill>
              </a:rPr>
              <a:t>:</a:t>
            </a:r>
          </a:p>
          <a:p>
            <a:r>
              <a:rPr lang="en-US" sz="2800" dirty="0" smtClean="0">
                <a:solidFill>
                  <a:schemeClr val="bg1"/>
                </a:solidFill>
              </a:rPr>
              <a:t>	</a:t>
            </a:r>
            <a:r>
              <a:rPr lang="en-US" sz="2400" dirty="0" smtClean="0">
                <a:solidFill>
                  <a:schemeClr val="bg1"/>
                </a:solidFill>
              </a:rPr>
              <a:t>“</a:t>
            </a:r>
            <a:r>
              <a:rPr lang="en-US" sz="2400" i="1" baseline="30000" dirty="0" smtClean="0">
                <a:solidFill>
                  <a:schemeClr val="bg1"/>
                </a:solidFill>
              </a:rPr>
              <a:t>15</a:t>
            </a:r>
            <a:r>
              <a:rPr lang="en-US" sz="2400" i="1" dirty="0" smtClean="0">
                <a:solidFill>
                  <a:schemeClr val="bg1"/>
                </a:solidFill>
              </a:rPr>
              <a:t>Drink water from your own cistern, flowing water from your own well. </a:t>
            </a:r>
            <a:r>
              <a:rPr lang="en-US" sz="2400" i="1" baseline="30000" dirty="0" smtClean="0">
                <a:solidFill>
                  <a:schemeClr val="bg1"/>
                </a:solidFill>
              </a:rPr>
              <a:t>16</a:t>
            </a:r>
            <a:r>
              <a:rPr lang="en-US" sz="2400" i="1" dirty="0" smtClean="0">
                <a:solidFill>
                  <a:schemeClr val="bg1"/>
                </a:solidFill>
              </a:rPr>
              <a:t>Should your springs be scattered abroad, streams of water in the streets? </a:t>
            </a:r>
            <a:r>
              <a:rPr lang="en-US" sz="2400" i="1" baseline="30000" dirty="0" smtClean="0">
                <a:solidFill>
                  <a:schemeClr val="bg1"/>
                </a:solidFill>
              </a:rPr>
              <a:t>17</a:t>
            </a:r>
            <a:r>
              <a:rPr lang="en-US" sz="2400" i="1" dirty="0" smtClean="0">
                <a:solidFill>
                  <a:schemeClr val="bg1"/>
                </a:solidFill>
              </a:rPr>
              <a:t>Let them be for yourself alone, and not for strangers with you. </a:t>
            </a:r>
            <a:r>
              <a:rPr lang="en-US" sz="2400" i="1" baseline="30000" dirty="0" smtClean="0">
                <a:solidFill>
                  <a:schemeClr val="bg1"/>
                </a:solidFill>
              </a:rPr>
              <a:t>18</a:t>
            </a:r>
            <a:r>
              <a:rPr lang="en-US" sz="2400" i="1" dirty="0" smtClean="0">
                <a:solidFill>
                  <a:schemeClr val="bg1"/>
                </a:solidFill>
              </a:rPr>
              <a:t>Let your fountain be blessed, and rejoice in the wife of your youth, </a:t>
            </a:r>
            <a:r>
              <a:rPr lang="en-US" sz="2400" i="1" baseline="30000" dirty="0" smtClean="0">
                <a:solidFill>
                  <a:schemeClr val="bg1"/>
                </a:solidFill>
              </a:rPr>
              <a:t>19</a:t>
            </a:r>
            <a:r>
              <a:rPr lang="en-US" sz="2400" i="1" dirty="0" smtClean="0">
                <a:solidFill>
                  <a:schemeClr val="bg1"/>
                </a:solidFill>
              </a:rPr>
              <a:t>a lovely deer, a graceful doe.  Let her breasts fill you at all times with delight; be intoxicated always in her love. </a:t>
            </a:r>
            <a:r>
              <a:rPr lang="en-US" sz="2400" i="1" baseline="30000" dirty="0" smtClean="0">
                <a:solidFill>
                  <a:schemeClr val="bg1"/>
                </a:solidFill>
              </a:rPr>
              <a:t>20</a:t>
            </a:r>
            <a:r>
              <a:rPr lang="en-US" sz="2400" i="1" dirty="0" smtClean="0">
                <a:solidFill>
                  <a:schemeClr val="bg1"/>
                </a:solidFill>
              </a:rPr>
              <a:t>Why should you be intoxicated, my son, with a forbidden woman and embrace the bosom of an adulteress? </a:t>
            </a:r>
            <a:r>
              <a:rPr lang="en-US" sz="2400" i="1" baseline="30000" dirty="0" smtClean="0">
                <a:solidFill>
                  <a:schemeClr val="bg1"/>
                </a:solidFill>
              </a:rPr>
              <a:t>21</a:t>
            </a:r>
            <a:r>
              <a:rPr lang="en-US" sz="2400" i="1" dirty="0" smtClean="0">
                <a:solidFill>
                  <a:schemeClr val="bg1"/>
                </a:solidFill>
              </a:rPr>
              <a:t>For a man’s ways are before the eyes of the LORD, and he ponders all his paths. </a:t>
            </a:r>
            <a:r>
              <a:rPr lang="en-US" sz="2400" i="1" baseline="30000" dirty="0" smtClean="0">
                <a:solidFill>
                  <a:schemeClr val="bg1"/>
                </a:solidFill>
              </a:rPr>
              <a:t>22</a:t>
            </a:r>
            <a:r>
              <a:rPr lang="en-US" sz="2400" i="1" dirty="0" smtClean="0">
                <a:solidFill>
                  <a:schemeClr val="bg1"/>
                </a:solidFill>
              </a:rPr>
              <a:t>The iniquities of the wicked ensnare him, and he is held fast in the cords of his sin. </a:t>
            </a:r>
            <a:r>
              <a:rPr lang="en-US" sz="2400" i="1" baseline="30000" dirty="0" smtClean="0">
                <a:solidFill>
                  <a:schemeClr val="bg1"/>
                </a:solidFill>
              </a:rPr>
              <a:t>23</a:t>
            </a:r>
            <a:r>
              <a:rPr lang="en-US" sz="2400" i="1" dirty="0" smtClean="0">
                <a:solidFill>
                  <a:schemeClr val="bg1"/>
                </a:solidFill>
              </a:rPr>
              <a:t>He dies for lack of discipline, and because of his great folly he is led astray.”</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5355312"/>
          </a:xfrm>
          <a:prstGeom prst="rect">
            <a:avLst/>
          </a:prstGeom>
          <a:noFill/>
        </p:spPr>
        <p:txBody>
          <a:bodyPr wrap="square" rtlCol="0">
            <a:spAutoFit/>
          </a:bodyPr>
          <a:lstStyle/>
          <a:p>
            <a:r>
              <a:rPr lang="en-US" sz="2800" dirty="0" smtClean="0">
                <a:solidFill>
                  <a:schemeClr val="bg1"/>
                </a:solidFill>
              </a:rPr>
              <a:t>Song of Solomon 7:1-3. 7-9:</a:t>
            </a:r>
            <a:endParaRPr lang="en-US" sz="2800" dirty="0" smtClean="0">
              <a:solidFill>
                <a:schemeClr val="bg1"/>
              </a:solidFill>
            </a:endParaRPr>
          </a:p>
          <a:p>
            <a:r>
              <a:rPr lang="en-US" sz="2800" dirty="0" smtClean="0">
                <a:solidFill>
                  <a:schemeClr val="bg1"/>
                </a:solidFill>
              </a:rPr>
              <a:t>	</a:t>
            </a:r>
            <a:r>
              <a:rPr lang="en-US" sz="2600" dirty="0" smtClean="0">
                <a:solidFill>
                  <a:schemeClr val="bg1"/>
                </a:solidFill>
              </a:rPr>
              <a:t> “</a:t>
            </a:r>
            <a:r>
              <a:rPr lang="en-US" sz="2600" i="1" baseline="30000" dirty="0" smtClean="0">
                <a:solidFill>
                  <a:schemeClr val="bg1"/>
                </a:solidFill>
              </a:rPr>
              <a:t>1</a:t>
            </a:r>
            <a:r>
              <a:rPr lang="en-US" sz="2600" i="1" dirty="0" smtClean="0">
                <a:solidFill>
                  <a:schemeClr val="bg1"/>
                </a:solidFill>
              </a:rPr>
              <a:t>How beautiful are your feet in sandals, O noble daughter!  Your rounded thighs are like jewels, the work of a master hand. </a:t>
            </a:r>
            <a:r>
              <a:rPr lang="en-US" sz="2600" i="1" baseline="30000" dirty="0" smtClean="0">
                <a:solidFill>
                  <a:schemeClr val="bg1"/>
                </a:solidFill>
              </a:rPr>
              <a:t>2</a:t>
            </a:r>
            <a:r>
              <a:rPr lang="en-US" sz="2600" i="1" dirty="0" smtClean="0">
                <a:solidFill>
                  <a:schemeClr val="bg1"/>
                </a:solidFill>
              </a:rPr>
              <a:t>Your navel is a rounded bowl that never lacks mixed wine.  Your belly is a heap of wheat, encircled with lilies. </a:t>
            </a:r>
            <a:r>
              <a:rPr lang="en-US" sz="2600" i="1" baseline="30000" dirty="0" smtClean="0">
                <a:solidFill>
                  <a:schemeClr val="bg1"/>
                </a:solidFill>
              </a:rPr>
              <a:t>3</a:t>
            </a:r>
            <a:r>
              <a:rPr lang="en-US" sz="2600" i="1" dirty="0" smtClean="0">
                <a:solidFill>
                  <a:schemeClr val="bg1"/>
                </a:solidFill>
              </a:rPr>
              <a:t>Your two breasts are like two fawns, twins of a gazelle…. </a:t>
            </a:r>
            <a:r>
              <a:rPr lang="en-US" sz="2600" i="1" baseline="30000" dirty="0" smtClean="0">
                <a:solidFill>
                  <a:schemeClr val="bg1"/>
                </a:solidFill>
              </a:rPr>
              <a:t>7</a:t>
            </a:r>
            <a:r>
              <a:rPr lang="en-US" sz="2600" i="1" dirty="0" smtClean="0">
                <a:solidFill>
                  <a:schemeClr val="bg1"/>
                </a:solidFill>
              </a:rPr>
              <a:t>Your stature is like a palm tree, and your breasts are like its clusters. </a:t>
            </a:r>
            <a:r>
              <a:rPr lang="en-US" sz="2600" i="1" baseline="30000" dirty="0" smtClean="0">
                <a:solidFill>
                  <a:schemeClr val="bg1"/>
                </a:solidFill>
              </a:rPr>
              <a:t>8</a:t>
            </a:r>
            <a:r>
              <a:rPr lang="en-US" sz="2600" i="1" dirty="0" smtClean="0">
                <a:solidFill>
                  <a:schemeClr val="bg1"/>
                </a:solidFill>
              </a:rPr>
              <a:t>I say I will climb the palm tree and lay hold of its fruit. Oh may your breasts be like clusters of the vine, and the scent of your breath like apples, </a:t>
            </a:r>
            <a:r>
              <a:rPr lang="en-US" sz="2600" i="1" baseline="30000" dirty="0" smtClean="0">
                <a:solidFill>
                  <a:schemeClr val="bg1"/>
                </a:solidFill>
              </a:rPr>
              <a:t>9</a:t>
            </a:r>
            <a:r>
              <a:rPr lang="en-US" sz="2600" i="1" dirty="0" smtClean="0">
                <a:solidFill>
                  <a:schemeClr val="bg1"/>
                </a:solidFill>
              </a:rPr>
              <a:t>and your mouth like the best wine. It goes down smoothly for my beloved, gliding over lips and teeth.”</a:t>
            </a:r>
            <a:endParaRPr lang="en-US" sz="2600"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5262979"/>
          </a:xfrm>
          <a:prstGeom prst="rect">
            <a:avLst/>
          </a:prstGeom>
          <a:noFill/>
        </p:spPr>
        <p:txBody>
          <a:bodyPr wrap="square" rtlCol="0">
            <a:spAutoFit/>
          </a:bodyPr>
          <a:lstStyle/>
          <a:p>
            <a:r>
              <a:rPr lang="en-US" sz="2800" dirty="0" smtClean="0">
                <a:solidFill>
                  <a:schemeClr val="bg1"/>
                </a:solidFill>
              </a:rPr>
              <a:t>Proverbs 5:4-5 (ESV):</a:t>
            </a:r>
            <a:endParaRPr lang="en-US" sz="2800" dirty="0" smtClean="0">
              <a:solidFill>
                <a:schemeClr val="bg1"/>
              </a:solidFill>
            </a:endParaRPr>
          </a:p>
          <a:p>
            <a:r>
              <a:rPr lang="en-US" sz="2800" dirty="0" smtClean="0">
                <a:solidFill>
                  <a:schemeClr val="bg1"/>
                </a:solidFill>
              </a:rPr>
              <a:t>	</a:t>
            </a:r>
            <a:r>
              <a:rPr lang="en-US" sz="2400" dirty="0" smtClean="0"/>
              <a:t> </a:t>
            </a:r>
            <a:r>
              <a:rPr lang="en-US" sz="2800" dirty="0" smtClean="0">
                <a:solidFill>
                  <a:schemeClr val="bg1"/>
                </a:solidFill>
              </a:rPr>
              <a:t>“</a:t>
            </a:r>
            <a:r>
              <a:rPr lang="en-US" sz="2800" i="1" baseline="30000" dirty="0" smtClean="0">
                <a:solidFill>
                  <a:schemeClr val="bg1"/>
                </a:solidFill>
              </a:rPr>
              <a:t>4</a:t>
            </a:r>
            <a:r>
              <a:rPr lang="en-US" sz="2800" i="1" dirty="0" smtClean="0">
                <a:solidFill>
                  <a:schemeClr val="bg1"/>
                </a:solidFill>
              </a:rPr>
              <a:t>My beloved put his hand to the latch, and my heart was thrilled within me. </a:t>
            </a:r>
            <a:r>
              <a:rPr lang="en-US" sz="2800" i="1" baseline="30000" dirty="0" smtClean="0">
                <a:solidFill>
                  <a:schemeClr val="bg1"/>
                </a:solidFill>
              </a:rPr>
              <a:t>5</a:t>
            </a:r>
            <a:r>
              <a:rPr lang="en-US" sz="2800" i="1" dirty="0" smtClean="0">
                <a:solidFill>
                  <a:schemeClr val="bg1"/>
                </a:solidFill>
              </a:rPr>
              <a:t>I arose to open to my beloved….”</a:t>
            </a:r>
            <a:endParaRPr lang="en-US" sz="2800" dirty="0" smtClean="0">
              <a:solidFill>
                <a:schemeClr val="bg1"/>
              </a:solidFill>
            </a:endParaRPr>
          </a:p>
          <a:p>
            <a:r>
              <a:rPr lang="en-US" sz="2800" dirty="0" smtClean="0">
                <a:solidFill>
                  <a:schemeClr val="bg1"/>
                </a:solidFill>
              </a:rPr>
              <a:t>	(Literal Translation) </a:t>
            </a:r>
            <a:r>
              <a:rPr lang="en-US" sz="2800" dirty="0" smtClean="0">
                <a:solidFill>
                  <a:schemeClr val="bg1"/>
                </a:solidFill>
              </a:rPr>
              <a:t>“</a:t>
            </a:r>
            <a:r>
              <a:rPr lang="en-US" sz="2800" i="1" baseline="30000" dirty="0" smtClean="0">
                <a:solidFill>
                  <a:schemeClr val="bg1"/>
                </a:solidFill>
              </a:rPr>
              <a:t>4</a:t>
            </a:r>
            <a:r>
              <a:rPr lang="en-US" sz="2800" i="1" dirty="0" smtClean="0">
                <a:solidFill>
                  <a:schemeClr val="bg1"/>
                </a:solidFill>
              </a:rPr>
              <a:t>My lover thrust his hand through the hole, and my vagina was enflamed. </a:t>
            </a:r>
            <a:r>
              <a:rPr lang="en-US" sz="2800" i="1" baseline="30000" dirty="0" smtClean="0">
                <a:solidFill>
                  <a:schemeClr val="bg1"/>
                </a:solidFill>
              </a:rPr>
              <a:t>5</a:t>
            </a:r>
            <a:r>
              <a:rPr lang="en-US" sz="2800" i="1" dirty="0" smtClean="0">
                <a:solidFill>
                  <a:schemeClr val="bg1"/>
                </a:solidFill>
              </a:rPr>
              <a:t>I arose and opened for my lover</a:t>
            </a:r>
            <a:r>
              <a:rPr lang="en-US" sz="2800" i="1" dirty="0" smtClean="0">
                <a:solidFill>
                  <a:schemeClr val="bg1"/>
                </a:solidFill>
              </a:rPr>
              <a:t>.</a:t>
            </a:r>
            <a:r>
              <a:rPr lang="en-US" sz="2800" dirty="0" smtClean="0">
                <a:solidFill>
                  <a:schemeClr val="bg1"/>
                </a:solidFill>
              </a:rPr>
              <a:t>”</a:t>
            </a:r>
          </a:p>
          <a:p>
            <a:endParaRPr lang="en-US" sz="2800" dirty="0" smtClean="0">
              <a:solidFill>
                <a:schemeClr val="bg1"/>
              </a:solidFill>
            </a:endParaRPr>
          </a:p>
          <a:p>
            <a:r>
              <a:rPr lang="en-US" sz="2800" dirty="0" smtClean="0">
                <a:solidFill>
                  <a:schemeClr val="bg1"/>
                </a:solidFill>
              </a:rPr>
              <a:t>Proverbs 5:14 (ESV): </a:t>
            </a:r>
            <a:r>
              <a:rPr lang="en-US" sz="2800" dirty="0" smtClean="0">
                <a:solidFill>
                  <a:schemeClr val="bg1"/>
                </a:solidFill>
              </a:rPr>
              <a:t>“</a:t>
            </a:r>
            <a:r>
              <a:rPr lang="en-US" sz="2800" i="1" dirty="0" smtClean="0">
                <a:solidFill>
                  <a:schemeClr val="bg1"/>
                </a:solidFill>
              </a:rPr>
              <a:t>His body is polished ivory, bedecked with sapphires.</a:t>
            </a:r>
            <a:r>
              <a:rPr lang="en-US" sz="2800" dirty="0" smtClean="0">
                <a:solidFill>
                  <a:schemeClr val="bg1"/>
                </a:solidFill>
              </a:rPr>
              <a:t>” </a:t>
            </a:r>
            <a:endParaRPr lang="en-US" sz="2800" dirty="0" smtClean="0">
              <a:solidFill>
                <a:schemeClr val="bg1"/>
              </a:solidFill>
            </a:endParaRPr>
          </a:p>
          <a:p>
            <a:r>
              <a:rPr lang="en-US" sz="2800" dirty="0" smtClean="0">
                <a:solidFill>
                  <a:schemeClr val="bg1"/>
                </a:solidFill>
              </a:rPr>
              <a:t>	</a:t>
            </a:r>
            <a:r>
              <a:rPr lang="en-US" sz="2800" dirty="0" smtClean="0">
                <a:solidFill>
                  <a:schemeClr val="bg1"/>
                </a:solidFill>
              </a:rPr>
              <a:t>(Literal Translation) “</a:t>
            </a:r>
            <a:r>
              <a:rPr lang="en-US" sz="2800" i="1" dirty="0" smtClean="0">
                <a:solidFill>
                  <a:schemeClr val="bg1"/>
                </a:solidFill>
              </a:rPr>
              <a:t>His erection is a tusk of ivory, bedecked with sapphires.</a:t>
            </a:r>
            <a:r>
              <a:rPr lang="en-US" sz="2800" dirty="0" smtClean="0">
                <a:solidFill>
                  <a:schemeClr val="bg1"/>
                </a:solidFill>
              </a:rPr>
              <a:t>”</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 calcmode="lin" valueType="num">
                                      <p:cBhvr additive="base">
                                        <p:cTn id="1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additive="base">
                                        <p:cTn id="19"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6124754"/>
          </a:xfrm>
          <a:prstGeom prst="rect">
            <a:avLst/>
          </a:prstGeom>
          <a:noFill/>
        </p:spPr>
        <p:txBody>
          <a:bodyPr wrap="square" rtlCol="0">
            <a:spAutoFit/>
          </a:bodyPr>
          <a:lstStyle/>
          <a:p>
            <a:r>
              <a:rPr lang="en-US" sz="2800" dirty="0" smtClean="0">
                <a:solidFill>
                  <a:schemeClr val="bg1"/>
                </a:solidFill>
              </a:rPr>
              <a:t>I Corinthians 7:</a:t>
            </a:r>
            <a:endParaRPr lang="en-US" sz="2800" dirty="0" smtClean="0">
              <a:solidFill>
                <a:schemeClr val="bg1"/>
              </a:solidFill>
            </a:endParaRPr>
          </a:p>
          <a:p>
            <a:r>
              <a:rPr lang="en-US" sz="2800" dirty="0" smtClean="0">
                <a:solidFill>
                  <a:schemeClr val="bg1"/>
                </a:solidFill>
              </a:rPr>
              <a:t>	</a:t>
            </a:r>
            <a:r>
              <a:rPr lang="en-US" sz="2400" dirty="0" smtClean="0">
                <a:solidFill>
                  <a:schemeClr val="bg1"/>
                </a:solidFill>
              </a:rPr>
              <a:t> “</a:t>
            </a:r>
            <a:r>
              <a:rPr lang="en-US" sz="2400" i="1" baseline="30000" dirty="0" smtClean="0">
                <a:solidFill>
                  <a:schemeClr val="bg1"/>
                </a:solidFill>
              </a:rPr>
              <a:t>1</a:t>
            </a:r>
            <a:r>
              <a:rPr lang="en-US" sz="2400" i="1" dirty="0" smtClean="0">
                <a:solidFill>
                  <a:schemeClr val="bg1"/>
                </a:solidFill>
              </a:rPr>
              <a:t>Now concerning the matters about which you wrote: ‘It is good for a man not to have sexual relations with a woman</a:t>
            </a:r>
            <a:r>
              <a:rPr lang="en-US" sz="2400" i="1" dirty="0" smtClean="0">
                <a:solidFill>
                  <a:schemeClr val="bg1"/>
                </a:solidFill>
              </a:rPr>
              <a:t>.’</a:t>
            </a:r>
          </a:p>
          <a:p>
            <a:r>
              <a:rPr lang="en-US" sz="2400" dirty="0" smtClean="0">
                <a:solidFill>
                  <a:schemeClr val="bg1"/>
                </a:solidFill>
              </a:rPr>
              <a:t>	“</a:t>
            </a:r>
            <a:r>
              <a:rPr lang="en-US" sz="2400" i="1" dirty="0" smtClean="0">
                <a:solidFill>
                  <a:schemeClr val="bg1"/>
                </a:solidFill>
              </a:rPr>
              <a:t> </a:t>
            </a:r>
            <a:r>
              <a:rPr lang="en-US" sz="2400" i="1" baseline="30000" dirty="0" smtClean="0">
                <a:solidFill>
                  <a:schemeClr val="bg1"/>
                </a:solidFill>
              </a:rPr>
              <a:t>2</a:t>
            </a:r>
            <a:r>
              <a:rPr lang="en-US" sz="2400" i="1" dirty="0" smtClean="0">
                <a:solidFill>
                  <a:schemeClr val="bg1"/>
                </a:solidFill>
              </a:rPr>
              <a:t>But because of the temptation to sexual immorality, each man should have his own wife and each woman her own husband. </a:t>
            </a:r>
            <a:r>
              <a:rPr lang="en-US" sz="2400" i="1" baseline="30000" dirty="0" smtClean="0">
                <a:solidFill>
                  <a:schemeClr val="bg1"/>
                </a:solidFill>
              </a:rPr>
              <a:t>3</a:t>
            </a:r>
            <a:r>
              <a:rPr lang="en-US" sz="2400" i="1" dirty="0" smtClean="0">
                <a:solidFill>
                  <a:schemeClr val="bg1"/>
                </a:solidFill>
              </a:rPr>
              <a:t>The husband should give to his wife her conjugal rights, and likewise the wife to her husband. </a:t>
            </a:r>
            <a:r>
              <a:rPr lang="en-US" sz="2400" i="1" baseline="30000" dirty="0" smtClean="0">
                <a:solidFill>
                  <a:schemeClr val="bg1"/>
                </a:solidFill>
              </a:rPr>
              <a:t>4</a:t>
            </a:r>
            <a:r>
              <a:rPr lang="en-US" sz="2400" i="1" dirty="0" smtClean="0">
                <a:solidFill>
                  <a:schemeClr val="bg1"/>
                </a:solidFill>
              </a:rPr>
              <a:t>For the wife does not have authority over her own body, but the husband does. Likewise the husband does not have authority over his own body, but the wife does. </a:t>
            </a:r>
            <a:r>
              <a:rPr lang="en-US" sz="2400" i="1" baseline="30000" dirty="0" smtClean="0">
                <a:solidFill>
                  <a:schemeClr val="bg1"/>
                </a:solidFill>
              </a:rPr>
              <a:t>5</a:t>
            </a:r>
            <a:r>
              <a:rPr lang="en-US" sz="2400" i="1" dirty="0" smtClean="0">
                <a:solidFill>
                  <a:schemeClr val="bg1"/>
                </a:solidFill>
              </a:rPr>
              <a:t>Do not deprive one another, except perhaps by agreement for a limited time, that you may devote yourselves to prayer; but then come together again, so that Satan may not tempt you because of your lack of self-control.”</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additive="base">
                                        <p:cTn id="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3908762"/>
          </a:xfrm>
          <a:prstGeom prst="rect">
            <a:avLst/>
          </a:prstGeom>
          <a:noFill/>
        </p:spPr>
        <p:txBody>
          <a:bodyPr wrap="square" rtlCol="0">
            <a:spAutoFit/>
          </a:bodyPr>
          <a:lstStyle/>
          <a:p>
            <a:r>
              <a:rPr lang="en-US" sz="2800" dirty="0" smtClean="0">
                <a:solidFill>
                  <a:schemeClr val="bg1"/>
                </a:solidFill>
              </a:rPr>
              <a:t>I Corinthians 7:</a:t>
            </a:r>
            <a:endParaRPr lang="en-US" sz="2800" dirty="0" smtClean="0">
              <a:solidFill>
                <a:schemeClr val="bg1"/>
              </a:solidFill>
            </a:endParaRPr>
          </a:p>
          <a:p>
            <a:r>
              <a:rPr lang="en-US" sz="2800" dirty="0" smtClean="0">
                <a:solidFill>
                  <a:schemeClr val="bg1"/>
                </a:solidFill>
              </a:rPr>
              <a:t>	</a:t>
            </a:r>
            <a:r>
              <a:rPr lang="en-US" sz="2400" dirty="0" smtClean="0">
                <a:solidFill>
                  <a:schemeClr val="bg1"/>
                </a:solidFill>
              </a:rPr>
              <a:t> </a:t>
            </a:r>
            <a:r>
              <a:rPr lang="en-US" sz="2400" dirty="0" smtClean="0">
                <a:solidFill>
                  <a:schemeClr val="bg1"/>
                </a:solidFill>
              </a:rPr>
              <a:t>“</a:t>
            </a:r>
            <a:r>
              <a:rPr lang="en-US" sz="2400" i="1" baseline="30000" dirty="0" smtClean="0">
                <a:solidFill>
                  <a:schemeClr val="bg1"/>
                </a:solidFill>
              </a:rPr>
              <a:t>6</a:t>
            </a:r>
            <a:r>
              <a:rPr lang="en-US" sz="2400" i="1" dirty="0" smtClean="0">
                <a:solidFill>
                  <a:schemeClr val="bg1"/>
                </a:solidFill>
              </a:rPr>
              <a:t>Now </a:t>
            </a:r>
            <a:r>
              <a:rPr lang="en-US" sz="2400" i="1" dirty="0" smtClean="0">
                <a:solidFill>
                  <a:schemeClr val="bg1"/>
                </a:solidFill>
              </a:rPr>
              <a:t>as a concession, not a command, I say this. </a:t>
            </a:r>
            <a:r>
              <a:rPr lang="en-US" sz="2400" i="1" baseline="30000" dirty="0" smtClean="0">
                <a:solidFill>
                  <a:schemeClr val="bg1"/>
                </a:solidFill>
              </a:rPr>
              <a:t>7</a:t>
            </a:r>
            <a:r>
              <a:rPr lang="en-US" sz="2400" i="1" dirty="0" smtClean="0">
                <a:solidFill>
                  <a:schemeClr val="bg1"/>
                </a:solidFill>
              </a:rPr>
              <a:t>I wish that all were as I myself am. But each has his own gift from God, one of one kind and one of another</a:t>
            </a:r>
            <a:r>
              <a:rPr lang="en-US" sz="2400" i="1" dirty="0" smtClean="0">
                <a:solidFill>
                  <a:schemeClr val="bg1"/>
                </a:solidFill>
              </a:rPr>
              <a:t>.”</a:t>
            </a:r>
          </a:p>
          <a:p>
            <a:endParaRPr lang="en-US" sz="2400" dirty="0" smtClean="0">
              <a:solidFill>
                <a:schemeClr val="bg1"/>
              </a:solidFill>
            </a:endParaRPr>
          </a:p>
          <a:p>
            <a:r>
              <a:rPr lang="en-US" sz="2400" i="1" dirty="0" smtClean="0">
                <a:solidFill>
                  <a:schemeClr val="bg1"/>
                </a:solidFill>
              </a:rPr>
              <a:t>	“</a:t>
            </a:r>
            <a:r>
              <a:rPr lang="en-US" sz="2400" i="1" baseline="30000" dirty="0" smtClean="0">
                <a:solidFill>
                  <a:schemeClr val="bg1"/>
                </a:solidFill>
              </a:rPr>
              <a:t>8</a:t>
            </a:r>
            <a:r>
              <a:rPr lang="en-US" sz="2400" i="1" dirty="0" smtClean="0">
                <a:solidFill>
                  <a:schemeClr val="bg1"/>
                </a:solidFill>
              </a:rPr>
              <a:t>To the unmarried and the widows I say that it is good for them to remain single as I am. </a:t>
            </a:r>
            <a:r>
              <a:rPr lang="en-US" sz="2400" i="1" baseline="30000" dirty="0" smtClean="0">
                <a:solidFill>
                  <a:schemeClr val="bg1"/>
                </a:solidFill>
              </a:rPr>
              <a:t>9</a:t>
            </a:r>
            <a:r>
              <a:rPr lang="en-US" sz="2400" i="1" dirty="0" smtClean="0">
                <a:solidFill>
                  <a:schemeClr val="bg1"/>
                </a:solidFill>
              </a:rPr>
              <a:t>But if they cannot exercise self-control, they should marry. For it is better to marry than to be aflame with passion.”</a:t>
            </a:r>
            <a:endParaRPr lang="en-US"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6278642"/>
          </a:xfrm>
          <a:prstGeom prst="rect">
            <a:avLst/>
          </a:prstGeom>
          <a:noFill/>
        </p:spPr>
        <p:txBody>
          <a:bodyPr wrap="square" rtlCol="0">
            <a:spAutoFit/>
          </a:bodyPr>
          <a:lstStyle/>
          <a:p>
            <a:r>
              <a:rPr lang="en-US" sz="2800" dirty="0" smtClean="0">
                <a:solidFill>
                  <a:schemeClr val="bg1"/>
                </a:solidFill>
              </a:rPr>
              <a:t>I Corinthians 7:</a:t>
            </a:r>
            <a:endParaRPr lang="en-US" sz="2800" dirty="0" smtClean="0">
              <a:solidFill>
                <a:schemeClr val="bg1"/>
              </a:solidFill>
            </a:endParaRPr>
          </a:p>
          <a:p>
            <a:r>
              <a:rPr lang="en-US" sz="2200" dirty="0" smtClean="0">
                <a:solidFill>
                  <a:schemeClr val="bg1"/>
                </a:solidFill>
              </a:rPr>
              <a:t>	</a:t>
            </a:r>
            <a:r>
              <a:rPr lang="en-US" sz="2200" dirty="0" smtClean="0"/>
              <a:t> </a:t>
            </a:r>
            <a:r>
              <a:rPr lang="en-US" sz="2200" dirty="0" smtClean="0">
                <a:solidFill>
                  <a:schemeClr val="bg1"/>
                </a:solidFill>
              </a:rPr>
              <a:t>“</a:t>
            </a:r>
            <a:r>
              <a:rPr lang="en-US" sz="2200" i="1" baseline="30000" dirty="0" smtClean="0">
                <a:solidFill>
                  <a:schemeClr val="bg1"/>
                </a:solidFill>
              </a:rPr>
              <a:t>25</a:t>
            </a:r>
            <a:r>
              <a:rPr lang="en-US" sz="2200" i="1" dirty="0" smtClean="0">
                <a:solidFill>
                  <a:schemeClr val="bg1"/>
                </a:solidFill>
              </a:rPr>
              <a:t>Now concerning the betrothed, I have no command from the Lord, but I give my judgment as one who by the Lord’s mercy is trustworthy. </a:t>
            </a:r>
            <a:r>
              <a:rPr lang="en-US" sz="2200" i="1" baseline="30000" dirty="0" smtClean="0">
                <a:solidFill>
                  <a:schemeClr val="bg1"/>
                </a:solidFill>
              </a:rPr>
              <a:t>26</a:t>
            </a:r>
            <a:r>
              <a:rPr lang="en-US" sz="2200" i="1" dirty="0" smtClean="0">
                <a:solidFill>
                  <a:schemeClr val="bg1"/>
                </a:solidFill>
              </a:rPr>
              <a:t>I think that in view of the present distress it is good for a person to remain as he is. </a:t>
            </a:r>
            <a:r>
              <a:rPr lang="en-US" sz="2200" i="1" baseline="30000" dirty="0" smtClean="0">
                <a:solidFill>
                  <a:schemeClr val="bg1"/>
                </a:solidFill>
              </a:rPr>
              <a:t>27</a:t>
            </a:r>
            <a:r>
              <a:rPr lang="en-US" sz="2200" i="1" dirty="0" smtClean="0">
                <a:solidFill>
                  <a:schemeClr val="bg1"/>
                </a:solidFill>
              </a:rPr>
              <a:t>Are you bound to a wife? Do not seek to be free. Are you free from a wife? Do not seek a wife. </a:t>
            </a:r>
            <a:r>
              <a:rPr lang="en-US" sz="2200" i="1" baseline="30000" dirty="0" smtClean="0">
                <a:solidFill>
                  <a:schemeClr val="bg1"/>
                </a:solidFill>
              </a:rPr>
              <a:t>28</a:t>
            </a:r>
            <a:r>
              <a:rPr lang="en-US" sz="2200" i="1" dirty="0" smtClean="0">
                <a:solidFill>
                  <a:schemeClr val="bg1"/>
                </a:solidFill>
              </a:rPr>
              <a:t>But if you do marry, you have not sinned, and if a betrothed woman marries, she has not sinned. Yet those who marry will have worldly troubles, and I would spare you that. </a:t>
            </a:r>
            <a:r>
              <a:rPr lang="en-US" sz="2200" i="1" baseline="30000" dirty="0" smtClean="0">
                <a:solidFill>
                  <a:schemeClr val="bg1"/>
                </a:solidFill>
              </a:rPr>
              <a:t>29</a:t>
            </a:r>
            <a:r>
              <a:rPr lang="en-US" sz="2200" i="1" dirty="0" smtClean="0">
                <a:solidFill>
                  <a:schemeClr val="bg1"/>
                </a:solidFill>
              </a:rPr>
              <a:t>This is what I mean, brothers: the appointed time has grown very short. From now on, let those who have wives live as though they had none, </a:t>
            </a:r>
            <a:r>
              <a:rPr lang="en-US" sz="2200" i="1" baseline="30000" dirty="0" smtClean="0">
                <a:solidFill>
                  <a:schemeClr val="bg1"/>
                </a:solidFill>
              </a:rPr>
              <a:t>30</a:t>
            </a:r>
            <a:r>
              <a:rPr lang="en-US" sz="2200" i="1" dirty="0" smtClean="0">
                <a:solidFill>
                  <a:schemeClr val="bg1"/>
                </a:solidFill>
              </a:rPr>
              <a:t>and those who mourn as though they were not mourning, and those who rejoice as though they were not rejoicing, and those who buy as though they had no goods, </a:t>
            </a:r>
            <a:r>
              <a:rPr lang="en-US" sz="2200" i="1" baseline="30000" dirty="0" smtClean="0">
                <a:solidFill>
                  <a:schemeClr val="bg1"/>
                </a:solidFill>
              </a:rPr>
              <a:t>31</a:t>
            </a:r>
            <a:r>
              <a:rPr lang="en-US" sz="2200" i="1" dirty="0" smtClean="0">
                <a:solidFill>
                  <a:schemeClr val="bg1"/>
                </a:solidFill>
              </a:rPr>
              <a:t>and those who deal with the world as though they had no dealings with it. For the present form of this world is passing away. </a:t>
            </a:r>
            <a:endParaRPr lang="en-US" sz="2200" dirty="0" smtClean="0">
              <a:solidFill>
                <a:schemeClr val="bg1"/>
              </a:solidFill>
            </a:endParaRPr>
          </a:p>
          <a:p>
            <a:r>
              <a:rPr lang="en-US" sz="2200" i="1" dirty="0" smtClean="0">
                <a:solidFill>
                  <a:schemeClr val="bg1"/>
                </a:solidFill>
              </a:rPr>
              <a:t>	</a:t>
            </a:r>
            <a:endParaRPr lang="en-US" sz="2200" dirty="0">
              <a:solidFill>
                <a:schemeClr val="bg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3908762"/>
          </a:xfrm>
          <a:prstGeom prst="rect">
            <a:avLst/>
          </a:prstGeom>
          <a:noFill/>
        </p:spPr>
        <p:txBody>
          <a:bodyPr wrap="square" rtlCol="0">
            <a:spAutoFit/>
          </a:bodyPr>
          <a:lstStyle/>
          <a:p>
            <a:r>
              <a:rPr lang="en-US" sz="2800" dirty="0" smtClean="0">
                <a:solidFill>
                  <a:schemeClr val="bg1"/>
                </a:solidFill>
              </a:rPr>
              <a:t>I Corinthians 7:</a:t>
            </a:r>
            <a:endParaRPr lang="en-US" sz="2800" dirty="0" smtClean="0">
              <a:solidFill>
                <a:schemeClr val="bg1"/>
              </a:solidFill>
            </a:endParaRPr>
          </a:p>
          <a:p>
            <a:r>
              <a:rPr lang="en-US" sz="2200" dirty="0" smtClean="0">
                <a:solidFill>
                  <a:schemeClr val="bg1"/>
                </a:solidFill>
              </a:rPr>
              <a:t>	</a:t>
            </a:r>
            <a:r>
              <a:rPr lang="en-US" sz="2200" dirty="0" smtClean="0">
                <a:solidFill>
                  <a:schemeClr val="bg1"/>
                </a:solidFill>
              </a:rPr>
              <a:t>“</a:t>
            </a:r>
            <a:r>
              <a:rPr lang="en-US" sz="2200" i="1" baseline="30000" dirty="0" smtClean="0">
                <a:solidFill>
                  <a:schemeClr val="bg1"/>
                </a:solidFill>
              </a:rPr>
              <a:t>32</a:t>
            </a:r>
            <a:r>
              <a:rPr lang="en-US" sz="2200" i="1" dirty="0" smtClean="0">
                <a:solidFill>
                  <a:schemeClr val="bg1"/>
                </a:solidFill>
              </a:rPr>
              <a:t>I </a:t>
            </a:r>
            <a:r>
              <a:rPr lang="en-US" sz="2200" i="1" dirty="0" smtClean="0">
                <a:solidFill>
                  <a:schemeClr val="bg1"/>
                </a:solidFill>
              </a:rPr>
              <a:t>want you to be free from anxieties. The unmarried man is anxious about the things of the Lord, how to please the Lord. </a:t>
            </a:r>
            <a:r>
              <a:rPr lang="en-US" sz="2200" i="1" baseline="30000" dirty="0" smtClean="0">
                <a:solidFill>
                  <a:schemeClr val="bg1"/>
                </a:solidFill>
              </a:rPr>
              <a:t>33</a:t>
            </a:r>
            <a:r>
              <a:rPr lang="en-US" sz="2200" i="1" dirty="0" smtClean="0">
                <a:solidFill>
                  <a:schemeClr val="bg1"/>
                </a:solidFill>
              </a:rPr>
              <a:t>But the married man is anxious about worldly things, how to please his wife, </a:t>
            </a:r>
            <a:r>
              <a:rPr lang="en-US" sz="2200" i="1" baseline="30000" dirty="0" smtClean="0">
                <a:solidFill>
                  <a:schemeClr val="bg1"/>
                </a:solidFill>
              </a:rPr>
              <a:t>34</a:t>
            </a:r>
            <a:r>
              <a:rPr lang="en-US" sz="2200" i="1" dirty="0" smtClean="0">
                <a:solidFill>
                  <a:schemeClr val="bg1"/>
                </a:solidFill>
              </a:rPr>
              <a:t>and his interests are divided. And the unmarried or betrothed woman is anxious about the things of the Lord, how to be holy in body and spirit. But the married woman is anxious about worldly things, how to please her husband. </a:t>
            </a:r>
            <a:r>
              <a:rPr lang="en-US" sz="2200" i="1" baseline="30000" dirty="0" smtClean="0">
                <a:solidFill>
                  <a:schemeClr val="bg1"/>
                </a:solidFill>
              </a:rPr>
              <a:t>35</a:t>
            </a:r>
            <a:r>
              <a:rPr lang="en-US" sz="2200" i="1" dirty="0" smtClean="0">
                <a:solidFill>
                  <a:schemeClr val="bg1"/>
                </a:solidFill>
              </a:rPr>
              <a:t>I say this for your own benefit, not to lay any restraint upon you, but to promote good order and to secure your undivided devotion to the Lord</a:t>
            </a:r>
            <a:r>
              <a:rPr lang="en-US" sz="2200" i="1" dirty="0" smtClean="0">
                <a:solidFill>
                  <a:schemeClr val="bg1"/>
                </a:solidFill>
              </a:rPr>
              <a:t>.</a:t>
            </a:r>
            <a:endParaRPr lang="en-US" sz="2200" dirty="0" smtClean="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3908762"/>
          </a:xfrm>
          <a:prstGeom prst="rect">
            <a:avLst/>
          </a:prstGeom>
          <a:noFill/>
        </p:spPr>
        <p:txBody>
          <a:bodyPr wrap="square" rtlCol="0">
            <a:spAutoFit/>
          </a:bodyPr>
          <a:lstStyle/>
          <a:p>
            <a:r>
              <a:rPr lang="en-US" sz="2800" dirty="0" smtClean="0">
                <a:solidFill>
                  <a:schemeClr val="bg1"/>
                </a:solidFill>
              </a:rPr>
              <a:t>I Corinthians 7:</a:t>
            </a:r>
            <a:endParaRPr lang="en-US" sz="2800" dirty="0" smtClean="0">
              <a:solidFill>
                <a:schemeClr val="bg1"/>
              </a:solidFill>
            </a:endParaRPr>
          </a:p>
          <a:p>
            <a:r>
              <a:rPr lang="en-US" sz="2200" dirty="0" smtClean="0">
                <a:solidFill>
                  <a:schemeClr val="bg1"/>
                </a:solidFill>
              </a:rPr>
              <a:t>	</a:t>
            </a:r>
            <a:r>
              <a:rPr lang="en-US" sz="2200" dirty="0" smtClean="0"/>
              <a:t> </a:t>
            </a:r>
            <a:r>
              <a:rPr lang="en-US" sz="2200" dirty="0" smtClean="0">
                <a:solidFill>
                  <a:schemeClr val="bg1"/>
                </a:solidFill>
              </a:rPr>
              <a:t>“</a:t>
            </a:r>
            <a:r>
              <a:rPr lang="en-US" sz="2200" i="1" baseline="30000" dirty="0" smtClean="0">
                <a:solidFill>
                  <a:schemeClr val="bg1"/>
                </a:solidFill>
              </a:rPr>
              <a:t>36</a:t>
            </a:r>
            <a:r>
              <a:rPr lang="en-US" sz="2200" i="1" dirty="0" smtClean="0">
                <a:solidFill>
                  <a:schemeClr val="bg1"/>
                </a:solidFill>
              </a:rPr>
              <a:t>If </a:t>
            </a:r>
            <a:r>
              <a:rPr lang="en-US" sz="2200" i="1" dirty="0" smtClean="0">
                <a:solidFill>
                  <a:schemeClr val="bg1"/>
                </a:solidFill>
              </a:rPr>
              <a:t>anyone thinks that he is not behaving properly toward his betrothed,</a:t>
            </a:r>
            <a:r>
              <a:rPr lang="en-US" sz="2200" dirty="0" smtClean="0">
                <a:solidFill>
                  <a:schemeClr val="bg1"/>
                </a:solidFill>
              </a:rPr>
              <a:t>(in other words, that it would not be fair to his fiancée to break the engagement)</a:t>
            </a:r>
            <a:r>
              <a:rPr lang="en-US" sz="2200" i="1" dirty="0" smtClean="0">
                <a:solidFill>
                  <a:schemeClr val="bg1"/>
                </a:solidFill>
              </a:rPr>
              <a:t> if his passions are strong, and it has to be, let him do as he wishes: let them marry—it is no sin. </a:t>
            </a:r>
            <a:r>
              <a:rPr lang="en-US" sz="2200" i="1" baseline="30000" dirty="0" smtClean="0">
                <a:solidFill>
                  <a:schemeClr val="bg1"/>
                </a:solidFill>
              </a:rPr>
              <a:t>37</a:t>
            </a:r>
            <a:r>
              <a:rPr lang="en-US" sz="2200" i="1" dirty="0" smtClean="0">
                <a:solidFill>
                  <a:schemeClr val="bg1"/>
                </a:solidFill>
              </a:rPr>
              <a:t>But whoever is firmly established in his heart, being under no necessity but having his desire under control, and has determined this in his heart, to keep her as his betrothed, he will do well. </a:t>
            </a:r>
            <a:r>
              <a:rPr lang="en-US" sz="2200" i="1" baseline="30000" dirty="0" smtClean="0">
                <a:solidFill>
                  <a:schemeClr val="bg1"/>
                </a:solidFill>
              </a:rPr>
              <a:t>38</a:t>
            </a:r>
            <a:r>
              <a:rPr lang="en-US" sz="2200" i="1" dirty="0" smtClean="0">
                <a:solidFill>
                  <a:schemeClr val="bg1"/>
                </a:solidFill>
              </a:rPr>
              <a:t>So then he who marries his betrothed does well, and he who refrains from marriage will do even better.”</a:t>
            </a:r>
            <a:endParaRPr lang="en-US" sz="2200"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2492990"/>
          </a:xfrm>
          <a:prstGeom prst="rect">
            <a:avLst/>
          </a:prstGeom>
          <a:noFill/>
        </p:spPr>
        <p:txBody>
          <a:bodyPr wrap="square" rtlCol="0">
            <a:spAutoFit/>
          </a:bodyPr>
          <a:lstStyle/>
          <a:p>
            <a:r>
              <a:rPr lang="en-US" sz="2800" dirty="0" smtClean="0">
                <a:solidFill>
                  <a:schemeClr val="bg1"/>
                </a:solidFill>
              </a:rPr>
              <a:t>Hebrews 13:4</a:t>
            </a:r>
            <a:endParaRPr lang="en-US" sz="3200" dirty="0" smtClean="0">
              <a:solidFill>
                <a:schemeClr val="bg1"/>
              </a:solidFill>
            </a:endParaRPr>
          </a:p>
          <a:p>
            <a:r>
              <a:rPr lang="en-US" sz="3200" dirty="0" smtClean="0">
                <a:solidFill>
                  <a:schemeClr val="bg1"/>
                </a:solidFill>
              </a:rPr>
              <a:t>	“</a:t>
            </a:r>
            <a:r>
              <a:rPr lang="en-US" sz="3200" i="1" dirty="0" smtClean="0">
                <a:solidFill>
                  <a:schemeClr val="bg1"/>
                </a:solidFill>
              </a:rPr>
              <a:t>Let marriage be held in honor among all, and let the marriage bed be undefiled, for God will judge the sexually immoral and adulterous.”</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I. The </a:t>
            </a:r>
            <a:r>
              <a:rPr lang="en-US" sz="3200" dirty="0" smtClean="0"/>
              <a:t>Purpose of Pleasure</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Why did God create pleasure?</a:t>
            </a:r>
          </a:p>
          <a:p>
            <a:pPr algn="l"/>
            <a:r>
              <a:rPr lang="en-US" dirty="0" smtClean="0"/>
              <a:t>Why did God create us?</a:t>
            </a:r>
          </a:p>
          <a:p>
            <a:pPr algn="l"/>
            <a:r>
              <a:rPr lang="en-US" dirty="0" smtClean="0"/>
              <a:t>WSC #1: “Man’s chief end is to glorify God and to ENJOY him forever.”</a:t>
            </a:r>
          </a:p>
          <a:p>
            <a:pPr algn="l"/>
            <a:r>
              <a:rPr lang="en-US" dirty="0" smtClean="0"/>
              <a:t>God has made us to enjoy him!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239000" cy="838200"/>
          </a:xfrm>
        </p:spPr>
        <p:txBody>
          <a:bodyPr/>
          <a:lstStyle/>
          <a:p>
            <a:pPr algn="l"/>
            <a:r>
              <a:rPr lang="en-US" sz="3100" dirty="0" smtClean="0"/>
              <a:t>IV. How Often is Righ</a:t>
            </a:r>
            <a:r>
              <a:rPr lang="en-US" sz="3100" dirty="0" smtClean="0"/>
              <a:t>t?</a:t>
            </a:r>
            <a:endParaRPr lang="en-US" sz="3100" i="1"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Biblical counselor and pastor Nicholas Ellen: “Until both are satisfied.”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6186309"/>
          </a:xfrm>
          <a:prstGeom prst="rect">
            <a:avLst/>
          </a:prstGeom>
          <a:noFill/>
        </p:spPr>
        <p:txBody>
          <a:bodyPr wrap="square" rtlCol="0">
            <a:spAutoFit/>
          </a:bodyPr>
          <a:lstStyle/>
          <a:p>
            <a:r>
              <a:rPr lang="en-US" sz="2800" dirty="0" smtClean="0">
                <a:solidFill>
                  <a:schemeClr val="bg1"/>
                </a:solidFill>
              </a:rPr>
              <a:t>Dr. Stuart Scott, </a:t>
            </a:r>
            <a:r>
              <a:rPr lang="en-US" sz="2800" i="1" dirty="0" smtClean="0">
                <a:solidFill>
                  <a:schemeClr val="bg1"/>
                </a:solidFill>
              </a:rPr>
              <a:t>The Exemplary Husband:</a:t>
            </a:r>
            <a:r>
              <a:rPr lang="en-US" sz="2800" dirty="0" smtClean="0">
                <a:solidFill>
                  <a:schemeClr val="bg1"/>
                </a:solidFill>
              </a:rPr>
              <a:t> </a:t>
            </a:r>
            <a:endParaRPr lang="en-US" sz="3200" dirty="0" smtClean="0">
              <a:solidFill>
                <a:schemeClr val="bg1"/>
              </a:solidFill>
            </a:endParaRPr>
          </a:p>
          <a:p>
            <a:r>
              <a:rPr lang="en-US" sz="3200" dirty="0" smtClean="0">
                <a:solidFill>
                  <a:schemeClr val="bg1"/>
                </a:solidFill>
              </a:rPr>
              <a:t>	</a:t>
            </a:r>
            <a:r>
              <a:rPr lang="en-US" sz="3200" dirty="0" smtClean="0">
                <a:solidFill>
                  <a:schemeClr val="bg1"/>
                </a:solidFill>
              </a:rPr>
              <a:t>“</a:t>
            </a:r>
            <a:r>
              <a:rPr lang="en-US" sz="2800" dirty="0" smtClean="0">
                <a:solidFill>
                  <a:schemeClr val="bg1"/>
                </a:solidFill>
              </a:rPr>
              <a:t>There </a:t>
            </a:r>
            <a:r>
              <a:rPr lang="en-US" sz="2800" dirty="0" smtClean="0">
                <a:solidFill>
                  <a:schemeClr val="bg1"/>
                </a:solidFill>
              </a:rPr>
              <a:t>is only one reason to abstain from satisfying the desires of one’s spouse. This reason is for a specific time of prayer for a specific reason. Both partners must be in agreement about abstinence for godly purposes. We should be aware that Satan will use the sexual area to tempt either a husband or a wife to sin if he can. Great caution should be used before any decision to abstain. In fact, there needs to be a very positive and selfless perspective about physical intimacy. The thinking ought to be how often can we, rather than when must we.” </a:t>
            </a:r>
            <a:r>
              <a:rPr lang="en-US" sz="2800" dirty="0" smtClean="0">
                <a:solidFill>
                  <a:schemeClr val="bg1"/>
                </a:solidFill>
              </a:rPr>
              <a:t> (pp. 154-5)</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6294031"/>
          </a:xfrm>
          <a:prstGeom prst="rect">
            <a:avLst/>
          </a:prstGeom>
          <a:noFill/>
        </p:spPr>
        <p:txBody>
          <a:bodyPr wrap="square" rtlCol="0">
            <a:spAutoFit/>
          </a:bodyPr>
          <a:lstStyle/>
          <a:p>
            <a:r>
              <a:rPr lang="en-US" sz="2800" dirty="0" smtClean="0">
                <a:solidFill>
                  <a:schemeClr val="bg1"/>
                </a:solidFill>
              </a:rPr>
              <a:t>Martha Peace, </a:t>
            </a:r>
            <a:r>
              <a:rPr lang="en-US" sz="2800" i="1" dirty="0" smtClean="0">
                <a:solidFill>
                  <a:schemeClr val="bg1"/>
                </a:solidFill>
              </a:rPr>
              <a:t>The Excellent Wife</a:t>
            </a:r>
            <a:endParaRPr lang="en-US" sz="2500" i="1" dirty="0" smtClean="0">
              <a:solidFill>
                <a:schemeClr val="bg1"/>
              </a:solidFill>
            </a:endParaRPr>
          </a:p>
          <a:p>
            <a:r>
              <a:rPr lang="en-US" sz="2500" dirty="0" smtClean="0">
                <a:solidFill>
                  <a:schemeClr val="bg1"/>
                </a:solidFill>
              </a:rPr>
              <a:t>	 “Pleasure resulting from physical intimacy between husband and wife is assumed in Scripture. It should be fun. There will, of course, be times when for various reasons, the sex act may not be at the same level of intensity as other times. However, it should still be pleasurable and a sweet time between each married couple. I know of one husband who prays with his wife before they ‘make love.’ They ask God to bless their time together, and they say that God always does. Generally both husband and wife should come to a climax, but if one or the other is too tired or is providentially hindered in some way (such as the wife’s period or pregnancy) they can still express love to the other if not through vaginal intercourse through manual stimulation.” (p. 124) </a:t>
            </a:r>
            <a:endParaRPr lang="en-US" sz="2500"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4401205"/>
          </a:xfrm>
          <a:prstGeom prst="rect">
            <a:avLst/>
          </a:prstGeom>
          <a:noFill/>
        </p:spPr>
        <p:txBody>
          <a:bodyPr wrap="square" rtlCol="0">
            <a:spAutoFit/>
          </a:bodyPr>
          <a:lstStyle/>
          <a:p>
            <a:r>
              <a:rPr lang="en-US" sz="2800" dirty="0" smtClean="0">
                <a:solidFill>
                  <a:schemeClr val="bg1"/>
                </a:solidFill>
              </a:rPr>
              <a:t>Martha Peace, </a:t>
            </a:r>
            <a:r>
              <a:rPr lang="en-US" sz="2800" i="1" dirty="0" smtClean="0">
                <a:solidFill>
                  <a:schemeClr val="bg1"/>
                </a:solidFill>
              </a:rPr>
              <a:t>The Excellent Wife</a:t>
            </a:r>
            <a:endParaRPr lang="en-US" sz="2500" i="1" dirty="0" smtClean="0">
              <a:solidFill>
                <a:schemeClr val="bg1"/>
              </a:solidFill>
            </a:endParaRPr>
          </a:p>
          <a:p>
            <a:r>
              <a:rPr lang="en-US" sz="2800" dirty="0" smtClean="0">
                <a:solidFill>
                  <a:schemeClr val="bg1"/>
                </a:solidFill>
              </a:rPr>
              <a:t>	 “There are no certain number of times per week, but it should be often enough that neither one is experiencing frustration and temptation. Sometimes couples fall into the habit of not </a:t>
            </a:r>
            <a:r>
              <a:rPr lang="en-US" sz="2800" dirty="0" smtClean="0">
                <a:solidFill>
                  <a:schemeClr val="bg1"/>
                </a:solidFill>
              </a:rPr>
              <a:t>having </a:t>
            </a:r>
            <a:r>
              <a:rPr lang="en-US" sz="2800" dirty="0" smtClean="0">
                <a:solidFill>
                  <a:schemeClr val="bg1"/>
                </a:solidFill>
              </a:rPr>
              <a:t>sex or rarely having sex. They stay busy and tired and end up living together more like brother and sister than husband and wife. Sexual intimacy, however, should be a regular and continuous part of their relationship.” (p. 125) </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239000" cy="838200"/>
          </a:xfrm>
        </p:spPr>
        <p:txBody>
          <a:bodyPr/>
          <a:lstStyle/>
          <a:p>
            <a:pPr algn="l"/>
            <a:r>
              <a:rPr lang="en-US" sz="3100" dirty="0" smtClean="0"/>
              <a:t>CONCLUSION</a:t>
            </a:r>
            <a:endParaRPr lang="en-US" sz="3100" i="1"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“Man’s chief end is to glorify God and to enjoy him forever.”</a:t>
            </a:r>
          </a:p>
          <a:p>
            <a:pPr algn="l"/>
            <a:r>
              <a:rPr lang="en-US" dirty="0" smtClean="0"/>
              <a:t>“O taste and see tha</a:t>
            </a:r>
            <a:r>
              <a:rPr lang="en-US" dirty="0" smtClean="0"/>
              <a:t>t the Lord is good. Blessed is the man that takes refuge in him.” (Psalm 34:8) </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I. The </a:t>
            </a:r>
            <a:r>
              <a:rPr lang="en-US" sz="3200" dirty="0" smtClean="0"/>
              <a:t>Purpose of Pleasure</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Our three-fold problem with enjoying God</a:t>
            </a:r>
          </a:p>
          <a:p>
            <a:pPr lvl="1" algn="l"/>
            <a:r>
              <a:rPr lang="en-US" dirty="0" smtClean="0"/>
              <a:t>1. The Creator—Creature distinction</a:t>
            </a:r>
          </a:p>
          <a:p>
            <a:pPr lvl="1" algn="l"/>
            <a:r>
              <a:rPr lang="en-US" dirty="0" smtClean="0"/>
              <a:t>2. The Pure Spirit—Physical distinction</a:t>
            </a:r>
          </a:p>
          <a:p>
            <a:pPr lvl="1" algn="l"/>
            <a:r>
              <a:rPr lang="en-US" dirty="0" smtClean="0"/>
              <a:t>3. The Holy God—Sinful Man distinction</a:t>
            </a:r>
            <a:endParaRPr lang="en-US" dirty="0" smtClean="0"/>
          </a:p>
          <a:p>
            <a:pPr algn="l"/>
            <a:r>
              <a:rPr lang="en-US" dirty="0" smtClean="0"/>
              <a:t>“How does a holy, all-glorious, pure spirit, Creator God reveal the glory of his goodness so we can enjoy him forever?”</a:t>
            </a:r>
          </a:p>
          <a:p>
            <a:pPr algn="l"/>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I. The </a:t>
            </a:r>
            <a:r>
              <a:rPr lang="en-US" sz="3200" dirty="0" smtClean="0"/>
              <a:t>Purpose of Pleasure</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God reveals his goodness through pleasure!</a:t>
            </a:r>
          </a:p>
          <a:p>
            <a:pPr algn="l"/>
            <a:r>
              <a:rPr lang="en-US" dirty="0" smtClean="0"/>
              <a:t>What does that tell you about the purpose of pleasure?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II. The Misuse </a:t>
            </a:r>
            <a:r>
              <a:rPr lang="en-US" sz="3200" dirty="0" smtClean="0"/>
              <a:t>of Pleasure</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God placed our first parents in a garden of delights</a:t>
            </a:r>
          </a:p>
          <a:p>
            <a:pPr algn="l"/>
            <a:r>
              <a:rPr lang="en-US" dirty="0" smtClean="0"/>
              <a:t>Maximum privilege, maximum pleasure</a:t>
            </a:r>
            <a:endParaRPr lang="en-US" dirty="0" smtClean="0"/>
          </a:p>
          <a:p>
            <a:pPr algn="l"/>
            <a:r>
              <a:rPr lang="en-US" dirty="0" smtClean="0"/>
              <a:t>One pleasure was restricted—a test: Would they trace the pleasure back to the Giver, or seek pleasure for its own sake?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81000"/>
            <a:ext cx="8001000" cy="2954655"/>
          </a:xfrm>
          <a:prstGeom prst="rect">
            <a:avLst/>
          </a:prstGeom>
          <a:noFill/>
        </p:spPr>
        <p:txBody>
          <a:bodyPr wrap="square" rtlCol="0">
            <a:spAutoFit/>
          </a:bodyPr>
          <a:lstStyle/>
          <a:p>
            <a:r>
              <a:rPr lang="en-US" sz="2800" dirty="0" smtClean="0">
                <a:solidFill>
                  <a:schemeClr val="bg1"/>
                </a:solidFill>
              </a:rPr>
              <a:t>	“</a:t>
            </a:r>
            <a:r>
              <a:rPr lang="en-US" sz="2800" i="1" dirty="0" smtClean="0">
                <a:solidFill>
                  <a:schemeClr val="bg1"/>
                </a:solidFill>
              </a:rPr>
              <a:t>So when the woman saw that the tree was good for food, and that it was a delight to the eyes, and that the tree was to be desired to make one wise, she took of its fruit and ate, and she also gave some to her husband who was with her, and he ate.</a:t>
            </a:r>
            <a:r>
              <a:rPr lang="en-US" sz="2800" dirty="0" smtClean="0">
                <a:solidFill>
                  <a:schemeClr val="bg1"/>
                </a:solidFill>
              </a:rPr>
              <a:t>” (Genesis 3:6) </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smtClean="0"/>
              <a:t>III. The Medium </a:t>
            </a:r>
            <a:r>
              <a:rPr lang="en-US" sz="3200" dirty="0" smtClean="0"/>
              <a:t>of Pleasure</a:t>
            </a:r>
            <a:endParaRPr lang="en-US" sz="3200" dirty="0"/>
          </a:p>
        </p:txBody>
      </p:sp>
      <p:sp>
        <p:nvSpPr>
          <p:cNvPr id="3" name="Content Placeholder 2"/>
          <p:cNvSpPr>
            <a:spLocks noGrp="1"/>
          </p:cNvSpPr>
          <p:nvPr>
            <p:ph idx="1"/>
          </p:nvPr>
        </p:nvSpPr>
        <p:spPr>
          <a:xfrm>
            <a:off x="1066800" y="1143000"/>
            <a:ext cx="7239000" cy="5105400"/>
          </a:xfrm>
        </p:spPr>
        <p:txBody>
          <a:bodyPr/>
          <a:lstStyle/>
          <a:p>
            <a:pPr algn="l"/>
            <a:r>
              <a:rPr lang="en-US" dirty="0" smtClean="0"/>
              <a:t>God mediates his goodness through his enjoyable gifts</a:t>
            </a:r>
          </a:p>
          <a:p>
            <a:pPr algn="l"/>
            <a:r>
              <a:rPr lang="en-US" dirty="0" smtClean="0"/>
              <a:t>The gifts or pleasures are mere vessels or carriers of God’s goodness pleasure</a:t>
            </a:r>
            <a:endParaRPr lang="en-US" dirty="0" smtClean="0"/>
          </a:p>
          <a:p>
            <a:pPr algn="l"/>
            <a:r>
              <a:rPr lang="en-US" dirty="0" smtClean="0"/>
              <a:t>Objects which provide pleasure are mere empty and worthless vessels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Theme2">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Theme2</Template>
  <TotalTime>1422</TotalTime>
  <Words>1152</Words>
  <Application>Microsoft Office PowerPoint</Application>
  <PresentationFormat>On-screen Show (4:3)</PresentationFormat>
  <Paragraphs>139</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Theme2</vt:lpstr>
      <vt:lpstr>MARRIAGE TUNE-UP (2)</vt:lpstr>
      <vt:lpstr>Introduction</vt:lpstr>
      <vt:lpstr>PART ONE:</vt:lpstr>
      <vt:lpstr>I. The Purpose of Pleasure</vt:lpstr>
      <vt:lpstr>I. The Purpose of Pleasure</vt:lpstr>
      <vt:lpstr>I. The Purpose of Pleasure</vt:lpstr>
      <vt:lpstr>II. The Misuse of Pleasure</vt:lpstr>
      <vt:lpstr>Slide 8</vt:lpstr>
      <vt:lpstr>III. The Medium of Pleasure</vt:lpstr>
      <vt:lpstr>III. The Medium of Pleasure</vt:lpstr>
      <vt:lpstr>Slide 11</vt:lpstr>
      <vt:lpstr>Slide 12</vt:lpstr>
      <vt:lpstr>Slide 13</vt:lpstr>
      <vt:lpstr>IV. Lawful and Unlawful Pleasures</vt:lpstr>
      <vt:lpstr>Slide 15</vt:lpstr>
      <vt:lpstr>V. Seeking Lawful Pleasures</vt:lpstr>
      <vt:lpstr>Slide 17</vt:lpstr>
      <vt:lpstr>Slide 18</vt:lpstr>
      <vt:lpstr>Slide 19</vt:lpstr>
      <vt:lpstr>V. Seeking Lawful Pleasures</vt:lpstr>
      <vt:lpstr>Slide 21</vt:lpstr>
      <vt:lpstr>Slide 22</vt:lpstr>
      <vt:lpstr>VI. Questions and Clarifications</vt:lpstr>
      <vt:lpstr>VII. Enjoying Pleasure Coram Deo</vt:lpstr>
      <vt:lpstr>PART TWO:</vt:lpstr>
      <vt:lpstr>I. Lawful Sexual Pleasure</vt:lpstr>
      <vt:lpstr>I. Lawful Sexual Pleasure</vt:lpstr>
      <vt:lpstr>II. Sexual Pleasure is a Pleasure</vt:lpstr>
      <vt:lpstr>III. God’s Word on Sexual Pleasure</vt:lpstr>
      <vt:lpstr>Slide 30</vt:lpstr>
      <vt:lpstr>Slide 31</vt:lpstr>
      <vt:lpstr>Slide 32</vt:lpstr>
      <vt:lpstr>Slide 33</vt:lpstr>
      <vt:lpstr>Slide 34</vt:lpstr>
      <vt:lpstr>Slide 35</vt:lpstr>
      <vt:lpstr>Slide 36</vt:lpstr>
      <vt:lpstr>Slide 37</vt:lpstr>
      <vt:lpstr>Slide 38</vt:lpstr>
      <vt:lpstr>Slide 39</vt:lpstr>
      <vt:lpstr>IV. How Often is Right?</vt:lpstr>
      <vt:lpstr>Slide 41</vt:lpstr>
      <vt:lpstr>Slide 42</vt:lpstr>
      <vt:lpstr>Slide 43</vt:lpstr>
      <vt:lpstr>CONCLUSION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MARRIAGE TUNE-UP (2)</dc:title>
  <dc:creator>Brian</dc:creator>
  <cp:lastModifiedBy>Brian</cp:lastModifiedBy>
  <cp:revision>32</cp:revision>
  <dcterms:created xsi:type="dcterms:W3CDTF">2016-08-16T15:22:50Z</dcterms:created>
  <dcterms:modified xsi:type="dcterms:W3CDTF">2016-08-17T15:18:42Z</dcterms:modified>
</cp:coreProperties>
</file>