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notesMasterIdLst>
    <p:notesMasterId r:id="rId61"/>
  </p:notesMasterIdLst>
  <p:sldIdLst>
    <p:sldId id="257" r:id="rId2"/>
    <p:sldId id="311" r:id="rId3"/>
    <p:sldId id="313" r:id="rId4"/>
    <p:sldId id="260" r:id="rId5"/>
    <p:sldId id="258" r:id="rId6"/>
    <p:sldId id="259" r:id="rId7"/>
    <p:sldId id="261" r:id="rId8"/>
    <p:sldId id="262" r:id="rId9"/>
    <p:sldId id="263" r:id="rId10"/>
    <p:sldId id="264" r:id="rId11"/>
    <p:sldId id="265" r:id="rId12"/>
    <p:sldId id="266" r:id="rId13"/>
    <p:sldId id="314" r:id="rId14"/>
    <p:sldId id="320"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4" r:id="rId31"/>
    <p:sldId id="285" r:id="rId32"/>
    <p:sldId id="286" r:id="rId33"/>
    <p:sldId id="287" r:id="rId34"/>
    <p:sldId id="288" r:id="rId35"/>
    <p:sldId id="289" r:id="rId36"/>
    <p:sldId id="290" r:id="rId37"/>
    <p:sldId id="291" r:id="rId38"/>
    <p:sldId id="292" r:id="rId39"/>
    <p:sldId id="293" r:id="rId40"/>
    <p:sldId id="321" r:id="rId41"/>
    <p:sldId id="294" r:id="rId42"/>
    <p:sldId id="295" r:id="rId43"/>
    <p:sldId id="296" r:id="rId44"/>
    <p:sldId id="300" r:id="rId45"/>
    <p:sldId id="303" r:id="rId46"/>
    <p:sldId id="304" r:id="rId47"/>
    <p:sldId id="305" r:id="rId48"/>
    <p:sldId id="306" r:id="rId49"/>
    <p:sldId id="307" r:id="rId50"/>
    <p:sldId id="308" r:id="rId51"/>
    <p:sldId id="298" r:id="rId52"/>
    <p:sldId id="309" r:id="rId53"/>
    <p:sldId id="310" r:id="rId54"/>
    <p:sldId id="315" r:id="rId55"/>
    <p:sldId id="316" r:id="rId56"/>
    <p:sldId id="317" r:id="rId57"/>
    <p:sldId id="318" r:id="rId58"/>
    <p:sldId id="312" r:id="rId59"/>
    <p:sldId id="319"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1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59549-4B38-414D-8358-7ADBEFFD3BAA}" type="datetimeFigureOut">
              <a:rPr lang="en-US" smtClean="0"/>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504AA8-6259-4835-AB55-151A7B37FC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7</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37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38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39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40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41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42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8</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44</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45</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46</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47</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48</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49</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50</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51</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52</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53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9</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54</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55</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56</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57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504AA8-6259-4835-AB55-151A7B37FCB0}"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8BBF79C-88F3-4403-9B7D-2AD52EA317A5}" type="datetimeFigureOut">
              <a:rPr lang="en-US" smtClean="0"/>
              <a:pPr/>
              <a:t>6/10/2014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69346AE-0B1B-4104-9F7B-7238D390F80E}" type="slidenum">
              <a:rPr lang="en-US" smtClean="0"/>
              <a:pPr/>
              <a:t>‹#›</a:t>
            </a:fld>
            <a:endParaRPr lang="en-US"/>
          </a:p>
        </p:txBody>
      </p:sp>
      <p:sp>
        <p:nvSpPr>
          <p:cNvPr id="9" name="Subtitle 8"/>
          <p:cNvSpPr>
            <a:spLocks noGrp="1"/>
          </p:cNvSpPr>
          <p:nvPr>
            <p:ph type="subTitle" idx="1"/>
          </p:nvPr>
        </p:nvSpPr>
        <p:spPr>
          <a:xfrm>
            <a:off x="1371600" y="3331699"/>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BBF79C-88F3-4403-9B7D-2AD52EA317A5}" type="datetimeFigureOut">
              <a:rPr lang="en-US" smtClean="0"/>
              <a:pPr/>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346AE-0B1B-4104-9F7B-7238D390F8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BBF79C-88F3-4403-9B7D-2AD52EA317A5}" type="datetimeFigureOut">
              <a:rPr lang="en-US" smtClean="0"/>
              <a:pPr/>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346AE-0B1B-4104-9F7B-7238D390F8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BBF79C-88F3-4403-9B7D-2AD52EA317A5}" type="datetimeFigureOut">
              <a:rPr lang="en-US" smtClean="0"/>
              <a:pPr/>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346AE-0B1B-4104-9F7B-7238D390F8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8BBF79C-88F3-4403-9B7D-2AD52EA317A5}" type="datetimeFigureOut">
              <a:rPr lang="en-US" smtClean="0"/>
              <a:pPr/>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6"/>
            <a:ext cx="762000" cy="365125"/>
          </a:xfrm>
        </p:spPr>
        <p:txBody>
          <a:bodyPr/>
          <a:lstStyle/>
          <a:p>
            <a:fld id="{169346AE-0B1B-4104-9F7B-7238D390F8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BBF79C-88F3-4403-9B7D-2AD52EA317A5}" type="datetimeFigureOut">
              <a:rPr lang="en-US" smtClean="0"/>
              <a:pPr/>
              <a:t>6/10/2014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346AE-0B1B-4104-9F7B-7238D390F8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1"/>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4"/>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1535114"/>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8BBF79C-88F3-4403-9B7D-2AD52EA317A5}" type="datetimeFigureOut">
              <a:rPr lang="en-US" smtClean="0"/>
              <a:pPr/>
              <a:t>6/10/2014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9346AE-0B1B-4104-9F7B-7238D390F8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BBF79C-88F3-4403-9B7D-2AD52EA317A5}" type="datetimeFigureOut">
              <a:rPr lang="en-US" smtClean="0"/>
              <a:pPr/>
              <a:t>6/10/2014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9346AE-0B1B-4104-9F7B-7238D390F8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BBF79C-88F3-4403-9B7D-2AD52EA317A5}" type="datetimeFigureOut">
              <a:rPr lang="en-US" smtClean="0"/>
              <a:pPr/>
              <a:t>6/10/2014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9346AE-0B1B-4104-9F7B-7238D390F8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2"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2"/>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BBF79C-88F3-4403-9B7D-2AD52EA317A5}" type="datetimeFigureOut">
              <a:rPr lang="en-US" smtClean="0"/>
              <a:pPr/>
              <a:t>6/10/2014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346AE-0B1B-4104-9F7B-7238D390F8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8BBF79C-88F3-4403-9B7D-2AD52EA317A5}" type="datetimeFigureOut">
              <a:rPr lang="en-US" smtClean="0"/>
              <a:pPr/>
              <a:t>6/10/2014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346AE-0B1B-4104-9F7B-7238D390F8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9"/>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8BBF79C-88F3-4403-9B7D-2AD52EA317A5}" type="datetimeFigureOut">
              <a:rPr lang="en-US" smtClean="0"/>
              <a:pPr/>
              <a:t>6/10/2014</a:t>
            </a:fld>
            <a:endParaRPr lang="en-US"/>
          </a:p>
        </p:txBody>
      </p:sp>
      <p:sp>
        <p:nvSpPr>
          <p:cNvPr id="3" name="Footer Placehold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69346AE-0B1B-4104-9F7B-7238D390F80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470025"/>
          </a:xfrm>
        </p:spPr>
        <p:txBody>
          <a:bodyPr>
            <a:noAutofit/>
          </a:bodyPr>
          <a:lstStyle/>
          <a:p>
            <a:r>
              <a:rPr lang="en-US" sz="6000" i="1" dirty="0" smtClean="0"/>
              <a:t>The Bible and Homosexuality</a:t>
            </a:r>
            <a:endParaRPr lang="en-US" sz="6000" dirty="0"/>
          </a:p>
        </p:txBody>
      </p:sp>
      <p:sp>
        <p:nvSpPr>
          <p:cNvPr id="3" name="Subtitle 2"/>
          <p:cNvSpPr>
            <a:spLocks noGrp="1"/>
          </p:cNvSpPr>
          <p:nvPr>
            <p:ph type="subTitle" idx="1"/>
          </p:nvPr>
        </p:nvSpPr>
        <p:spPr>
          <a:xfrm>
            <a:off x="1371600" y="2743200"/>
            <a:ext cx="6400800" cy="2667000"/>
          </a:xfrm>
        </p:spPr>
        <p:txBody>
          <a:bodyPr>
            <a:noAutofit/>
          </a:bodyPr>
          <a:lstStyle/>
          <a:p>
            <a:r>
              <a:rPr lang="en-US" sz="5400" b="1" dirty="0" smtClean="0"/>
              <a:t>Clarity and Compassion</a:t>
            </a:r>
            <a:endParaRPr lang="en-US"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lstStyle/>
          <a:p>
            <a:pPr>
              <a:buNone/>
            </a:pPr>
            <a:r>
              <a:rPr lang="en-US" dirty="0" smtClean="0"/>
              <a:t>WHICH VIEW OF SCRIPTURE IS THIS?</a:t>
            </a:r>
          </a:p>
          <a:p>
            <a:pPr>
              <a:buNone/>
            </a:pPr>
            <a:r>
              <a:rPr lang="en-US" dirty="0" smtClean="0"/>
              <a:t>“The essence of the Bible’s teaching is the ethic of ‘justice-love.’” (1991 Report on Human Sexuality from the PCUSA)</a:t>
            </a:r>
          </a:p>
          <a:p>
            <a:pPr>
              <a:buNone/>
            </a:pPr>
            <a:r>
              <a:rPr lang="en-US" dirty="0" smtClean="0"/>
              <a:t>The Historic, Orthodox View?</a:t>
            </a:r>
          </a:p>
          <a:p>
            <a:pPr>
              <a:buNone/>
            </a:pPr>
            <a:r>
              <a:rPr lang="en-US" dirty="0" smtClean="0"/>
              <a:t>The View of Theological Liberalism?</a:t>
            </a:r>
          </a:p>
          <a:p>
            <a:pPr>
              <a:buNone/>
            </a:pPr>
            <a:r>
              <a:rPr lang="en-US" dirty="0" smtClean="0"/>
              <a:t>The View of Neo-Orthodoxy?</a:t>
            </a:r>
          </a:p>
          <a:p>
            <a:pPr algn="ctr">
              <a:buNone/>
            </a:pPr>
            <a:r>
              <a:rPr lang="en-US" dirty="0" smtClean="0"/>
              <a:t>(Theological Liberalism)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dirty="0" smtClean="0"/>
              <a:t>WHICH VIEW OF SCRIPTURE IS THIS?</a:t>
            </a:r>
          </a:p>
          <a:p>
            <a:pPr>
              <a:buNone/>
            </a:pPr>
            <a:r>
              <a:rPr lang="en-US" sz="2000" dirty="0" smtClean="0"/>
              <a:t>“Those who condemn homosexuals because of what the Bible says need to recall that self-righteous condemnation, expressions of contempt for others, and failures to show love and mercy to one another are also condemned in the Bible far more often than homosexual behavior. ” (Charles D. Myers, Gettysburg College)</a:t>
            </a:r>
          </a:p>
          <a:p>
            <a:pPr>
              <a:buNone/>
            </a:pPr>
            <a:r>
              <a:rPr lang="en-US" dirty="0" smtClean="0"/>
              <a:t>The Historic, Orthodox View?</a:t>
            </a:r>
          </a:p>
          <a:p>
            <a:pPr>
              <a:buNone/>
            </a:pPr>
            <a:r>
              <a:rPr lang="en-US" dirty="0" smtClean="0"/>
              <a:t>The View of Theological Liberalism?</a:t>
            </a:r>
          </a:p>
          <a:p>
            <a:pPr>
              <a:buNone/>
            </a:pPr>
            <a:r>
              <a:rPr lang="en-US" dirty="0" smtClean="0"/>
              <a:t>The View of Neo-Orthodoxy?</a:t>
            </a:r>
          </a:p>
          <a:p>
            <a:pPr algn="ctr">
              <a:buNone/>
            </a:pPr>
            <a:r>
              <a:rPr lang="en-US" dirty="0" smtClean="0"/>
              <a:t>(Theological Liberalism)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dirty="0" smtClean="0"/>
              <a:t>WHICH VIEW OF SCRIPTURE IS THIS?</a:t>
            </a:r>
          </a:p>
          <a:p>
            <a:pPr>
              <a:buNone/>
            </a:pPr>
            <a:r>
              <a:rPr lang="en-US" dirty="0" smtClean="0"/>
              <a:t>“Some of the statements condemning homosexuality are in the Old Testament.” or </a:t>
            </a:r>
          </a:p>
          <a:p>
            <a:pPr>
              <a:buNone/>
            </a:pPr>
            <a:r>
              <a:rPr lang="en-US" dirty="0" smtClean="0"/>
              <a:t>“Jesus never spoke about homosexuality.”</a:t>
            </a:r>
          </a:p>
          <a:p>
            <a:pPr>
              <a:buNone/>
            </a:pPr>
            <a:r>
              <a:rPr lang="en-US" dirty="0" smtClean="0"/>
              <a:t>The Historic, Orthodox View?</a:t>
            </a:r>
          </a:p>
          <a:p>
            <a:pPr>
              <a:buNone/>
            </a:pPr>
            <a:r>
              <a:rPr lang="en-US" dirty="0" smtClean="0"/>
              <a:t>The View of Theological Liberalism?</a:t>
            </a:r>
          </a:p>
          <a:p>
            <a:pPr>
              <a:buNone/>
            </a:pPr>
            <a:r>
              <a:rPr lang="en-US" dirty="0" smtClean="0"/>
              <a:t>The View of Neo-Orthodoxy?</a:t>
            </a:r>
          </a:p>
          <a:p>
            <a:pPr algn="ctr">
              <a:buNone/>
            </a:pPr>
            <a:r>
              <a:rPr lang="en-US" dirty="0" smtClean="0"/>
              <a:t>(Theological Liberalism)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dirty="0" smtClean="0"/>
              <a:t>WHICH VIEW OF SCRIPTURE IS THIS?</a:t>
            </a:r>
          </a:p>
          <a:p>
            <a:r>
              <a:rPr lang="en-US" dirty="0" smtClean="0"/>
              <a:t>“Man wrote the Bibles. God did not write the Bibles, therefore by sinful nature, things in the Bible could have been recorded in a way that a man interpreted it and not the way God had intended... especially through the billions of translations.” (the young, church member from Northwest Iowa quoted earlier)</a:t>
            </a:r>
          </a:p>
          <a:p>
            <a:pPr algn="ctr">
              <a:buNone/>
            </a:pPr>
            <a:r>
              <a:rPr lang="en-US" dirty="0" smtClean="0"/>
              <a:t>(Theological Liberalism)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dirty="0" smtClean="0"/>
              <a:t>II. REVISING YOUR UNDERSTANDING OF SCRIPURE.</a:t>
            </a:r>
          </a:p>
          <a:p>
            <a:pPr>
              <a:buNone/>
            </a:pPr>
            <a:endParaRPr lang="en-US" dirty="0" smtClean="0"/>
          </a:p>
          <a:p>
            <a:pPr>
              <a:buNone/>
            </a:pPr>
            <a:r>
              <a:rPr lang="en-US" dirty="0" smtClean="0"/>
              <a:t>	Maybe we have </a:t>
            </a:r>
            <a:r>
              <a:rPr lang="en-US" dirty="0" err="1" smtClean="0"/>
              <a:t>mis</a:t>
            </a:r>
            <a:r>
              <a:rPr lang="en-US" dirty="0" smtClean="0"/>
              <a:t>-read the Bible all these years!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fontScale="92500" lnSpcReduction="20000"/>
          </a:bodyPr>
          <a:lstStyle/>
          <a:p>
            <a:pPr>
              <a:buNone/>
            </a:pPr>
            <a:r>
              <a:rPr lang="en-US" sz="3500" dirty="0" smtClean="0"/>
              <a:t>Genesis 19:1-8</a:t>
            </a:r>
          </a:p>
          <a:p>
            <a:pPr>
              <a:buNone/>
            </a:pPr>
            <a:r>
              <a:rPr lang="en-US" dirty="0" smtClean="0"/>
              <a:t>1  The two angels came to Sodom in the evening, and Lot was sitting in the gate of Sodom. When Lot saw them, he rose to meet them and bowed himself with his face to the earth 2  and said, “My lords, please turn aside to your servant’s house and spend the night and wash your feet. Then you may rise up early and go on your way.” They said, “No; we will spend the night in the town square.” 3  But he pressed them strongly; so they turned aside to him and entered his house. And he made them a feast and baked unleavened bread, and they ate.     </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4  But before they lay down, the men of the city, the men of Sodom, both young and old, all the people to the last man, surrounded the house. 5  And they called to Lot, “Where are the men who came to you tonight? Bring them out to us, that we may know them.” 6  Lot went out to the men at the entrance, shut the door after him, 7  and said, “I beg you, my brothers, do not act so wickedly. 8  Behold, I have two daughters who have not known any man. Let me bring them out to you, and do to them as you please. Only do nothing to these men, for they have come under the shelter of my roof.”</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sz="3500" dirty="0" smtClean="0"/>
              <a:t>The Revisionist take on Genesis 19:1-8</a:t>
            </a:r>
          </a:p>
          <a:p>
            <a:pPr marL="651510" indent="-514350">
              <a:buAutoNum type="arabicPeriod"/>
            </a:pPr>
            <a:r>
              <a:rPr lang="en-US" sz="3500" dirty="0" smtClean="0"/>
              <a:t>The issue was hospitality not homosexuality.</a:t>
            </a:r>
          </a:p>
          <a:p>
            <a:pPr marL="651510" indent="-514350">
              <a:buAutoNum type="arabicPeriod"/>
            </a:pPr>
            <a:r>
              <a:rPr lang="en-US" sz="3500" dirty="0" smtClean="0"/>
              <a:t>(Or) This was an attempted homosexual rape.</a:t>
            </a:r>
          </a:p>
          <a:p>
            <a:pPr marL="651510" indent="-514350">
              <a:buAutoNum type="arabicPeriod"/>
            </a:pPr>
            <a:r>
              <a:rPr lang="en-US" sz="3500" dirty="0" smtClean="0"/>
              <a:t>Today’s homosexual advocates would likewise condemn these.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fontScale="70000" lnSpcReduction="20000"/>
          </a:bodyPr>
          <a:lstStyle/>
          <a:p>
            <a:pPr>
              <a:buNone/>
            </a:pPr>
            <a:r>
              <a:rPr lang="en-US" sz="3500" dirty="0" smtClean="0"/>
              <a:t>Judges 19:16-25</a:t>
            </a:r>
          </a:p>
          <a:p>
            <a:pPr>
              <a:buNone/>
            </a:pPr>
            <a:r>
              <a:rPr lang="en-US" dirty="0" smtClean="0"/>
              <a:t>16  And behold, an old man was coming from his work in the field at evening. The man was from the hill country of Ephraim, and he was sojourning in </a:t>
            </a:r>
            <a:r>
              <a:rPr lang="en-US" dirty="0" err="1" smtClean="0"/>
              <a:t>Gibeah</a:t>
            </a:r>
            <a:r>
              <a:rPr lang="en-US" dirty="0" smtClean="0"/>
              <a:t>. The men of the place were </a:t>
            </a:r>
            <a:r>
              <a:rPr lang="en-US" dirty="0" err="1" smtClean="0"/>
              <a:t>Benjaminites</a:t>
            </a:r>
            <a:r>
              <a:rPr lang="en-US" dirty="0" smtClean="0"/>
              <a:t>. 17  And he lifted up his eyes and saw the traveler in the open square of the city. And the old man said, “Where are you going? and where do you come from?” 18  And he said to him, “We are passing from Bethlehem in Judah to the remote parts of the hill country of Ephraim, from which I come. I went to Bethlehem in Judah, and I am going to the house of the Lord, but no one has taken me into his house. 19  We have straw and feed for our donkeys, with bread and wine for me and your female servant and the young man with your servants. There is no lack of anything.” 20  And the old man said, “Peace be to you; I will care for all your wants. Only, do not spend the night in the square.” 21  So he brought him into his house and gave the donkeys feed. And they washed their feet, and ate and drank.</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22  As they were making their hearts merry, behold, the men of the city, worthless fellows, surrounded the house, beating on the door. And they said to the old man, the master of the house, “Bring out the man who came into your house, that we may know him.” 23  And the man, the master of the house, went out to them and said to them, “No, my brothers, do not act so wickedly; since this man has come into my house, do not do this vile thing. 24  Behold, here are my virgin daughter and his concubine. Let me bring them out now. Violate them and do with them what seems good to you, but against this man do not do this outrageous thing.” 25  But the men would not listen to him. So the man seized his concubine and made her go out to them. And they knew her and abused her all night until the morning. And as the dawn began to break, they let her go.</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470025"/>
          </a:xfrm>
        </p:spPr>
        <p:txBody>
          <a:bodyPr>
            <a:noAutofit/>
          </a:bodyPr>
          <a:lstStyle/>
          <a:p>
            <a:r>
              <a:rPr lang="en-US" sz="6000" i="1" dirty="0" smtClean="0"/>
              <a:t>The Bible and Homosexuality</a:t>
            </a:r>
            <a:endParaRPr lang="en-US" sz="6000" dirty="0"/>
          </a:p>
        </p:txBody>
      </p:sp>
      <p:sp>
        <p:nvSpPr>
          <p:cNvPr id="3" name="Subtitle 2"/>
          <p:cNvSpPr>
            <a:spLocks noGrp="1"/>
          </p:cNvSpPr>
          <p:nvPr>
            <p:ph type="subTitle" idx="1"/>
          </p:nvPr>
        </p:nvSpPr>
        <p:spPr>
          <a:xfrm>
            <a:off x="1371600" y="2743200"/>
            <a:ext cx="6400800" cy="3581400"/>
          </a:xfrm>
        </p:spPr>
        <p:txBody>
          <a:bodyPr>
            <a:noAutofit/>
          </a:bodyPr>
          <a:lstStyle/>
          <a:p>
            <a:r>
              <a:rPr lang="en-US" sz="5400" b="1" dirty="0" smtClean="0"/>
              <a:t>Clarity and Compassion</a:t>
            </a:r>
          </a:p>
          <a:p>
            <a:r>
              <a:rPr lang="en-US" sz="1800" b="1" dirty="0" smtClean="0"/>
              <a:t>Hosted by </a:t>
            </a:r>
          </a:p>
          <a:p>
            <a:r>
              <a:rPr lang="en-US" sz="2000" b="1" dirty="0" smtClean="0"/>
              <a:t>the Hospers Presbyterian Church In America (PCA)</a:t>
            </a:r>
          </a:p>
          <a:p>
            <a:r>
              <a:rPr lang="en-US" sz="1800" b="1" i="1" dirty="0" smtClean="0"/>
              <a:t>Christ-Centered, Bible-Believing, Doctrinally-Driven,</a:t>
            </a:r>
          </a:p>
          <a:p>
            <a:r>
              <a:rPr lang="en-US" sz="1800" b="1" i="1" dirty="0" smtClean="0"/>
              <a:t>Missions-Minded, Fellowship-Focused</a:t>
            </a:r>
            <a:endParaRPr lang="en-US" sz="1800" b="1"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sz="3500" dirty="0" smtClean="0"/>
              <a:t>The Revisionist take on Judges 19:16-25</a:t>
            </a:r>
          </a:p>
          <a:p>
            <a:pPr marL="651510" indent="-514350">
              <a:buAutoNum type="arabicPeriod"/>
            </a:pPr>
            <a:r>
              <a:rPr lang="en-US" sz="3500" dirty="0" smtClean="0"/>
              <a:t>The issue was hospitality not homosexuality.</a:t>
            </a:r>
          </a:p>
          <a:p>
            <a:pPr marL="651510" indent="-514350">
              <a:buAutoNum type="arabicPeriod"/>
            </a:pPr>
            <a:r>
              <a:rPr lang="en-US" sz="3500" dirty="0" smtClean="0"/>
              <a:t>(Or) This was an attempted homosexual rape.</a:t>
            </a:r>
          </a:p>
          <a:p>
            <a:pPr marL="651510" indent="-514350">
              <a:buAutoNum type="arabicPeriod"/>
            </a:pPr>
            <a:r>
              <a:rPr lang="en-US" sz="3500" dirty="0" smtClean="0"/>
              <a:t>Today’s homosexual advocates would likewise condemn these.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sz="3500" dirty="0" smtClean="0"/>
              <a:t>Leviticus 18:22 and 20:13</a:t>
            </a:r>
          </a:p>
          <a:p>
            <a:pPr>
              <a:buNone/>
            </a:pPr>
            <a:r>
              <a:rPr lang="en-US" dirty="0" smtClean="0"/>
              <a:t>18:22  You shall not lie with a male as with a woman; it is an abomination</a:t>
            </a:r>
          </a:p>
          <a:p>
            <a:pPr>
              <a:buNone/>
            </a:pPr>
            <a:endParaRPr lang="en-US" dirty="0" smtClean="0"/>
          </a:p>
          <a:p>
            <a:pPr>
              <a:buNone/>
            </a:pPr>
            <a:r>
              <a:rPr lang="en-US" dirty="0" smtClean="0"/>
              <a:t>20:13  If a man lies with a male as with a woman, both of them have committed an abomination; they shall surely be put to death; their blood is upon them.</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fontScale="92500" lnSpcReduction="20000"/>
          </a:bodyPr>
          <a:lstStyle/>
          <a:p>
            <a:pPr>
              <a:buNone/>
            </a:pPr>
            <a:r>
              <a:rPr lang="en-US" sz="3200" dirty="0" smtClean="0"/>
              <a:t>The Revisionist take on Leviticus 19 &amp; 20</a:t>
            </a:r>
          </a:p>
          <a:p>
            <a:pPr marL="651510" indent="-514350">
              <a:buAutoNum type="arabicPeriod"/>
            </a:pPr>
            <a:r>
              <a:rPr lang="en-US" sz="3500" dirty="0" smtClean="0"/>
              <a:t>These texts are in the “holiness code” and are about ritual purity, not morality. They apply only to Old Testament Israel, not to our day.</a:t>
            </a:r>
          </a:p>
          <a:p>
            <a:pPr marL="651510" indent="-514350">
              <a:buAutoNum type="arabicPeriod"/>
            </a:pPr>
            <a:r>
              <a:rPr lang="en-US" sz="3500" dirty="0" smtClean="0"/>
              <a:t>(Or) These texts condemn participation in pagan temple prostitution.</a:t>
            </a:r>
          </a:p>
          <a:p>
            <a:pPr marL="651510" indent="-514350">
              <a:buAutoNum type="arabicPeriod"/>
            </a:pPr>
            <a:r>
              <a:rPr lang="en-US" sz="3500" dirty="0" smtClean="0"/>
              <a:t>These texts have nothing to say to homosexuality as it is practiced by gay advocates today.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fontScale="70000" lnSpcReduction="20000"/>
          </a:bodyPr>
          <a:lstStyle/>
          <a:p>
            <a:pPr>
              <a:buNone/>
            </a:pPr>
            <a:r>
              <a:rPr lang="en-US" sz="3500" dirty="0" smtClean="0"/>
              <a:t>Romans 1:18-27</a:t>
            </a:r>
          </a:p>
          <a:p>
            <a:pPr>
              <a:buNone/>
            </a:pPr>
            <a:r>
              <a:rPr lang="en-US" dirty="0" smtClean="0"/>
              <a:t>18  For the wrath of God is revealed from heaven against all ungodliness and unrighteousness of men, who by their unrighteousness suppress the truth. 19  For what can be known about God is plain to them, because God has shown it to them. 20  For his invisible attributes, namely, his eternal power and divine nature, have been clearly perceived, ever since the creation of the world, in the things that have been made. So they are without excuse. 21  For although they knew God, they did not honor him as God or give thanks to him, but they became futile in their thinking, and their foolish hearts were darkened. 22  Claiming to be wise, they became fools, 23  and exchanged the glory of the immortal God for images resembling mortal man and birds and animals and reptiles. 24  Therefore God gave them up in the lusts of their hearts to impurity, to the dishonoring of their bodies among themselves, 25  because they exchanged the truth about God for a lie and worshiped and served the creature rather than the Creator, who is blessed forever! Amen. </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dirty="0" smtClean="0"/>
              <a:t>26  For this reason God gave them up to dishonorable passions. For their women exchanged natural relations for those that are contrary to nature; 27  and the men likewise gave up natural relations with women and were consumed with passion for one another, men committing shameless acts with men and receiving in themselves the due penalty for their error.</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sz="3200" dirty="0" smtClean="0"/>
              <a:t>The Revisionist take on Romans 1:18-27</a:t>
            </a:r>
          </a:p>
          <a:p>
            <a:pPr marL="651510" indent="-514350">
              <a:buAutoNum type="arabicPeriod"/>
            </a:pPr>
            <a:r>
              <a:rPr lang="en-US" sz="3500" dirty="0" smtClean="0"/>
              <a:t>Paul was merely repeating what Jews thought of Gentile homosexuality.</a:t>
            </a:r>
          </a:p>
          <a:p>
            <a:pPr marL="651510" indent="-514350">
              <a:buAutoNum type="arabicPeriod"/>
            </a:pPr>
            <a:r>
              <a:rPr lang="en-US" sz="3500" dirty="0" smtClean="0"/>
              <a:t>Whether or not Paul agreed with the Jewish view, he does not say.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lnSpcReduction="10000"/>
          </a:bodyPr>
          <a:lstStyle/>
          <a:p>
            <a:pPr>
              <a:buNone/>
            </a:pPr>
            <a:r>
              <a:rPr lang="en-US" sz="3500" dirty="0" smtClean="0"/>
              <a:t>1 Corinthians 6:9-11</a:t>
            </a:r>
          </a:p>
          <a:p>
            <a:pPr>
              <a:buNone/>
            </a:pPr>
            <a:r>
              <a:rPr lang="en-US" dirty="0" smtClean="0"/>
              <a:t>9  Do you not know that the unrighteous will not inherit the kingdom of God? Do not be deceived: neither the sexually immoral, nor idolaters, nor adulterers, nor men who practice homosexuality, 10  nor thieves, nor the greedy, nor drunkards, nor revilers, nor swindlers will inherit the kingdom of God. 11  And such were some of you. But you were washed, you were sanctified, you were justified in the name of the Lord Jesus Christ and by the Spirit of our God.</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lnSpcReduction="10000"/>
          </a:bodyPr>
          <a:lstStyle/>
          <a:p>
            <a:pPr>
              <a:buNone/>
            </a:pPr>
            <a:r>
              <a:rPr lang="en-US" sz="3200" dirty="0" smtClean="0"/>
              <a:t>The Revisionist take on 1 Corinthians 6:9-11</a:t>
            </a:r>
          </a:p>
          <a:p>
            <a:pPr marL="651510" indent="-514350">
              <a:buAutoNum type="arabicPeriod"/>
            </a:pPr>
            <a:r>
              <a:rPr lang="en-US" sz="3500" dirty="0" smtClean="0"/>
              <a:t>The phrase translated “men who practice homosexuality” was really condemning homosexual rape, exploitation, or perhaps prostitution.</a:t>
            </a:r>
          </a:p>
          <a:p>
            <a:pPr marL="651510" indent="-514350">
              <a:buAutoNum type="arabicPeriod"/>
            </a:pPr>
            <a:r>
              <a:rPr lang="en-US" sz="3500" dirty="0" smtClean="0"/>
              <a:t>Everybody condemns those.</a:t>
            </a:r>
          </a:p>
          <a:p>
            <a:pPr marL="651510" indent="-514350">
              <a:buAutoNum type="arabicPeriod"/>
            </a:pPr>
            <a:r>
              <a:rPr lang="en-US" sz="3500" dirty="0" smtClean="0"/>
              <a:t>This text does not address today’s loving, mutual homosexual relationships.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sz="3500" dirty="0" smtClean="0"/>
              <a:t>1 Timothy 1:8-10</a:t>
            </a:r>
          </a:p>
          <a:p>
            <a:pPr>
              <a:buNone/>
            </a:pPr>
            <a:r>
              <a:rPr lang="en-US" dirty="0" smtClean="0"/>
              <a:t>8  Now we know that the law is good, if one uses it lawfully, 9  understanding this, that the law is not laid down for the just but for the lawless and disobedient, for the ungodly and sinners, for the unholy and profane, for those who strike their fathers and mothers, for murderers, 10  the sexually immoral, men who practice homosexuality, enslavers, liars, perjurers, and whatever else is contrary to sound doctrine….</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lnSpcReduction="10000"/>
          </a:bodyPr>
          <a:lstStyle/>
          <a:p>
            <a:pPr>
              <a:buNone/>
            </a:pPr>
            <a:r>
              <a:rPr lang="en-US" sz="3200" dirty="0" smtClean="0"/>
              <a:t>The Revisionist take on 1 Timothy 1:8-10</a:t>
            </a:r>
          </a:p>
          <a:p>
            <a:pPr marL="651510" indent="-514350">
              <a:buAutoNum type="arabicPeriod"/>
            </a:pPr>
            <a:r>
              <a:rPr lang="en-US" sz="3500" dirty="0" smtClean="0"/>
              <a:t>The phrase translated “men who practice homosexuality” was really condemning homosexual rape, exploitation, or perhaps prostitution.</a:t>
            </a:r>
          </a:p>
          <a:p>
            <a:pPr marL="651510" indent="-514350">
              <a:buAutoNum type="arabicPeriod"/>
            </a:pPr>
            <a:r>
              <a:rPr lang="en-US" sz="3500" dirty="0" smtClean="0"/>
              <a:t>Everybody condemns those.</a:t>
            </a:r>
          </a:p>
          <a:p>
            <a:pPr marL="651510" indent="-514350">
              <a:buAutoNum type="arabicPeriod"/>
            </a:pPr>
            <a:r>
              <a:rPr lang="en-US" sz="3500" dirty="0" smtClean="0"/>
              <a:t>This text does not address today’s loving, mutual homosexual relationships.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a:t>
            </a:r>
            <a:endParaRPr lang="en-US" sz="2800" dirty="0"/>
          </a:p>
        </p:txBody>
      </p:sp>
      <p:sp>
        <p:nvSpPr>
          <p:cNvPr id="3" name="Content Placeholder 2"/>
          <p:cNvSpPr>
            <a:spLocks noGrp="1"/>
          </p:cNvSpPr>
          <p:nvPr>
            <p:ph idx="1"/>
          </p:nvPr>
        </p:nvSpPr>
        <p:spPr/>
        <p:txBody>
          <a:bodyPr/>
          <a:lstStyle/>
          <a:p>
            <a:pPr>
              <a:buNone/>
            </a:pPr>
            <a:r>
              <a:rPr lang="en-US" dirty="0" smtClean="0"/>
              <a:t>An actual statement from a young church member from Northwest Iowa </a:t>
            </a:r>
          </a:p>
          <a:p>
            <a:pPr>
              <a:buNone/>
            </a:pPr>
            <a:endParaRPr lang="en-US" dirty="0" smtClean="0"/>
          </a:p>
          <a:p>
            <a:r>
              <a:rPr lang="en-US" dirty="0" smtClean="0"/>
              <a:t>“Man wrote the Bibles. God did not write the Bibles, therefore by sinful nature, things in the Bible could have been recorded in a way that a man interpreted it and not the way God had intended... especially through the billions of translations.”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sz="3500" b="1" u="sng" dirty="0" smtClean="0"/>
              <a:t>2 Peter 2:6-8 </a:t>
            </a:r>
            <a:r>
              <a:rPr lang="en-US" sz="3500" dirty="0" smtClean="0"/>
              <a:t>&amp; Jude 6-7</a:t>
            </a:r>
          </a:p>
          <a:p>
            <a:pPr>
              <a:buNone/>
            </a:pPr>
            <a:r>
              <a:rPr lang="en-US" dirty="0" smtClean="0"/>
              <a:t>6 if by turning the cities of Sodom and Gomorrah to ashes he condemned them to extinction, making them an example of what is going to happen to the ungodly; 7 and if he rescued righteous Lot, greatly distressed by the sensual conduct of the wicked 8  (for as that righteous man lived among them day after day, he was tormenting his righteous soul over their lawless deeds that he saw and heard); </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sz="3500" dirty="0" smtClean="0"/>
              <a:t>2 Peter 2:6-8 &amp; </a:t>
            </a:r>
            <a:r>
              <a:rPr lang="en-US" sz="3500" b="1" u="sng" dirty="0" smtClean="0"/>
              <a:t>Jude 6-7</a:t>
            </a:r>
          </a:p>
          <a:p>
            <a:pPr>
              <a:buNone/>
            </a:pPr>
            <a:r>
              <a:rPr lang="en-US" dirty="0" smtClean="0"/>
              <a:t>6  And the angels who did not stay within their own position of authority, but left their proper dwelling, he has kept in eternal chains under gloomy darkness until the judgment of the great day— 7  just as Sodom and Gomorrah and the surrounding cities, which likewise indulged in sexual immorality and pursued unnatural desire, serve as an example by undergoing a punishment of eternal fire.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sz="3000" dirty="0" smtClean="0"/>
              <a:t>The Revisionist take on 1 P. 2:6-8 &amp; Jude 6-7</a:t>
            </a:r>
          </a:p>
          <a:p>
            <a:pPr marL="651510" indent="-514350">
              <a:buAutoNum type="arabicPeriod"/>
            </a:pPr>
            <a:r>
              <a:rPr lang="en-US" sz="3500" dirty="0" smtClean="0"/>
              <a:t>This is referring to the Jewish reaction to Greek behavior.</a:t>
            </a:r>
          </a:p>
          <a:p>
            <a:pPr marL="651510" indent="-514350">
              <a:buAutoNum type="arabicPeriod"/>
            </a:pPr>
            <a:r>
              <a:rPr lang="en-US" sz="3500" dirty="0" smtClean="0"/>
              <a:t>(Or) This is describing homosexual rape or exploitation, not today’s loving, mutual relationships.</a:t>
            </a:r>
          </a:p>
          <a:p>
            <a:pPr marL="651510" indent="-514350">
              <a:buAutoNum type="arabicPeriod"/>
            </a:pPr>
            <a:r>
              <a:rPr lang="en-US" sz="3500" dirty="0" smtClean="0"/>
              <a:t>(Or) This isn’t speaking about same-sex behavior at all.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sz="3200" u="sng" dirty="0" smtClean="0"/>
              <a:t>Evaluating the Revisionist’s Arguments</a:t>
            </a:r>
          </a:p>
          <a:p>
            <a:pPr marL="651510" indent="-514350">
              <a:buAutoNum type="arabicPeriod"/>
            </a:pPr>
            <a:r>
              <a:rPr lang="en-US" sz="3500" dirty="0" smtClean="0"/>
              <a:t>Whenever the Bible speaks about homosexuality (at least ten times) it always condemns homosexual behavior. It is never positive.</a:t>
            </a:r>
          </a:p>
          <a:p>
            <a:pPr marL="651510" indent="-514350">
              <a:buAutoNum type="arabicPeriod"/>
            </a:pPr>
            <a:r>
              <a:rPr lang="en-US" sz="3500" dirty="0" smtClean="0"/>
              <a:t>The revisionist interpretations all sound similar. When one doesn’t work, another is applied. </a:t>
            </a:r>
          </a:p>
          <a:p>
            <a:pPr marL="651510" indent="-514350">
              <a:buAutoNum type="arabicPeriod"/>
            </a:pP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lnSpcReduction="10000"/>
          </a:bodyPr>
          <a:lstStyle/>
          <a:p>
            <a:pPr marL="651510" indent="-514350">
              <a:buNone/>
            </a:pPr>
            <a:r>
              <a:rPr lang="en-US" sz="2200" dirty="0" smtClean="0"/>
              <a:t>3.  </a:t>
            </a:r>
            <a:r>
              <a:rPr lang="en-US" sz="3500" dirty="0" smtClean="0"/>
              <a:t>The Bible’s condemnation of Sodom is extreme for only a mere “lack of hospitality.”</a:t>
            </a:r>
          </a:p>
          <a:p>
            <a:pPr marL="651510" indent="-514350">
              <a:buNone/>
            </a:pPr>
            <a:r>
              <a:rPr lang="en-US" sz="2200" dirty="0" smtClean="0"/>
              <a:t>4.  </a:t>
            </a:r>
            <a:r>
              <a:rPr lang="en-US" sz="3500" dirty="0" smtClean="0"/>
              <a:t>The assumption that no text condemns the mutual, loving relationships is unsupportable.</a:t>
            </a:r>
          </a:p>
          <a:p>
            <a:pPr marL="651510" indent="-514350">
              <a:buNone/>
            </a:pPr>
            <a:r>
              <a:rPr lang="en-US" sz="2200" dirty="0" smtClean="0"/>
              <a:t>5.</a:t>
            </a:r>
            <a:r>
              <a:rPr lang="en-US" sz="3500" dirty="0" smtClean="0"/>
              <a:t>  Jesus never mentioned rape, child molestation, incest, or bestiality, either. Does this mean he approves? </a:t>
            </a:r>
          </a:p>
          <a:p>
            <a:pPr marL="651510" indent="-514350">
              <a:buAutoNum type="arabicPeriod"/>
            </a:pP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fontScale="85000" lnSpcReduction="20000"/>
          </a:bodyPr>
          <a:lstStyle/>
          <a:p>
            <a:pPr>
              <a:buNone/>
            </a:pPr>
            <a:r>
              <a:rPr lang="en-US" sz="4000" u="sng" dirty="0" smtClean="0"/>
              <a:t>The Singular Biblical Sex Ethic</a:t>
            </a:r>
          </a:p>
          <a:p>
            <a:pPr>
              <a:buNone/>
            </a:pPr>
            <a:r>
              <a:rPr lang="en-US" sz="3500" dirty="0" smtClean="0"/>
              <a:t>Genesis 1:27-28, 2:18-25</a:t>
            </a:r>
          </a:p>
          <a:p>
            <a:pPr>
              <a:buNone/>
            </a:pPr>
            <a:r>
              <a:rPr lang="en-US" sz="3500" dirty="0" smtClean="0"/>
              <a:t>         27  So God created man in his own image,  in the image of God he created him;  male and female he created them. 28  And God blessed them. And God said to them, “Be fruitful and multiply and fill the earth and subdue it and have dominion over the fish of the sea and over the birds of the heavens and over every living thing that moves on the earth.”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fontScale="77500" lnSpcReduction="20000"/>
          </a:bodyPr>
          <a:lstStyle/>
          <a:p>
            <a:pPr>
              <a:buNone/>
            </a:pPr>
            <a:r>
              <a:rPr lang="en-US" sz="3500" dirty="0" smtClean="0"/>
              <a:t>2:18 Then the LORD God said, “It is not good that the man should be alone; I will make him a helper fit for him.” 19  So out of the ground the LORD God formed every beast of the field and every bird of the heavens and brought them to the man to see what he would call them. And whatever the man called every living creature, that was its name. 20  The man gave names to all livestock and to the birds of the heavens and to every beast of the field. But for Adam there was not found a helper fit for him.</a:t>
            </a:r>
          </a:p>
          <a:p>
            <a:pPr marL="651510" indent="-514350">
              <a:buNone/>
            </a:pP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fontScale="77500" lnSpcReduction="20000"/>
          </a:bodyPr>
          <a:lstStyle/>
          <a:p>
            <a:pPr>
              <a:buNone/>
            </a:pPr>
            <a:r>
              <a:rPr lang="en-US" sz="3500" dirty="0" smtClean="0"/>
              <a:t>21  So the LORD God caused a deep sleep to fall upon the man, and while he slept took one of his ribs and closed up its place with flesh. 22  And the rib that the LORD God had taken from the man he made into a woman and brought her to the man. 23  Then the man said,  “This at last is bone of my bones  and flesh of my flesh;  she shall be called Woman,  because she was taken out of Man.” 24  Therefore a man shall leave his father and his mother and hold fast to his wife, and they shall become one flesh. 25  And the man and his wife were both naked and were not ashamed.</a:t>
            </a:r>
          </a:p>
          <a:p>
            <a:pPr marL="651510" indent="-514350">
              <a:buNone/>
            </a:pP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fontScale="92500"/>
          </a:bodyPr>
          <a:lstStyle/>
          <a:p>
            <a:pPr>
              <a:buNone/>
            </a:pPr>
            <a:r>
              <a:rPr lang="en-US" sz="4000" dirty="0" smtClean="0"/>
              <a:t>What about Polygamy?</a:t>
            </a:r>
          </a:p>
          <a:p>
            <a:pPr marL="651510" indent="-514350">
              <a:buAutoNum type="arabicPeriod"/>
            </a:pPr>
            <a:r>
              <a:rPr lang="en-US" sz="3200" dirty="0" smtClean="0"/>
              <a:t>While it was practiced, even by some of the patriarchs, it was never encouraged and seems to be extinguished by the New Testament. </a:t>
            </a:r>
          </a:p>
          <a:p>
            <a:pPr marL="651510" indent="-514350">
              <a:buAutoNum type="arabicPeriod"/>
            </a:pPr>
            <a:r>
              <a:rPr lang="en-US" sz="3200" dirty="0" smtClean="0"/>
              <a:t>When it was practiced, it was understood as a) heterosexual polygamy, b) a life-long covenant of marriage, and c) an aberration, never the norm.</a:t>
            </a:r>
            <a:r>
              <a:rPr lang="en-US" sz="3500" dirty="0" smtClean="0"/>
              <a:t> </a:t>
            </a:r>
          </a:p>
          <a:p>
            <a:pPr marL="651510" indent="-514350">
              <a:buNone/>
            </a:pP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fontScale="92500" lnSpcReduction="20000"/>
          </a:bodyPr>
          <a:lstStyle/>
          <a:p>
            <a:pPr>
              <a:buNone/>
            </a:pPr>
            <a:r>
              <a:rPr lang="en-US" sz="4000" u="sng" dirty="0" smtClean="0"/>
              <a:t>The Singular Biblical Sex Ethic</a:t>
            </a:r>
          </a:p>
          <a:p>
            <a:pPr>
              <a:buNone/>
            </a:pPr>
            <a:r>
              <a:rPr lang="en-US" sz="4000" dirty="0" smtClean="0"/>
              <a:t>Any other form of sexual expression outside the covenant of marriage between one man and one woman is condemned by Scripture, including premarital sex, adultery, rape, incest, bestiality… and homosexual practice in any form, male or female.</a:t>
            </a:r>
            <a:endParaRPr lang="en-US" sz="3500" dirty="0" smtClean="0"/>
          </a:p>
          <a:p>
            <a:pPr marL="651510" indent="-514350">
              <a:buNone/>
            </a:pP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470025"/>
          </a:xfrm>
        </p:spPr>
        <p:txBody>
          <a:bodyPr>
            <a:noAutofit/>
          </a:bodyPr>
          <a:lstStyle/>
          <a:p>
            <a:r>
              <a:rPr lang="en-US" sz="6000" i="1" dirty="0" smtClean="0"/>
              <a:t>The Bible and Homosexuality</a:t>
            </a:r>
            <a:endParaRPr lang="en-US" sz="6000" dirty="0"/>
          </a:p>
        </p:txBody>
      </p:sp>
      <p:sp>
        <p:nvSpPr>
          <p:cNvPr id="3" name="Subtitle 2"/>
          <p:cNvSpPr>
            <a:spLocks noGrp="1"/>
          </p:cNvSpPr>
          <p:nvPr>
            <p:ph type="subTitle" idx="1"/>
          </p:nvPr>
        </p:nvSpPr>
        <p:spPr>
          <a:xfrm>
            <a:off x="1371600" y="2743200"/>
            <a:ext cx="6400800" cy="2667000"/>
          </a:xfrm>
        </p:spPr>
        <p:txBody>
          <a:bodyPr>
            <a:noAutofit/>
          </a:bodyPr>
          <a:lstStyle/>
          <a:p>
            <a:r>
              <a:rPr lang="en-US" sz="5400" b="1" dirty="0" smtClean="0"/>
              <a:t>Part One: Clarity</a:t>
            </a:r>
            <a:endParaRPr lang="en-US" sz="54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sz="4000" dirty="0" smtClean="0"/>
              <a:t>&lt;BREAK&gt;</a:t>
            </a:r>
            <a:endParaRPr lang="en-US" sz="3500" dirty="0" smtClean="0"/>
          </a:p>
          <a:p>
            <a:pPr marL="651510" indent="-514350">
              <a:buNone/>
            </a:pP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Compassion</a:t>
            </a:r>
            <a:endParaRPr lang="en-US" sz="2800" dirty="0"/>
          </a:p>
        </p:txBody>
      </p:sp>
      <p:sp>
        <p:nvSpPr>
          <p:cNvPr id="3" name="Content Placeholder 2"/>
          <p:cNvSpPr>
            <a:spLocks noGrp="1"/>
          </p:cNvSpPr>
          <p:nvPr>
            <p:ph idx="1"/>
          </p:nvPr>
        </p:nvSpPr>
        <p:spPr/>
        <p:txBody>
          <a:bodyPr>
            <a:normAutofit/>
          </a:bodyPr>
          <a:lstStyle/>
          <a:p>
            <a:pPr>
              <a:buNone/>
            </a:pPr>
            <a:r>
              <a:rPr lang="en-US" sz="4000" dirty="0" smtClean="0"/>
              <a:t>C</a:t>
            </a:r>
            <a:r>
              <a:rPr lang="en-US" sz="4000" i="1" dirty="0" smtClean="0"/>
              <a:t>OMPASSION “loving another and working for their best interest”</a:t>
            </a:r>
          </a:p>
          <a:p>
            <a:pPr>
              <a:buNone/>
            </a:pPr>
            <a:r>
              <a:rPr lang="en-US" sz="4000" dirty="0" smtClean="0"/>
              <a:t>Revisionist “COMPASSION” = </a:t>
            </a:r>
            <a:r>
              <a:rPr lang="en-US" sz="3600" i="1" dirty="0" smtClean="0"/>
              <a:t>“permissiveness, non-</a:t>
            </a:r>
            <a:r>
              <a:rPr lang="en-US" sz="3600" i="1" dirty="0" err="1" smtClean="0"/>
              <a:t>judgementalism</a:t>
            </a:r>
            <a:r>
              <a:rPr lang="en-US" sz="3600" i="1" dirty="0" smtClean="0"/>
              <a:t>”</a:t>
            </a:r>
          </a:p>
          <a:p>
            <a:pPr>
              <a:buNone/>
            </a:pPr>
            <a:r>
              <a:rPr lang="en-US" sz="3600" dirty="0" smtClean="0"/>
              <a:t>In truth, this “COMPASSION” =</a:t>
            </a:r>
          </a:p>
          <a:p>
            <a:pPr algn="ctr">
              <a:buNone/>
            </a:pPr>
            <a:r>
              <a:rPr lang="en-US" sz="5400" b="1" dirty="0" smtClean="0"/>
              <a:t>“cowardice”</a:t>
            </a:r>
          </a:p>
          <a:p>
            <a:pPr marL="651510" indent="-514350">
              <a:buNone/>
            </a:pP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Compassion</a:t>
            </a:r>
            <a:endParaRPr lang="en-US" sz="2800" dirty="0"/>
          </a:p>
        </p:txBody>
      </p:sp>
      <p:sp>
        <p:nvSpPr>
          <p:cNvPr id="3" name="Content Placeholder 2"/>
          <p:cNvSpPr>
            <a:spLocks noGrp="1"/>
          </p:cNvSpPr>
          <p:nvPr>
            <p:ph idx="1"/>
          </p:nvPr>
        </p:nvSpPr>
        <p:spPr/>
        <p:txBody>
          <a:bodyPr>
            <a:normAutofit fontScale="92500" lnSpcReduction="20000"/>
          </a:bodyPr>
          <a:lstStyle/>
          <a:p>
            <a:pPr>
              <a:buNone/>
            </a:pPr>
            <a:r>
              <a:rPr lang="en-US" sz="4000" dirty="0" smtClean="0"/>
              <a:t>THE SPIRITUAL COST OF HOMOSEXUALITY</a:t>
            </a:r>
          </a:p>
          <a:p>
            <a:pPr>
              <a:buNone/>
            </a:pPr>
            <a:r>
              <a:rPr lang="en-US" sz="3600" dirty="0" smtClean="0"/>
              <a:t>1 Corinthians 6:9-10: </a:t>
            </a:r>
            <a:r>
              <a:rPr lang="en-US" sz="3600" i="1" dirty="0" smtClean="0"/>
              <a:t>“Do you not know that the unrighteous will not inherit the kingdom of God? Do not be deceived: neither the sexually immoral, nor idolaters, nor adulterers, nor men who practice homosexuality, nor thieves, nor the greedy, nor drunkards, nor revilers, nor swindlers will inherit the kingdom of God.”</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Compassion</a:t>
            </a:r>
            <a:endParaRPr lang="en-US" sz="2800" dirty="0"/>
          </a:p>
        </p:txBody>
      </p:sp>
      <p:sp>
        <p:nvSpPr>
          <p:cNvPr id="3" name="Content Placeholder 2"/>
          <p:cNvSpPr>
            <a:spLocks noGrp="1"/>
          </p:cNvSpPr>
          <p:nvPr>
            <p:ph idx="1"/>
          </p:nvPr>
        </p:nvSpPr>
        <p:spPr/>
        <p:txBody>
          <a:bodyPr>
            <a:normAutofit/>
          </a:bodyPr>
          <a:lstStyle/>
          <a:p>
            <a:pPr>
              <a:buNone/>
            </a:pPr>
            <a:r>
              <a:rPr lang="en-US" sz="4000" dirty="0" smtClean="0"/>
              <a:t>IS PERMISSIVENESS AND TOLERANCE “Compassion” or “Cowardice”? </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Compassion</a:t>
            </a:r>
            <a:endParaRPr lang="en-US" sz="2800" dirty="0"/>
          </a:p>
        </p:txBody>
      </p:sp>
      <p:sp>
        <p:nvSpPr>
          <p:cNvPr id="3" name="Content Placeholder 2"/>
          <p:cNvSpPr>
            <a:spLocks noGrp="1"/>
          </p:cNvSpPr>
          <p:nvPr>
            <p:ph idx="1"/>
          </p:nvPr>
        </p:nvSpPr>
        <p:spPr/>
        <p:txBody>
          <a:bodyPr>
            <a:normAutofit/>
          </a:bodyPr>
          <a:lstStyle/>
          <a:p>
            <a:pPr>
              <a:buNone/>
            </a:pPr>
            <a:r>
              <a:rPr lang="en-US" sz="4000" dirty="0" smtClean="0"/>
              <a:t>THE PHYSICAL COST OF HOMOSEXUALITY</a:t>
            </a:r>
          </a:p>
          <a:p>
            <a:pPr>
              <a:buNone/>
            </a:pPr>
            <a:r>
              <a:rPr lang="en-US" sz="3600" dirty="0" smtClean="0"/>
              <a:t>Thomas Schmidt, </a:t>
            </a:r>
            <a:r>
              <a:rPr lang="en-US" sz="3600" i="1" dirty="0" smtClean="0"/>
              <a:t>Straight and Narrow? (IVP, 1995)</a:t>
            </a:r>
          </a:p>
          <a:p>
            <a:pPr>
              <a:buNone/>
            </a:pPr>
            <a:endParaRPr lang="en-US" sz="35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Compassion</a:t>
            </a:r>
            <a:endParaRPr lang="en-US" sz="2800" dirty="0"/>
          </a:p>
        </p:txBody>
      </p:sp>
      <p:sp>
        <p:nvSpPr>
          <p:cNvPr id="3" name="Content Placeholder 2"/>
          <p:cNvSpPr>
            <a:spLocks noGrp="1"/>
          </p:cNvSpPr>
          <p:nvPr>
            <p:ph idx="1"/>
          </p:nvPr>
        </p:nvSpPr>
        <p:spPr/>
        <p:txBody>
          <a:bodyPr>
            <a:normAutofit fontScale="92500"/>
          </a:bodyPr>
          <a:lstStyle/>
          <a:p>
            <a:pPr>
              <a:buNone/>
            </a:pPr>
            <a:r>
              <a:rPr lang="en-US" sz="4000" dirty="0" smtClean="0"/>
              <a:t>“Four of the ten men are currently in relationships, but only one of those is faithful to his partner, and he will not be within a year. Four have never had a relationship that lasted more than a year, and only one has had a relationship that lasted more than a three years.”</a:t>
            </a:r>
            <a:endParaRPr lang="en-US" sz="35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Compassion</a:t>
            </a:r>
            <a:endParaRPr lang="en-US" sz="2800" dirty="0"/>
          </a:p>
        </p:txBody>
      </p:sp>
      <p:sp>
        <p:nvSpPr>
          <p:cNvPr id="3" name="Content Placeholder 2"/>
          <p:cNvSpPr>
            <a:spLocks noGrp="1"/>
          </p:cNvSpPr>
          <p:nvPr>
            <p:ph idx="1"/>
          </p:nvPr>
        </p:nvSpPr>
        <p:spPr/>
        <p:txBody>
          <a:bodyPr>
            <a:normAutofit/>
          </a:bodyPr>
          <a:lstStyle/>
          <a:p>
            <a:pPr>
              <a:buNone/>
            </a:pPr>
            <a:r>
              <a:rPr lang="en-US" sz="4000" dirty="0" smtClean="0"/>
              <a:t>“Six are having sex regularly with strangers, and the group averages almost two partners per person per month. Three of them occasionally take part in orgies. One is a sadomasochist. One prefers boys.”</a:t>
            </a:r>
            <a:endParaRPr lang="en-US" sz="35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Compassion</a:t>
            </a:r>
            <a:endParaRPr lang="en-US" sz="2800" dirty="0"/>
          </a:p>
        </p:txBody>
      </p:sp>
      <p:sp>
        <p:nvSpPr>
          <p:cNvPr id="3" name="Content Placeholder 2"/>
          <p:cNvSpPr>
            <a:spLocks noGrp="1"/>
          </p:cNvSpPr>
          <p:nvPr>
            <p:ph idx="1"/>
          </p:nvPr>
        </p:nvSpPr>
        <p:spPr/>
        <p:txBody>
          <a:bodyPr>
            <a:normAutofit lnSpcReduction="10000"/>
          </a:bodyPr>
          <a:lstStyle/>
          <a:p>
            <a:pPr>
              <a:buNone/>
            </a:pPr>
            <a:r>
              <a:rPr lang="en-US" sz="4000" dirty="0" smtClean="0"/>
              <a:t>“Three of the men are currently alcoholics, five have a history of alcohol abuse, and four have a history of drug abuse. Three currently smoke cigarettes, five regularly use at least one illegal drug, and three are multiple drug users.”</a:t>
            </a:r>
            <a:endParaRPr lang="en-US" sz="35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Compassion</a:t>
            </a:r>
            <a:endParaRPr lang="en-US" sz="2800" dirty="0"/>
          </a:p>
        </p:txBody>
      </p:sp>
      <p:sp>
        <p:nvSpPr>
          <p:cNvPr id="3" name="Content Placeholder 2"/>
          <p:cNvSpPr>
            <a:spLocks noGrp="1"/>
          </p:cNvSpPr>
          <p:nvPr>
            <p:ph idx="1"/>
          </p:nvPr>
        </p:nvSpPr>
        <p:spPr/>
        <p:txBody>
          <a:bodyPr>
            <a:normAutofit/>
          </a:bodyPr>
          <a:lstStyle/>
          <a:p>
            <a:pPr>
              <a:buNone/>
            </a:pPr>
            <a:r>
              <a:rPr lang="en-US" sz="4000" dirty="0" smtClean="0"/>
              <a:t>“Eight have a history of sexually transmitted diseases, eight currently carry infectious pathogens, and three currently suffer from digestive or urinary ailments caused by these pathogens.”</a:t>
            </a:r>
            <a:endParaRPr lang="en-US" sz="35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Compassion</a:t>
            </a:r>
            <a:endParaRPr lang="en-US" sz="2800" dirty="0"/>
          </a:p>
        </p:txBody>
      </p:sp>
      <p:sp>
        <p:nvSpPr>
          <p:cNvPr id="3" name="Content Placeholder 2"/>
          <p:cNvSpPr>
            <a:spLocks noGrp="1"/>
          </p:cNvSpPr>
          <p:nvPr>
            <p:ph idx="1"/>
          </p:nvPr>
        </p:nvSpPr>
        <p:spPr/>
        <p:txBody>
          <a:bodyPr>
            <a:normAutofit/>
          </a:bodyPr>
          <a:lstStyle/>
          <a:p>
            <a:pPr>
              <a:buNone/>
            </a:pPr>
            <a:r>
              <a:rPr lang="en-US" sz="4000" dirty="0" smtClean="0"/>
              <a:t>“At least three are HIV-infected, and one has AIDS.”  </a:t>
            </a:r>
            <a:r>
              <a:rPr lang="en-US" dirty="0" smtClean="0"/>
              <a:t>Thomas Schmidt, </a:t>
            </a:r>
            <a:r>
              <a:rPr lang="en-US" i="1" dirty="0" smtClean="0"/>
              <a:t>Straight and Narrow?</a:t>
            </a:r>
            <a:r>
              <a:rPr lang="en-US" dirty="0" smtClean="0"/>
              <a:t> (IVP, 1995), p. 127.</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lstStyle/>
          <a:p>
            <a:pPr>
              <a:buNone/>
            </a:pPr>
            <a:r>
              <a:rPr lang="en-US" dirty="0" smtClean="0"/>
              <a:t>VIEWS OF THE BIBLE AS THE WORD OF GOD</a:t>
            </a:r>
          </a:p>
          <a:p>
            <a:r>
              <a:rPr lang="en-US" dirty="0" smtClean="0"/>
              <a:t>The Historic, Orthodox View</a:t>
            </a:r>
          </a:p>
          <a:p>
            <a:r>
              <a:rPr lang="en-US" dirty="0" smtClean="0"/>
              <a:t>The View of Theological Liberalism</a:t>
            </a:r>
          </a:p>
          <a:p>
            <a:r>
              <a:rPr lang="en-US" dirty="0" smtClean="0"/>
              <a:t>The View of Neo-Orthodoxy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Compassion</a:t>
            </a:r>
            <a:endParaRPr lang="en-US" sz="2800" dirty="0"/>
          </a:p>
        </p:txBody>
      </p:sp>
      <p:sp>
        <p:nvSpPr>
          <p:cNvPr id="3" name="Content Placeholder 2"/>
          <p:cNvSpPr>
            <a:spLocks noGrp="1"/>
          </p:cNvSpPr>
          <p:nvPr>
            <p:ph idx="1"/>
          </p:nvPr>
        </p:nvSpPr>
        <p:spPr/>
        <p:txBody>
          <a:bodyPr>
            <a:normAutofit/>
          </a:bodyPr>
          <a:lstStyle/>
          <a:p>
            <a:pPr>
              <a:buNone/>
            </a:pPr>
            <a:r>
              <a:rPr lang="en-US" sz="4000" dirty="0" smtClean="0"/>
              <a:t>IS PERMISSIVENESS AND TOLERANCE “Compassion” or “Cowardice”? </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Compassion</a:t>
            </a:r>
            <a:endParaRPr lang="en-US" sz="2800" dirty="0"/>
          </a:p>
        </p:txBody>
      </p:sp>
      <p:sp>
        <p:nvSpPr>
          <p:cNvPr id="3" name="Content Placeholder 2"/>
          <p:cNvSpPr>
            <a:spLocks noGrp="1"/>
          </p:cNvSpPr>
          <p:nvPr>
            <p:ph idx="1"/>
          </p:nvPr>
        </p:nvSpPr>
        <p:spPr/>
        <p:txBody>
          <a:bodyPr>
            <a:normAutofit/>
          </a:bodyPr>
          <a:lstStyle/>
          <a:p>
            <a:pPr>
              <a:buNone/>
            </a:pPr>
            <a:r>
              <a:rPr lang="en-US" sz="4000" dirty="0" smtClean="0"/>
              <a:t>THE “SPECIAL CASE” OF HOMOSEXUALITY</a:t>
            </a:r>
          </a:p>
          <a:p>
            <a:pPr>
              <a:buNone/>
            </a:pPr>
            <a:r>
              <a:rPr lang="en-US" sz="4000" b="1" i="1" dirty="0" smtClean="0"/>
              <a:t>Opponents</a:t>
            </a:r>
            <a:r>
              <a:rPr lang="en-US" sz="4000" dirty="0" smtClean="0"/>
              <a:t> want to make homosexuality the worst of sins or an “unpardonable” sin.</a:t>
            </a:r>
          </a:p>
          <a:p>
            <a:pPr>
              <a:buNone/>
            </a:pPr>
            <a:endParaRPr lang="en-US" sz="35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Compassion</a:t>
            </a:r>
            <a:endParaRPr lang="en-US" sz="2800" dirty="0"/>
          </a:p>
        </p:txBody>
      </p:sp>
      <p:sp>
        <p:nvSpPr>
          <p:cNvPr id="3" name="Content Placeholder 2"/>
          <p:cNvSpPr>
            <a:spLocks noGrp="1"/>
          </p:cNvSpPr>
          <p:nvPr>
            <p:ph idx="1"/>
          </p:nvPr>
        </p:nvSpPr>
        <p:spPr/>
        <p:txBody>
          <a:bodyPr>
            <a:normAutofit/>
          </a:bodyPr>
          <a:lstStyle/>
          <a:p>
            <a:pPr>
              <a:buNone/>
            </a:pPr>
            <a:r>
              <a:rPr lang="en-US" sz="4000" dirty="0" smtClean="0"/>
              <a:t>THE “SPECIAL CASE” OF HOMOSEXUALITY</a:t>
            </a:r>
          </a:p>
          <a:p>
            <a:pPr>
              <a:buNone/>
            </a:pPr>
            <a:r>
              <a:rPr lang="en-US" sz="4000" b="1" i="1" dirty="0" smtClean="0"/>
              <a:t>Proponents</a:t>
            </a:r>
            <a:r>
              <a:rPr lang="en-US" sz="4000" dirty="0" smtClean="0"/>
              <a:t> want to make homosexual practice no sin at all: “God made me this way,” “I cannot change,” “It’s not ‘against nature’ for me.”</a:t>
            </a:r>
          </a:p>
          <a:p>
            <a:pPr>
              <a:buNone/>
            </a:pPr>
            <a:endParaRPr lang="en-US" sz="35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Compassion</a:t>
            </a:r>
            <a:endParaRPr lang="en-US" sz="2800" dirty="0"/>
          </a:p>
        </p:txBody>
      </p:sp>
      <p:sp>
        <p:nvSpPr>
          <p:cNvPr id="3" name="Content Placeholder 2"/>
          <p:cNvSpPr>
            <a:spLocks noGrp="1"/>
          </p:cNvSpPr>
          <p:nvPr>
            <p:ph idx="1"/>
          </p:nvPr>
        </p:nvSpPr>
        <p:spPr/>
        <p:txBody>
          <a:bodyPr>
            <a:normAutofit fontScale="85000" lnSpcReduction="10000"/>
          </a:bodyPr>
          <a:lstStyle/>
          <a:p>
            <a:pPr>
              <a:buNone/>
            </a:pPr>
            <a:r>
              <a:rPr lang="en-US" sz="4000" dirty="0" smtClean="0"/>
              <a:t>CONCLUSION</a:t>
            </a:r>
          </a:p>
          <a:p>
            <a:pPr marL="880110" indent="-742950">
              <a:buAutoNum type="arabicPeriod"/>
            </a:pPr>
            <a:r>
              <a:rPr lang="en-US" sz="4000" dirty="0" smtClean="0"/>
              <a:t>Homosexual practice is one of several  serious departures from the only biblical sex ethic: marriage between one man and one woman.</a:t>
            </a:r>
          </a:p>
          <a:p>
            <a:pPr marL="880110" indent="-742950">
              <a:buAutoNum type="arabicPeriod"/>
            </a:pPr>
            <a:r>
              <a:rPr lang="en-US" sz="4000" dirty="0" smtClean="0"/>
              <a:t>True compassion will warn ALL sinners that “</a:t>
            </a:r>
            <a:r>
              <a:rPr lang="en-US" sz="4000" i="1" dirty="0" smtClean="0"/>
              <a:t>the unrighteous will not inherit the kingdom of God.</a:t>
            </a:r>
            <a:r>
              <a:rPr lang="en-US" sz="4000" dirty="0" smtClean="0"/>
              <a:t>” 							</a:t>
            </a:r>
            <a:r>
              <a:rPr lang="en-US" sz="3300" dirty="0" smtClean="0"/>
              <a:t>(1 Corinthians 6:10)</a:t>
            </a:r>
          </a:p>
          <a:p>
            <a:pPr>
              <a:buNone/>
            </a:pPr>
            <a:endParaRPr lang="en-US" sz="35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a:t>
            </a:r>
            <a:endParaRPr lang="en-US" sz="2800" dirty="0"/>
          </a:p>
        </p:txBody>
      </p:sp>
      <p:sp>
        <p:nvSpPr>
          <p:cNvPr id="3" name="Content Placeholder 2"/>
          <p:cNvSpPr>
            <a:spLocks noGrp="1"/>
          </p:cNvSpPr>
          <p:nvPr>
            <p:ph idx="1"/>
          </p:nvPr>
        </p:nvSpPr>
        <p:spPr/>
        <p:txBody>
          <a:bodyPr>
            <a:normAutofit/>
          </a:bodyPr>
          <a:lstStyle/>
          <a:p>
            <a:pPr>
              <a:buNone/>
            </a:pPr>
            <a:r>
              <a:rPr lang="en-US" sz="4000" dirty="0" smtClean="0"/>
              <a:t>QUESTIONS?</a:t>
            </a:r>
          </a:p>
          <a:p>
            <a:pPr>
              <a:buNone/>
            </a:pPr>
            <a:endParaRPr lang="en-US" sz="35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a:t>
            </a:r>
            <a:endParaRPr lang="en-US" sz="2800" dirty="0"/>
          </a:p>
        </p:txBody>
      </p:sp>
      <p:sp>
        <p:nvSpPr>
          <p:cNvPr id="3" name="Content Placeholder 2"/>
          <p:cNvSpPr>
            <a:spLocks noGrp="1"/>
          </p:cNvSpPr>
          <p:nvPr>
            <p:ph idx="1"/>
          </p:nvPr>
        </p:nvSpPr>
        <p:spPr/>
        <p:txBody>
          <a:bodyPr>
            <a:normAutofit/>
          </a:bodyPr>
          <a:lstStyle/>
          <a:p>
            <a:pPr>
              <a:buNone/>
            </a:pPr>
            <a:r>
              <a:rPr lang="en-US" sz="4000" dirty="0" smtClean="0"/>
              <a:t>HOMOSEXUAL “MARRIAGE”?</a:t>
            </a:r>
          </a:p>
          <a:p>
            <a:pPr marL="880110" indent="-742950">
              <a:buAutoNum type="arabicPeriod"/>
            </a:pPr>
            <a:r>
              <a:rPr lang="en-US" sz="4000" dirty="0" smtClean="0"/>
              <a:t>Impossible—”Marriage” already has a time-honored definition. So Homosexual unions cannot be “marriages.” (an oxymoron) </a:t>
            </a:r>
          </a:p>
          <a:p>
            <a:pPr>
              <a:buNone/>
            </a:pPr>
            <a:endParaRPr lang="en-US" sz="35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a:t>
            </a:r>
            <a:endParaRPr lang="en-US" sz="2800" dirty="0"/>
          </a:p>
        </p:txBody>
      </p:sp>
      <p:sp>
        <p:nvSpPr>
          <p:cNvPr id="3" name="Content Placeholder 2"/>
          <p:cNvSpPr>
            <a:spLocks noGrp="1"/>
          </p:cNvSpPr>
          <p:nvPr>
            <p:ph idx="1"/>
          </p:nvPr>
        </p:nvSpPr>
        <p:spPr/>
        <p:txBody>
          <a:bodyPr>
            <a:normAutofit/>
          </a:bodyPr>
          <a:lstStyle/>
          <a:p>
            <a:pPr>
              <a:buNone/>
            </a:pPr>
            <a:r>
              <a:rPr lang="en-US" sz="4000" dirty="0" smtClean="0"/>
              <a:t>HOMOSEXUAL “MARRIAGE”?</a:t>
            </a:r>
          </a:p>
          <a:p>
            <a:pPr marL="651510" indent="-514350">
              <a:buAutoNum type="arabicPeriod" startAt="2"/>
            </a:pPr>
            <a:r>
              <a:rPr lang="en-US" sz="3500" dirty="0" smtClean="0"/>
              <a:t>Why do Christians consider this to be such a problem?</a:t>
            </a:r>
          </a:p>
          <a:p>
            <a:pPr marL="971550" lvl="1" indent="-514350">
              <a:buNone/>
            </a:pPr>
            <a:r>
              <a:rPr lang="en-US" sz="3100" i="1" dirty="0" smtClean="0"/>
              <a:t>	Do  we control the culture?</a:t>
            </a:r>
          </a:p>
          <a:p>
            <a:pPr marL="971550" lvl="1" indent="-514350">
              <a:buNone/>
            </a:pPr>
            <a:r>
              <a:rPr lang="en-US" sz="3100" i="1" dirty="0" smtClean="0"/>
              <a:t>	Are we responsible for what sinners do?</a:t>
            </a:r>
          </a:p>
          <a:p>
            <a:pPr marL="971550" lvl="1" indent="-514350">
              <a:buNone/>
            </a:pPr>
            <a:r>
              <a:rPr lang="en-US" sz="3100" i="1" dirty="0" smtClean="0"/>
              <a:t>	Should we expect sinners to behave like Christians? </a:t>
            </a:r>
          </a:p>
          <a:p>
            <a:pPr marL="971550" lvl="1" indent="-514350">
              <a:buNone/>
            </a:pPr>
            <a:r>
              <a:rPr lang="en-US" sz="3100" i="1" dirty="0" smtClean="0"/>
              <a:t>	Do homosexual unions affect many people?</a:t>
            </a:r>
          </a:p>
          <a:p>
            <a:pPr marL="971550" lvl="1" indent="-514350">
              <a:buNone/>
            </a:pPr>
            <a:endParaRPr lang="en-US" sz="31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a:t>
            </a:r>
            <a:endParaRPr lang="en-US" sz="2800" dirty="0"/>
          </a:p>
        </p:txBody>
      </p:sp>
      <p:sp>
        <p:nvSpPr>
          <p:cNvPr id="3" name="Content Placeholder 2"/>
          <p:cNvSpPr>
            <a:spLocks noGrp="1"/>
          </p:cNvSpPr>
          <p:nvPr>
            <p:ph idx="1"/>
          </p:nvPr>
        </p:nvSpPr>
        <p:spPr/>
        <p:txBody>
          <a:bodyPr>
            <a:normAutofit fontScale="92500" lnSpcReduction="10000"/>
          </a:bodyPr>
          <a:lstStyle/>
          <a:p>
            <a:pPr>
              <a:buNone/>
            </a:pPr>
            <a:r>
              <a:rPr lang="en-US" sz="4000" dirty="0" smtClean="0"/>
              <a:t>HOMOSEXUAL “MARRIAGE”?</a:t>
            </a:r>
          </a:p>
          <a:p>
            <a:pPr marL="651510" indent="-514350">
              <a:buAutoNum type="arabicPeriod" startAt="3"/>
            </a:pPr>
            <a:r>
              <a:rPr lang="en-US" sz="3500" dirty="0" smtClean="0"/>
              <a:t>We are called not to “win” but to “bear witness.”</a:t>
            </a:r>
          </a:p>
          <a:p>
            <a:pPr marL="651510" indent="-514350">
              <a:buAutoNum type="arabicPeriod" startAt="3"/>
            </a:pPr>
            <a:r>
              <a:rPr lang="en-US" sz="3500" dirty="0" smtClean="0"/>
              <a:t>How well have we been bearing witness? What is the Christian track record on marriage and sexual obedience?  </a:t>
            </a:r>
          </a:p>
          <a:p>
            <a:pPr marL="971550" lvl="1" indent="-514350">
              <a:buNone/>
            </a:pPr>
            <a:r>
              <a:rPr lang="en-US" sz="3100" dirty="0" smtClean="0"/>
              <a:t>	“No-fault” divorce? Cohabitation? </a:t>
            </a:r>
          </a:p>
          <a:p>
            <a:pPr marL="971550" lvl="1" indent="-514350">
              <a:buNone/>
            </a:pPr>
            <a:r>
              <a:rPr lang="en-US" sz="3100" dirty="0" smtClean="0"/>
              <a:t>	(in the church!)</a:t>
            </a:r>
          </a:p>
          <a:p>
            <a:pPr marL="971550" lvl="1" indent="-514350">
              <a:buAutoNum type="arabicPeriod" startAt="3"/>
            </a:pPr>
            <a:endParaRPr lang="en-US" sz="31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685799"/>
          </a:xfrm>
        </p:spPr>
        <p:txBody>
          <a:bodyPr>
            <a:noAutofit/>
          </a:bodyPr>
          <a:lstStyle/>
          <a:p>
            <a:r>
              <a:rPr lang="en-US" sz="4000" i="1" dirty="0" smtClean="0"/>
              <a:t>THE NEXT </a:t>
            </a:r>
            <a:r>
              <a:rPr lang="en-US" sz="4000" i="1" dirty="0" err="1" smtClean="0"/>
              <a:t>SUMMEr</a:t>
            </a:r>
            <a:r>
              <a:rPr lang="en-US" sz="4000" i="1" dirty="0" smtClean="0"/>
              <a:t> </a:t>
            </a:r>
            <a:r>
              <a:rPr lang="en-US" sz="4000" i="1" dirty="0" err="1" smtClean="0"/>
              <a:t>sEMINAR</a:t>
            </a:r>
            <a:endParaRPr lang="en-US" sz="4000" dirty="0"/>
          </a:p>
        </p:txBody>
      </p:sp>
      <p:sp>
        <p:nvSpPr>
          <p:cNvPr id="3" name="Subtitle 2"/>
          <p:cNvSpPr>
            <a:spLocks noGrp="1"/>
          </p:cNvSpPr>
          <p:nvPr>
            <p:ph type="subTitle" idx="1"/>
          </p:nvPr>
        </p:nvSpPr>
        <p:spPr>
          <a:xfrm>
            <a:off x="838200" y="1600200"/>
            <a:ext cx="7696200" cy="2057400"/>
          </a:xfrm>
        </p:spPr>
        <p:txBody>
          <a:bodyPr>
            <a:noAutofit/>
          </a:bodyPr>
          <a:lstStyle/>
          <a:p>
            <a:r>
              <a:rPr lang="en-US" sz="4000" b="1" i="1" dirty="0" smtClean="0"/>
              <a:t>Heaven Really is for Real! </a:t>
            </a:r>
          </a:p>
          <a:p>
            <a:r>
              <a:rPr lang="en-US" sz="4000" b="1" dirty="0" smtClean="0"/>
              <a:t>(But we should NOT take a toddler’s word for it).</a:t>
            </a:r>
            <a:endParaRPr lang="en-US" sz="4000" b="1" i="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685799"/>
          </a:xfrm>
        </p:spPr>
        <p:txBody>
          <a:bodyPr>
            <a:noAutofit/>
          </a:bodyPr>
          <a:lstStyle/>
          <a:p>
            <a:r>
              <a:rPr lang="en-US" sz="4000" i="1" dirty="0" smtClean="0"/>
              <a:t>THE NEXT </a:t>
            </a:r>
            <a:r>
              <a:rPr lang="en-US" sz="4000" i="1" dirty="0" err="1" smtClean="0"/>
              <a:t>SUMMEr</a:t>
            </a:r>
            <a:r>
              <a:rPr lang="en-US" sz="4000" i="1" dirty="0" smtClean="0"/>
              <a:t> </a:t>
            </a:r>
            <a:r>
              <a:rPr lang="en-US" sz="4000" i="1" dirty="0" err="1" smtClean="0"/>
              <a:t>sEMINAR</a:t>
            </a:r>
            <a:endParaRPr lang="en-US" sz="4000" dirty="0"/>
          </a:p>
        </p:txBody>
      </p:sp>
      <p:sp>
        <p:nvSpPr>
          <p:cNvPr id="3" name="Subtitle 2"/>
          <p:cNvSpPr>
            <a:spLocks noGrp="1"/>
          </p:cNvSpPr>
          <p:nvPr>
            <p:ph type="subTitle" idx="1"/>
          </p:nvPr>
        </p:nvSpPr>
        <p:spPr>
          <a:xfrm>
            <a:off x="838200" y="1600200"/>
            <a:ext cx="2819400" cy="4876800"/>
          </a:xfrm>
        </p:spPr>
        <p:txBody>
          <a:bodyPr>
            <a:noAutofit/>
          </a:bodyPr>
          <a:lstStyle/>
          <a:p>
            <a:r>
              <a:rPr lang="en-US" sz="3200" b="1" i="1" dirty="0" smtClean="0"/>
              <a:t>Hospers Presbyterian Church (PCA)</a:t>
            </a:r>
          </a:p>
          <a:p>
            <a:endParaRPr lang="en-US" sz="3200" b="1" i="1" dirty="0" smtClean="0"/>
          </a:p>
          <a:p>
            <a:r>
              <a:rPr lang="en-US" sz="3200" b="1" i="1" dirty="0" smtClean="0"/>
              <a:t>Tuesday</a:t>
            </a:r>
          </a:p>
          <a:p>
            <a:r>
              <a:rPr lang="en-US" sz="3200" b="1" i="1" dirty="0" smtClean="0"/>
              <a:t> July 1, 2014</a:t>
            </a:r>
          </a:p>
          <a:p>
            <a:endParaRPr lang="en-US" sz="3200" b="1" i="1" dirty="0" smtClean="0"/>
          </a:p>
          <a:p>
            <a:r>
              <a:rPr lang="en-US" sz="3200" b="1" i="1" dirty="0" smtClean="0"/>
              <a:t>7:00 p.m.</a:t>
            </a:r>
            <a:endParaRPr lang="en-US" sz="3200" b="1" i="1" dirty="0"/>
          </a:p>
        </p:txBody>
      </p:sp>
      <p:pic>
        <p:nvPicPr>
          <p:cNvPr id="4" name="Picture 3" descr="Heaven is for real 2.jpg"/>
          <p:cNvPicPr>
            <a:picLocks noChangeAspect="1"/>
          </p:cNvPicPr>
          <p:nvPr/>
        </p:nvPicPr>
        <p:blipFill>
          <a:blip r:embed="rId2" cstate="print"/>
          <a:stretch>
            <a:fillRect/>
          </a:stretch>
        </p:blipFill>
        <p:spPr>
          <a:xfrm>
            <a:off x="5410200" y="1752599"/>
            <a:ext cx="2847976" cy="458954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r>
              <a:rPr lang="en-US" dirty="0" smtClean="0"/>
              <a:t>The Historic, Orthodox View</a:t>
            </a:r>
          </a:p>
          <a:p>
            <a:pPr>
              <a:buNone/>
            </a:pPr>
            <a:r>
              <a:rPr lang="en-US" dirty="0" smtClean="0"/>
              <a:t>       “The Bible is God’s Word”</a:t>
            </a:r>
          </a:p>
          <a:p>
            <a:pPr>
              <a:buNone/>
            </a:pPr>
            <a:r>
              <a:rPr lang="en-US" dirty="0" smtClean="0"/>
              <a:t>The </a:t>
            </a:r>
            <a:r>
              <a:rPr lang="en-US" i="1" dirty="0" smtClean="0"/>
              <a:t>Catechism of the Catholic Church</a:t>
            </a:r>
            <a:r>
              <a:rPr lang="en-US" dirty="0" smtClean="0"/>
              <a:t>: </a:t>
            </a:r>
          </a:p>
          <a:p>
            <a:pPr>
              <a:buNone/>
            </a:pPr>
            <a:r>
              <a:rPr lang="en-US" sz="1600" dirty="0" smtClean="0"/>
              <a:t>“written under the inspiration of the Holy Spirit, they have God as their author…the books of Scripture firmly, faithfully, and without error teach that truth which God, for the sake of our salvation, wished to see confided to the Sacred Scriptures.”</a:t>
            </a:r>
          </a:p>
          <a:p>
            <a:pPr>
              <a:buNone/>
            </a:pPr>
            <a:r>
              <a:rPr lang="en-US" dirty="0" smtClean="0"/>
              <a:t>The </a:t>
            </a:r>
            <a:r>
              <a:rPr lang="en-US" i="1" dirty="0" smtClean="0"/>
              <a:t>Westminster Confession of Faith</a:t>
            </a:r>
            <a:r>
              <a:rPr lang="en-US" dirty="0" smtClean="0"/>
              <a:t>:</a:t>
            </a:r>
          </a:p>
          <a:p>
            <a:pPr>
              <a:buNone/>
            </a:pPr>
            <a:r>
              <a:rPr lang="en-US" sz="1700" dirty="0" smtClean="0"/>
              <a:t>“The authority of the Holy Scripture, for which it ought to be believed, and obeyed, </a:t>
            </a:r>
            <a:r>
              <a:rPr lang="en-US" sz="1700" dirty="0" err="1" smtClean="0"/>
              <a:t>dependeth</a:t>
            </a:r>
            <a:r>
              <a:rPr lang="en-US" sz="1700" dirty="0" smtClean="0"/>
              <a:t> not upon the testimony of any man, or Church; but wholly upon God (who is truth itself) the author thereof: and therefore it is to be received, because it is the Word of God.”</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lstStyle/>
          <a:p>
            <a:r>
              <a:rPr lang="en-US" dirty="0" smtClean="0"/>
              <a:t>The View of Theological Liberalism   </a:t>
            </a:r>
          </a:p>
          <a:p>
            <a:pPr>
              <a:buNone/>
            </a:pPr>
            <a:r>
              <a:rPr lang="en-US" dirty="0" smtClean="0"/>
              <a:t>     “The Bible contains some truth and some error”</a:t>
            </a:r>
          </a:p>
          <a:p>
            <a:pPr>
              <a:buNone/>
            </a:pPr>
            <a:r>
              <a:rPr lang="en-US" dirty="0" smtClean="0"/>
              <a:t>“</a:t>
            </a:r>
            <a:r>
              <a:rPr lang="en-US" dirty="0" err="1" smtClean="0"/>
              <a:t>Wessen</a:t>
            </a:r>
            <a:r>
              <a:rPr lang="en-US" dirty="0" smtClean="0"/>
              <a:t>” (What is the “essence of the Bible’s teaching)</a:t>
            </a:r>
          </a:p>
          <a:p>
            <a:pPr>
              <a:buNone/>
            </a:pPr>
            <a:r>
              <a:rPr lang="en-US" dirty="0" smtClean="0"/>
              <a:t>      The “</a:t>
            </a:r>
            <a:r>
              <a:rPr lang="en-US" dirty="0" err="1" smtClean="0"/>
              <a:t>Kernal</a:t>
            </a:r>
            <a:r>
              <a:rPr lang="en-US" dirty="0" smtClean="0"/>
              <a:t>” vs. the “Husk”</a:t>
            </a:r>
          </a:p>
          <a:p>
            <a:pPr>
              <a:buNone/>
            </a:pPr>
            <a:r>
              <a:rPr lang="en-US" dirty="0" smtClean="0"/>
              <a:t>Adolf von </a:t>
            </a:r>
            <a:r>
              <a:rPr lang="en-US" dirty="0" err="1" smtClean="0"/>
              <a:t>Harnack</a:t>
            </a:r>
            <a:r>
              <a:rPr lang="en-US" dirty="0" smtClean="0"/>
              <a:t>: Christianity is about “The universal Fatherhood of God and the brotherhood of man.”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lstStyle/>
          <a:p>
            <a:r>
              <a:rPr lang="en-US" dirty="0" smtClean="0"/>
              <a:t>The View of Neo-Orthodoxy (</a:t>
            </a:r>
            <a:r>
              <a:rPr lang="en-US" sz="2600" dirty="0" smtClean="0"/>
              <a:t>“new orthodoxy”</a:t>
            </a:r>
            <a:r>
              <a:rPr lang="en-US" dirty="0" smtClean="0"/>
              <a:t>)</a:t>
            </a:r>
          </a:p>
          <a:p>
            <a:pPr>
              <a:buNone/>
            </a:pPr>
            <a:r>
              <a:rPr lang="en-US" dirty="0" smtClean="0"/>
              <a:t>Swiss Theologians Karl Barth and Emil Brunner</a:t>
            </a:r>
          </a:p>
          <a:p>
            <a:pPr>
              <a:buNone/>
            </a:pPr>
            <a:r>
              <a:rPr lang="en-US" dirty="0" smtClean="0"/>
              <a:t>“The Bible is entirely human, but somehow we encounter the Word of God through it.”</a:t>
            </a:r>
          </a:p>
          <a:p>
            <a:pPr>
              <a:buNone/>
            </a:pPr>
            <a:r>
              <a:rPr lang="en-US" dirty="0" smtClean="0"/>
              <a:t>The Bible is not the Word of God, Jesus is. </a:t>
            </a:r>
          </a:p>
          <a:p>
            <a:pPr>
              <a:buNone/>
            </a:pPr>
            <a:r>
              <a:rPr lang="en-US" dirty="0" smtClean="0"/>
              <a:t>The Bible is not inerrant only infallible.</a:t>
            </a:r>
          </a:p>
          <a:p>
            <a:pPr>
              <a:buNone/>
            </a:pPr>
            <a:r>
              <a:rPr lang="en-US" dirty="0" smtClean="0"/>
              <a:t>“Listen </a:t>
            </a:r>
            <a:r>
              <a:rPr lang="en-US" i="1" dirty="0" smtClean="0"/>
              <a:t>for</a:t>
            </a:r>
            <a:r>
              <a:rPr lang="en-US" dirty="0" smtClean="0"/>
              <a:t> the Word as our read our text from…” </a:t>
            </a:r>
          </a:p>
          <a:p>
            <a:pPr>
              <a:buNone/>
            </a:pPr>
            <a:r>
              <a:rPr lang="en-US" dirty="0" smtClean="0"/>
              <a:t>Inescapable subjectivity—What if “the Word” says different things to different people?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Bible and Homosexuality: Clarity</a:t>
            </a:r>
            <a:endParaRPr lang="en-US" sz="2800" dirty="0"/>
          </a:p>
        </p:txBody>
      </p:sp>
      <p:sp>
        <p:nvSpPr>
          <p:cNvPr id="3" name="Content Placeholder 2"/>
          <p:cNvSpPr>
            <a:spLocks noGrp="1"/>
          </p:cNvSpPr>
          <p:nvPr>
            <p:ph idx="1"/>
          </p:nvPr>
        </p:nvSpPr>
        <p:spPr/>
        <p:txBody>
          <a:bodyPr>
            <a:normAutofit/>
          </a:bodyPr>
          <a:lstStyle/>
          <a:p>
            <a:pPr>
              <a:buNone/>
            </a:pPr>
            <a:r>
              <a:rPr lang="en-US" dirty="0" smtClean="0"/>
              <a:t>BIBLICAL AUTHORITY?</a:t>
            </a:r>
          </a:p>
          <a:p>
            <a:pPr>
              <a:buNone/>
            </a:pPr>
            <a:r>
              <a:rPr lang="en-US" dirty="0" smtClean="0"/>
              <a:t>Only in the Historic, Orthodox View does the Bible stand over us.</a:t>
            </a:r>
          </a:p>
          <a:p>
            <a:pPr>
              <a:buNone/>
            </a:pPr>
            <a:r>
              <a:rPr lang="en-US" dirty="0" smtClean="0"/>
              <a:t>In the view of Theological Liberalism, we stand over the Bible by deciding what is “</a:t>
            </a:r>
            <a:r>
              <a:rPr lang="en-US" dirty="0" err="1" smtClean="0"/>
              <a:t>kernal</a:t>
            </a:r>
            <a:r>
              <a:rPr lang="en-US" dirty="0" smtClean="0"/>
              <a:t>” and what is “husk.</a:t>
            </a:r>
          </a:p>
          <a:p>
            <a:pPr>
              <a:buNone/>
            </a:pPr>
            <a:r>
              <a:rPr lang="en-US" dirty="0" smtClean="0"/>
              <a:t>In the view of Neo-Orthodoxy, we stand over the Bible through our subjective “flashes of insight.”  </a:t>
            </a:r>
            <a:br>
              <a:rPr lang="en-US" dirty="0" smtClean="0"/>
            </a:b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466</TotalTime>
  <Words>3903</Words>
  <Application>Microsoft Office PowerPoint</Application>
  <PresentationFormat>On-screen Show (4:3)</PresentationFormat>
  <Paragraphs>282</Paragraphs>
  <Slides>59</Slides>
  <Notes>53</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Apex</vt:lpstr>
      <vt:lpstr>The Bible and Homosexuality</vt:lpstr>
      <vt:lpstr>The Bible and Homosexuality</vt:lpstr>
      <vt:lpstr>The Bible and Homosexuality</vt:lpstr>
      <vt:lpstr>The Bible and Homosexuality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Clarity</vt:lpstr>
      <vt:lpstr>The Bible and Homosexuality: Compassion</vt:lpstr>
      <vt:lpstr>The Bible and Homosexuality: Compassion</vt:lpstr>
      <vt:lpstr>The Bible and Homosexuality: Compassion</vt:lpstr>
      <vt:lpstr>The Bible and Homosexuality: Compassion</vt:lpstr>
      <vt:lpstr>The Bible and Homosexuality: Compassion</vt:lpstr>
      <vt:lpstr>The Bible and Homosexuality: Compassion</vt:lpstr>
      <vt:lpstr>The Bible and Homosexuality: Compassion</vt:lpstr>
      <vt:lpstr>The Bible and Homosexuality: Compassion</vt:lpstr>
      <vt:lpstr>The Bible and Homosexuality: Compassion</vt:lpstr>
      <vt:lpstr>The Bible and Homosexuality: Compassion</vt:lpstr>
      <vt:lpstr>The Bible and Homosexuality: Compassion</vt:lpstr>
      <vt:lpstr>The Bible and Homosexuality: Compassion</vt:lpstr>
      <vt:lpstr>The Bible and Homosexuality: Compassion</vt:lpstr>
      <vt:lpstr>The Bible and Homosexuality</vt:lpstr>
      <vt:lpstr>The Bible and Homosexuality</vt:lpstr>
      <vt:lpstr>The Bible and Homosexuality</vt:lpstr>
      <vt:lpstr>The Bible and Homosexuality</vt:lpstr>
      <vt:lpstr>THE NEXT SUMMEr sEMINAR</vt:lpstr>
      <vt:lpstr>THE NEXT SUMMEr sEMINAR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and Homosexuality</dc:title>
  <dc:creator>Brian Janssen</dc:creator>
  <cp:lastModifiedBy>Brian</cp:lastModifiedBy>
  <cp:revision>41</cp:revision>
  <dcterms:created xsi:type="dcterms:W3CDTF">2012-10-31T15:48:27Z</dcterms:created>
  <dcterms:modified xsi:type="dcterms:W3CDTF">2014-06-10T17:19:28Z</dcterms:modified>
</cp:coreProperties>
</file>