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3175"/>
            <a:ext cx="7772400" cy="1470025"/>
          </a:xfrm>
        </p:spPr>
        <p:txBody>
          <a:bodyPr>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3" descr="white rectangle.png"/>
          <p:cNvPicPr>
            <a:picLocks noChangeAspect="1"/>
          </p:cNvPicPr>
          <p:nvPr/>
        </p:nvPicPr>
        <p:blipFill>
          <a:blip r:embed="rId2" cstate="print"/>
          <a:srcRect b="10452"/>
          <a:stretch>
            <a:fillRect/>
          </a:stretch>
        </p:blipFill>
        <p:spPr bwMode="auto">
          <a:xfrm>
            <a:off x="0" y="1300163"/>
            <a:ext cx="9144000" cy="5557837"/>
          </a:xfrm>
          <a:prstGeom prst="rect">
            <a:avLst/>
          </a:prstGeom>
          <a:noFill/>
          <a:ln w="9525">
            <a:noFill/>
            <a:miter lim="800000"/>
            <a:headEnd/>
            <a:tailEnd/>
          </a:ln>
        </p:spPr>
      </p:pic>
      <p:sp>
        <p:nvSpPr>
          <p:cNvPr id="8" name="Content Placeholder 2"/>
          <p:cNvSpPr>
            <a:spLocks noGrp="1"/>
          </p:cNvSpPr>
          <p:nvPr>
            <p:ph idx="1"/>
          </p:nvPr>
        </p:nvSpPr>
        <p:spPr>
          <a:xfrm>
            <a:off x="457200" y="1600200"/>
            <a:ext cx="82296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7772400" cy="1362075"/>
          </a:xfrm>
        </p:spPr>
        <p:txBody>
          <a:bodyPr anchor="t">
            <a:noAutofit/>
          </a:bodyPr>
          <a:lstStyle>
            <a:lvl1pPr algn="l">
              <a:defRPr sz="44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09600" y="4267200"/>
            <a:ext cx="7772400" cy="814387"/>
          </a:xfrm>
        </p:spPr>
        <p:txBody>
          <a:bodyPr anchor="b">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defTabSz="914400" rtl="0" eaLnBrk="1" latinLnBrk="0" hangingPunct="1">
        <a:spcBef>
          <a:spcPct val="0"/>
        </a:spcBef>
        <a:buNone/>
        <a:defRPr lang="en-US" sz="4800" kern="1200" spc="-15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Cursillo?</a:t>
            </a:r>
            <a:endParaRPr lang="en-US" dirty="0"/>
          </a:p>
        </p:txBody>
      </p:sp>
      <p:sp>
        <p:nvSpPr>
          <p:cNvPr id="3" name="Subtitle 2"/>
          <p:cNvSpPr>
            <a:spLocks noGrp="1"/>
          </p:cNvSpPr>
          <p:nvPr>
            <p:ph type="subTitle" idx="1"/>
          </p:nvPr>
        </p:nvSpPr>
        <p:spPr/>
        <p:txBody>
          <a:bodyPr/>
          <a:lstStyle/>
          <a:p>
            <a:r>
              <a:rPr lang="en-US" dirty="0" smtClean="0"/>
              <a:t>An Inside Look </a:t>
            </a:r>
          </a:p>
          <a:p>
            <a:r>
              <a:rPr lang="en-US" dirty="0" smtClean="0"/>
              <a:t>at a Veiled Movement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620000" cy="5693866"/>
          </a:xfrm>
          <a:prstGeom prst="rect">
            <a:avLst/>
          </a:prstGeom>
          <a:noFill/>
        </p:spPr>
        <p:txBody>
          <a:bodyPr wrap="square" rtlCol="0">
            <a:spAutoFit/>
          </a:bodyPr>
          <a:lstStyle/>
          <a:p>
            <a:r>
              <a:rPr lang="en-US" sz="2400" dirty="0">
                <a:solidFill>
                  <a:schemeClr val="bg1"/>
                </a:solidFill>
              </a:rPr>
              <a:t>	</a:t>
            </a:r>
            <a:r>
              <a:rPr lang="en-US" sz="2400" dirty="0" smtClean="0">
                <a:solidFill>
                  <a:schemeClr val="bg1"/>
                </a:solidFill>
              </a:rPr>
              <a:t>“</a:t>
            </a:r>
            <a:r>
              <a:rPr lang="en-US" sz="2800" dirty="0" smtClean="0">
                <a:solidFill>
                  <a:schemeClr val="bg1"/>
                </a:solidFill>
              </a:rPr>
              <a:t>As </a:t>
            </a:r>
            <a:r>
              <a:rPr lang="en-US" sz="2800" dirty="0">
                <a:solidFill>
                  <a:schemeClr val="bg1"/>
                </a:solidFill>
              </a:rPr>
              <a:t>a priest-sociologist with some acquaintance with current social psychology, I am disturbed by what seem to me to be undue pressures exerted on those making the exercises.  A study of Bishop </a:t>
            </a:r>
            <a:r>
              <a:rPr lang="en-US" sz="2800" dirty="0" err="1">
                <a:solidFill>
                  <a:schemeClr val="bg1"/>
                </a:solidFill>
              </a:rPr>
              <a:t>Hervas’s</a:t>
            </a:r>
            <a:r>
              <a:rPr lang="en-US" sz="2800" dirty="0">
                <a:solidFill>
                  <a:schemeClr val="bg1"/>
                </a:solidFill>
              </a:rPr>
              <a:t> </a:t>
            </a:r>
            <a:r>
              <a:rPr lang="en-US" sz="2800" i="1" dirty="0">
                <a:solidFill>
                  <a:schemeClr val="bg1"/>
                </a:solidFill>
              </a:rPr>
              <a:t>Leaders’ Manual,</a:t>
            </a:r>
            <a:r>
              <a:rPr lang="en-US" sz="2800" dirty="0">
                <a:solidFill>
                  <a:schemeClr val="bg1"/>
                </a:solidFill>
              </a:rPr>
              <a:t> an extensive description of the </a:t>
            </a:r>
            <a:r>
              <a:rPr lang="en-US" sz="2800" i="1" dirty="0" err="1">
                <a:solidFill>
                  <a:schemeClr val="bg1"/>
                </a:solidFill>
              </a:rPr>
              <a:t>cursillo</a:t>
            </a:r>
            <a:r>
              <a:rPr lang="en-US" sz="2800" dirty="0">
                <a:solidFill>
                  <a:schemeClr val="bg1"/>
                </a:solidFill>
              </a:rPr>
              <a:t> running to some 300 pages, has done little to change this reaction.  </a:t>
            </a:r>
          </a:p>
          <a:p>
            <a:r>
              <a:rPr lang="en-US" dirty="0" smtClean="0">
                <a:solidFill>
                  <a:schemeClr val="bg1"/>
                </a:solidFill>
              </a:rPr>
              <a:t>	“</a:t>
            </a:r>
            <a:r>
              <a:rPr lang="en-US" sz="2800" dirty="0" smtClean="0">
                <a:solidFill>
                  <a:schemeClr val="bg1"/>
                </a:solidFill>
              </a:rPr>
              <a:t>Read </a:t>
            </a:r>
            <a:r>
              <a:rPr lang="en-US" sz="2800" dirty="0">
                <a:solidFill>
                  <a:schemeClr val="bg1"/>
                </a:solidFill>
              </a:rPr>
              <a:t>from the viewpoint of pastoral theology, Bishop </a:t>
            </a:r>
            <a:r>
              <a:rPr lang="en-US" sz="2800" dirty="0" err="1">
                <a:solidFill>
                  <a:schemeClr val="bg1"/>
                </a:solidFill>
              </a:rPr>
              <a:t>Hervas’s</a:t>
            </a:r>
            <a:r>
              <a:rPr lang="en-US" sz="2800" dirty="0">
                <a:solidFill>
                  <a:schemeClr val="bg1"/>
                </a:solidFill>
              </a:rPr>
              <a:t> manual does take some pains to achieve balance and points the way to obviate the more apparent pitfalls, e.g., lack of perseverance, cliquishness, and misdirected fervor.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620000" cy="6032421"/>
          </a:xfrm>
          <a:prstGeom prst="rect">
            <a:avLst/>
          </a:prstGeom>
          <a:noFill/>
        </p:spPr>
        <p:txBody>
          <a:bodyPr wrap="square" rtlCol="0">
            <a:spAutoFit/>
          </a:bodyPr>
          <a:lstStyle/>
          <a:p>
            <a:r>
              <a:rPr lang="en-US" sz="2800" dirty="0" smtClean="0">
                <a:solidFill>
                  <a:schemeClr val="bg1"/>
                </a:solidFill>
              </a:rPr>
              <a:t>“One </a:t>
            </a:r>
            <a:r>
              <a:rPr lang="en-US" sz="2800" dirty="0">
                <a:solidFill>
                  <a:schemeClr val="bg1"/>
                </a:solidFill>
              </a:rPr>
              <a:t>should not blame on the </a:t>
            </a:r>
            <a:r>
              <a:rPr lang="en-US" sz="2800" i="1" dirty="0" err="1">
                <a:solidFill>
                  <a:schemeClr val="bg1"/>
                </a:solidFill>
              </a:rPr>
              <a:t>cursillo</a:t>
            </a:r>
            <a:r>
              <a:rPr lang="en-US" sz="2800" dirty="0">
                <a:solidFill>
                  <a:schemeClr val="bg1"/>
                </a:solidFill>
              </a:rPr>
              <a:t> the various mistakes that have been made in its name.  On the other hand, I did not get the impression that the Bishop—whether by design or by accident—gives a fair description of the social psychological techniques involved.  To be sure, there are enough general references to methods of good pedagogy and the lessons of modern psychology.  But the actual description of the techniques of influence are mostly smothered in a smoke screen of pious vocabulary</a:t>
            </a:r>
            <a:r>
              <a:rPr lang="en-US" sz="2800" dirty="0" smtClean="0">
                <a:solidFill>
                  <a:schemeClr val="bg1"/>
                </a:solidFill>
              </a:rPr>
              <a:t>.”</a:t>
            </a:r>
            <a:endParaRPr lang="en-US" sz="2800" dirty="0">
              <a:solidFill>
                <a:schemeClr val="bg1"/>
              </a:solidFill>
            </a:endParaRPr>
          </a:p>
          <a:p>
            <a:r>
              <a:rPr lang="en-US" sz="2800" dirty="0">
                <a:solidFill>
                  <a:schemeClr val="bg1"/>
                </a:solidFill>
              </a:rPr>
              <a:t> </a:t>
            </a:r>
            <a:r>
              <a:rPr lang="en-US" sz="1600" dirty="0">
                <a:solidFill>
                  <a:schemeClr val="bg1"/>
                </a:solidFill>
              </a:rPr>
              <a:t>	 Sigmund </a:t>
            </a:r>
            <a:r>
              <a:rPr lang="en-US" sz="1600" dirty="0" err="1">
                <a:solidFill>
                  <a:schemeClr val="bg1"/>
                </a:solidFill>
              </a:rPr>
              <a:t>Dragostin</a:t>
            </a:r>
            <a:r>
              <a:rPr lang="en-US" sz="1600" dirty="0">
                <a:solidFill>
                  <a:schemeClr val="bg1"/>
                </a:solidFill>
              </a:rPr>
              <a:t>, “The Cursillo as a Social Movement,” in </a:t>
            </a:r>
            <a:r>
              <a:rPr lang="en-US" sz="1600" i="1" dirty="0">
                <a:solidFill>
                  <a:schemeClr val="bg1"/>
                </a:solidFill>
              </a:rPr>
              <a:t>Catholics/U.S.A.; Perspectives </a:t>
            </a:r>
            <a:r>
              <a:rPr lang="en-US" sz="1600" i="1" dirty="0" smtClean="0">
                <a:solidFill>
                  <a:schemeClr val="bg1"/>
                </a:solidFill>
              </a:rPr>
              <a:t> on </a:t>
            </a:r>
            <a:r>
              <a:rPr lang="en-US" sz="1600" i="1" dirty="0">
                <a:solidFill>
                  <a:schemeClr val="bg1"/>
                </a:solidFill>
              </a:rPr>
              <a:t>Social Change,</a:t>
            </a:r>
            <a:r>
              <a:rPr lang="en-US" sz="1600" dirty="0">
                <a:solidFill>
                  <a:schemeClr val="bg1"/>
                </a:solidFill>
              </a:rPr>
              <a:t> ed. William Thomas Liu and Nathaniel J. Pallone, 479-489 (New York: John Wiley </a:t>
            </a:r>
            <a:r>
              <a:rPr lang="en-US" sz="1600" dirty="0" smtClean="0">
                <a:solidFill>
                  <a:schemeClr val="bg1"/>
                </a:solidFill>
              </a:rPr>
              <a:t>&amp; Sons</a:t>
            </a:r>
            <a:r>
              <a:rPr lang="en-US" sz="1600" dirty="0">
                <a:solidFill>
                  <a:schemeClr val="bg1"/>
                </a:solidFill>
              </a:rPr>
              <a:t>, Inc., 1970), 481.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Part Two: The Methodology </a:t>
            </a:r>
            <a:br>
              <a:rPr lang="en-US" dirty="0" smtClean="0"/>
            </a:br>
            <a:r>
              <a:rPr lang="en-US" dirty="0" smtClean="0"/>
              <a:t>of Mind Control</a:t>
            </a:r>
            <a:endParaRPr lang="en-US" dirty="0"/>
          </a:p>
        </p:txBody>
      </p:sp>
      <p:sp>
        <p:nvSpPr>
          <p:cNvPr id="3" name="Content Placeholder 2"/>
          <p:cNvSpPr>
            <a:spLocks noGrp="1"/>
          </p:cNvSpPr>
          <p:nvPr>
            <p:ph idx="1"/>
          </p:nvPr>
        </p:nvSpPr>
        <p:spPr>
          <a:xfrm>
            <a:off x="304800" y="1600200"/>
            <a:ext cx="8458200" cy="4724400"/>
          </a:xfrm>
        </p:spPr>
        <p:txBody>
          <a:bodyPr>
            <a:normAutofit/>
          </a:bodyPr>
          <a:lstStyle/>
          <a:p>
            <a:r>
              <a:rPr lang="en-US" dirty="0" err="1" smtClean="0"/>
              <a:t>Dragostin’s</a:t>
            </a:r>
            <a:r>
              <a:rPr lang="en-US" dirty="0" smtClean="0"/>
              <a:t> “Seven Social-Psychological Mechanisms of Cursillo”</a:t>
            </a:r>
          </a:p>
          <a:p>
            <a:pPr lvl="1"/>
            <a:r>
              <a:rPr lang="en-US" dirty="0" smtClean="0"/>
              <a:t>1. Isolation.</a:t>
            </a:r>
          </a:p>
          <a:p>
            <a:pPr lvl="1"/>
            <a:r>
              <a:rPr lang="en-US" dirty="0" smtClean="0"/>
              <a:t>2. Affirmation.</a:t>
            </a:r>
          </a:p>
          <a:p>
            <a:pPr lvl="1"/>
            <a:r>
              <a:rPr lang="en-US" dirty="0" smtClean="0"/>
              <a:t>3. Forceful Majority Opinion “Peer Pressure.”</a:t>
            </a:r>
          </a:p>
          <a:p>
            <a:pPr lvl="1"/>
            <a:r>
              <a:rPr lang="en-US" dirty="0" smtClean="0"/>
              <a:t>4. The Religious Atmosphere/Setting.</a:t>
            </a:r>
          </a:p>
          <a:p>
            <a:pPr lvl="1"/>
            <a:r>
              <a:rPr lang="en-US" dirty="0" smtClean="0"/>
              <a:t>5. The Structure and Design of the Weekend.</a:t>
            </a:r>
          </a:p>
          <a:p>
            <a:pPr lvl="1"/>
            <a:r>
              <a:rPr lang="en-US" dirty="0" smtClean="0"/>
              <a:t>6. The Discomfort of Cognitive Dissonance.</a:t>
            </a:r>
          </a:p>
          <a:p>
            <a:pPr lvl="1"/>
            <a:r>
              <a:rPr lang="en-US" dirty="0" smtClean="0"/>
              <a:t>7. The Costly Nature of the Weekend Investment.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620000" cy="5539978"/>
          </a:xfrm>
          <a:prstGeom prst="rect">
            <a:avLst/>
          </a:prstGeom>
          <a:noFill/>
        </p:spPr>
        <p:txBody>
          <a:bodyPr wrap="square" rtlCol="0">
            <a:spAutoFit/>
          </a:bodyPr>
          <a:lstStyle/>
          <a:p>
            <a:r>
              <a:rPr lang="en-US" sz="2800" dirty="0" smtClean="0">
                <a:solidFill>
                  <a:schemeClr val="bg1"/>
                </a:solidFill>
              </a:rPr>
              <a:t>	“</a:t>
            </a:r>
            <a:r>
              <a:rPr lang="en-US" sz="2800" dirty="0">
                <a:solidFill>
                  <a:schemeClr val="bg1"/>
                </a:solidFill>
              </a:rPr>
              <a:t>I have no intention of limiting the power of divine grace to empirical models;” nevertheless, he concludes, “It does, however, seem clear to me that much of the </a:t>
            </a:r>
            <a:r>
              <a:rPr lang="en-US" sz="2800" i="1" dirty="0" err="1">
                <a:solidFill>
                  <a:schemeClr val="bg1"/>
                </a:solidFill>
              </a:rPr>
              <a:t>Cursillo’s</a:t>
            </a:r>
            <a:r>
              <a:rPr lang="en-US" sz="2800" dirty="0">
                <a:solidFill>
                  <a:schemeClr val="bg1"/>
                </a:solidFill>
              </a:rPr>
              <a:t> dramatic effect can be accounted for through natural causes.”  </a:t>
            </a:r>
            <a:endParaRPr lang="en-US" sz="2800" dirty="0" smtClean="0">
              <a:solidFill>
                <a:schemeClr val="bg1"/>
              </a:solidFill>
            </a:endParaRPr>
          </a:p>
          <a:p>
            <a:r>
              <a:rPr lang="en-US" sz="2800" dirty="0">
                <a:solidFill>
                  <a:schemeClr val="bg1"/>
                </a:solidFill>
              </a:rPr>
              <a:t>	</a:t>
            </a:r>
            <a:r>
              <a:rPr lang="en-US" sz="2800" dirty="0" smtClean="0">
                <a:solidFill>
                  <a:schemeClr val="bg1"/>
                </a:solidFill>
              </a:rPr>
              <a:t>Elsewhere</a:t>
            </a:r>
            <a:r>
              <a:rPr lang="en-US" sz="2800" dirty="0">
                <a:solidFill>
                  <a:schemeClr val="bg1"/>
                </a:solidFill>
              </a:rPr>
              <a:t>, </a:t>
            </a:r>
            <a:r>
              <a:rPr lang="en-US" sz="2800" dirty="0" err="1">
                <a:solidFill>
                  <a:schemeClr val="bg1"/>
                </a:solidFill>
              </a:rPr>
              <a:t>Dragostin</a:t>
            </a:r>
            <a:r>
              <a:rPr lang="en-US" sz="2800" dirty="0">
                <a:solidFill>
                  <a:schemeClr val="bg1"/>
                </a:solidFill>
              </a:rPr>
              <a:t> declares: “I would welcome an atmosphere that provides a free and open opportunity for an individual to broaden his religious experience. But the extraordinary dramatic effect of the </a:t>
            </a:r>
            <a:r>
              <a:rPr lang="en-US" sz="2800" i="1" dirty="0" smtClean="0">
                <a:solidFill>
                  <a:schemeClr val="bg1"/>
                </a:solidFill>
              </a:rPr>
              <a:t>Cursillo </a:t>
            </a:r>
            <a:r>
              <a:rPr lang="en-US" sz="2800" dirty="0">
                <a:solidFill>
                  <a:schemeClr val="bg1"/>
                </a:solidFill>
              </a:rPr>
              <a:t>as well as its excesses seem directly related to the element of social manipulation.”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620000" cy="5478423"/>
          </a:xfrm>
          <a:prstGeom prst="rect">
            <a:avLst/>
          </a:prstGeom>
          <a:noFill/>
        </p:spPr>
        <p:txBody>
          <a:bodyPr wrap="square" rtlCol="0">
            <a:spAutoFit/>
          </a:bodyPr>
          <a:lstStyle/>
          <a:p>
            <a:r>
              <a:rPr lang="en-US" sz="2800" dirty="0" smtClean="0">
                <a:solidFill>
                  <a:schemeClr val="bg1"/>
                </a:solidFill>
              </a:rPr>
              <a:t>The Second Summer Seminar:</a:t>
            </a:r>
          </a:p>
          <a:p>
            <a:endParaRPr lang="en-US" sz="2800" dirty="0">
              <a:solidFill>
                <a:schemeClr val="bg1"/>
              </a:solidFill>
            </a:endParaRPr>
          </a:p>
          <a:p>
            <a:pPr algn="ctr"/>
            <a:r>
              <a:rPr lang="en-US" sz="3600" b="1" i="1" dirty="0" smtClean="0">
                <a:solidFill>
                  <a:schemeClr val="bg1"/>
                </a:solidFill>
              </a:rPr>
              <a:t>“Please Stop Feeding the Able Poor: </a:t>
            </a:r>
          </a:p>
          <a:p>
            <a:pPr algn="ctr"/>
            <a:r>
              <a:rPr lang="en-US" sz="3600" b="1" i="1" dirty="0" smtClean="0">
                <a:solidFill>
                  <a:schemeClr val="bg1"/>
                </a:solidFill>
              </a:rPr>
              <a:t>Helping without Hurting.”</a:t>
            </a:r>
          </a:p>
          <a:p>
            <a:endParaRPr lang="en-US" sz="2800" dirty="0" smtClean="0">
              <a:solidFill>
                <a:schemeClr val="bg1"/>
              </a:solidFill>
            </a:endParaRPr>
          </a:p>
          <a:p>
            <a:pPr algn="ctr"/>
            <a:r>
              <a:rPr lang="en-US" sz="2800" dirty="0" smtClean="0">
                <a:solidFill>
                  <a:schemeClr val="bg1"/>
                </a:solidFill>
              </a:rPr>
              <a:t>Tuesday, July 14, 2015</a:t>
            </a:r>
          </a:p>
          <a:p>
            <a:pPr algn="ctr"/>
            <a:r>
              <a:rPr lang="en-US" sz="2800" dirty="0" smtClean="0">
                <a:solidFill>
                  <a:schemeClr val="bg1"/>
                </a:solidFill>
              </a:rPr>
              <a:t>7:00 p.m.  </a:t>
            </a:r>
          </a:p>
          <a:p>
            <a:pPr algn="ctr"/>
            <a:r>
              <a:rPr lang="en-US" sz="2800" dirty="0" smtClean="0">
                <a:solidFill>
                  <a:schemeClr val="bg1"/>
                </a:solidFill>
              </a:rPr>
              <a:t>Hospers PCA</a:t>
            </a:r>
            <a:endParaRPr lang="en-US" sz="2800" dirty="0">
              <a:solidFill>
                <a:schemeClr val="bg1"/>
              </a:solidFill>
            </a:endParaRPr>
          </a:p>
          <a:p>
            <a:endParaRPr lang="en-US" sz="2800" dirty="0" smtClean="0">
              <a:solidFill>
                <a:schemeClr val="bg1"/>
              </a:solidFill>
            </a:endParaRPr>
          </a:p>
          <a:p>
            <a:r>
              <a:rPr lang="en-US" sz="2800" dirty="0" smtClean="0">
                <a:solidFill>
                  <a:schemeClr val="bg1"/>
                </a:solidFill>
              </a:rPr>
              <a:t> </a:t>
            </a:r>
            <a:endParaRPr lang="en-US" sz="2800" dirty="0">
              <a:solidFill>
                <a:schemeClr val="bg1"/>
              </a:solidFill>
            </a:endParaRPr>
          </a:p>
          <a:p>
            <a:endParaRPr lang="en-US" dirty="0" smtClean="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Why question this wonderful movement?</a:t>
            </a:r>
          </a:p>
          <a:p>
            <a:r>
              <a:rPr lang="en-US" dirty="0" smtClean="0"/>
              <a:t>Resources for Further Study:</a:t>
            </a:r>
          </a:p>
          <a:p>
            <a:pPr lvl="1"/>
            <a:r>
              <a:rPr lang="en-US" dirty="0" smtClean="0"/>
              <a:t>The Book, </a:t>
            </a:r>
            <a:r>
              <a:rPr lang="en-US" i="1" dirty="0" smtClean="0"/>
              <a:t>Cursillo: Little Courses in Catharsis</a:t>
            </a:r>
            <a:r>
              <a:rPr lang="en-US" dirty="0" smtClean="0"/>
              <a:t> (available at many local libraries)</a:t>
            </a:r>
          </a:p>
          <a:p>
            <a:pPr lvl="1"/>
            <a:r>
              <a:rPr lang="en-US" dirty="0" smtClean="0"/>
              <a:t>Articles from </a:t>
            </a:r>
            <a:r>
              <a:rPr lang="en-US" i="1" dirty="0" smtClean="0"/>
              <a:t>Christian Renewal Magazine</a:t>
            </a:r>
          </a:p>
          <a:p>
            <a:pPr lvl="1"/>
            <a:r>
              <a:rPr lang="en-US" dirty="0" smtClean="0"/>
              <a:t>www.questioningcursillo.com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Part One: The Quest </a:t>
            </a:r>
            <a:br>
              <a:rPr lang="en-US" dirty="0" smtClean="0"/>
            </a:br>
            <a:r>
              <a:rPr lang="en-US" dirty="0" smtClean="0"/>
              <a:t>for Emotional Experience</a:t>
            </a:r>
            <a:endParaRPr lang="en-US" dirty="0"/>
          </a:p>
        </p:txBody>
      </p:sp>
      <p:sp>
        <p:nvSpPr>
          <p:cNvPr id="3" name="Content Placeholder 2"/>
          <p:cNvSpPr>
            <a:spLocks noGrp="1"/>
          </p:cNvSpPr>
          <p:nvPr>
            <p:ph idx="1"/>
          </p:nvPr>
        </p:nvSpPr>
        <p:spPr/>
        <p:txBody>
          <a:bodyPr>
            <a:normAutofit/>
          </a:bodyPr>
          <a:lstStyle/>
          <a:p>
            <a:r>
              <a:rPr lang="en-US" dirty="0" smtClean="0"/>
              <a:t>The Quest Begins</a:t>
            </a:r>
          </a:p>
          <a:p>
            <a:r>
              <a:rPr lang="en-US" dirty="0" smtClean="0"/>
              <a:t>A Renewal of the Experience</a:t>
            </a:r>
          </a:p>
          <a:p>
            <a:r>
              <a:rPr lang="en-US" dirty="0" smtClean="0"/>
              <a:t>Deeper Involvement</a:t>
            </a:r>
          </a:p>
          <a:p>
            <a:r>
              <a:rPr lang="en-US" dirty="0" smtClean="0"/>
              <a:t>A Growing Awareness</a:t>
            </a:r>
          </a:p>
          <a:p>
            <a:r>
              <a:rPr lang="en-US" dirty="0" smtClean="0"/>
              <a:t>“Is This for Real?”</a:t>
            </a:r>
          </a:p>
          <a:p>
            <a:r>
              <a:rPr lang="en-US" dirty="0" smtClean="0"/>
              <a:t>Another Quest for Emotional Experience</a:t>
            </a:r>
          </a:p>
          <a:p>
            <a:endParaRPr lang="en-US" dirty="0" smtClean="0"/>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Part Two: The Methodology </a:t>
            </a:r>
            <a:br>
              <a:rPr lang="en-US" dirty="0" smtClean="0"/>
            </a:br>
            <a:r>
              <a:rPr lang="en-US" dirty="0" smtClean="0"/>
              <a:t>of Mind Control</a:t>
            </a:r>
            <a:endParaRPr lang="en-US" dirty="0"/>
          </a:p>
        </p:txBody>
      </p:sp>
      <p:sp>
        <p:nvSpPr>
          <p:cNvPr id="3" name="Content Placeholder 2"/>
          <p:cNvSpPr>
            <a:spLocks noGrp="1"/>
          </p:cNvSpPr>
          <p:nvPr>
            <p:ph idx="1"/>
          </p:nvPr>
        </p:nvSpPr>
        <p:spPr/>
        <p:txBody>
          <a:bodyPr>
            <a:normAutofit/>
          </a:bodyPr>
          <a:lstStyle/>
          <a:p>
            <a:r>
              <a:rPr lang="en-US" dirty="0" smtClean="0"/>
              <a:t>Mind Control? “Techniques of psychological persuasion”</a:t>
            </a:r>
          </a:p>
          <a:p>
            <a:r>
              <a:rPr lang="en-US" dirty="0" smtClean="0"/>
              <a:t>a.k.a. “psychological coercion,” “coercive persuasion,” “thought reform,” “brainwashing”</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620000" cy="6140142"/>
          </a:xfrm>
          <a:prstGeom prst="rect">
            <a:avLst/>
          </a:prstGeom>
          <a:noFill/>
        </p:spPr>
        <p:txBody>
          <a:bodyPr wrap="square" rtlCol="0">
            <a:spAutoFit/>
          </a:bodyPr>
          <a:lstStyle/>
          <a:p>
            <a:r>
              <a:rPr lang="en-US" sz="2400" dirty="0">
                <a:solidFill>
                  <a:schemeClr val="bg1"/>
                </a:solidFill>
              </a:rPr>
              <a:t>	</a:t>
            </a:r>
            <a:r>
              <a:rPr lang="en-US" sz="2500" dirty="0">
                <a:solidFill>
                  <a:schemeClr val="bg1"/>
                </a:solidFill>
              </a:rPr>
              <a:t>Mind control, also called “thought reform” is more subtle and sophisticated.  Its perpetrators are regarded as friends or peers, so the person is much less defensive. He unwittingly participates by cooperating with this controllers and giving them private information that he does not know will be used against him. The new belief system is internalized into a new identity structure.  </a:t>
            </a:r>
          </a:p>
          <a:p>
            <a:r>
              <a:rPr lang="en-US" sz="2500" dirty="0">
                <a:solidFill>
                  <a:schemeClr val="bg1"/>
                </a:solidFill>
              </a:rPr>
              <a:t>	Mind control involves little or no overt physical abuse. Instead, </a:t>
            </a:r>
            <a:r>
              <a:rPr lang="en-US" sz="2500" i="1" dirty="0">
                <a:solidFill>
                  <a:schemeClr val="bg1"/>
                </a:solidFill>
              </a:rPr>
              <a:t>hypnotic processes</a:t>
            </a:r>
            <a:r>
              <a:rPr lang="en-US" sz="2500" dirty="0">
                <a:solidFill>
                  <a:schemeClr val="bg1"/>
                </a:solidFill>
              </a:rPr>
              <a:t> are combined with </a:t>
            </a:r>
            <a:r>
              <a:rPr lang="en-US" sz="2500" i="1" dirty="0">
                <a:solidFill>
                  <a:schemeClr val="bg1"/>
                </a:solidFill>
              </a:rPr>
              <a:t>group dynamics</a:t>
            </a:r>
            <a:r>
              <a:rPr lang="en-US" sz="2500" dirty="0">
                <a:solidFill>
                  <a:schemeClr val="bg1"/>
                </a:solidFill>
              </a:rPr>
              <a:t> to create a potent indoctrination effect. The individual is deceived and manipulated–not directly threatened–into making the prescribed choices. On the whole, he responds positively to what is done to him.   </a:t>
            </a:r>
          </a:p>
          <a:p>
            <a:r>
              <a:rPr lang="en-US" sz="2500" dirty="0" smtClean="0">
                <a:solidFill>
                  <a:schemeClr val="bg1"/>
                </a:solidFill>
              </a:rPr>
              <a:t>(Steven </a:t>
            </a:r>
            <a:r>
              <a:rPr lang="en-US" sz="2500" dirty="0">
                <a:solidFill>
                  <a:schemeClr val="bg1"/>
                </a:solidFill>
              </a:rPr>
              <a:t>Hassan, </a:t>
            </a:r>
            <a:r>
              <a:rPr lang="en-US" sz="2500" i="1" dirty="0" err="1">
                <a:solidFill>
                  <a:schemeClr val="bg1"/>
                </a:solidFill>
              </a:rPr>
              <a:t>Combatting</a:t>
            </a:r>
            <a:r>
              <a:rPr lang="en-US" sz="2500" i="1" dirty="0">
                <a:solidFill>
                  <a:schemeClr val="bg1"/>
                </a:solidFill>
              </a:rPr>
              <a:t> Cult Mind Control</a:t>
            </a:r>
            <a:r>
              <a:rPr lang="en-US" sz="2500" dirty="0">
                <a:solidFill>
                  <a:schemeClr val="bg1"/>
                </a:solidFill>
              </a:rPr>
              <a:t>, 56, emphasis original</a:t>
            </a:r>
            <a:r>
              <a:rPr lang="en-US" sz="2500" dirty="0" smtClean="0">
                <a:solidFill>
                  <a:schemeClr val="bg1"/>
                </a:solidFill>
              </a:rPr>
              <a:t>.)</a:t>
            </a:r>
            <a:endParaRPr lang="en-US" sz="2500" dirty="0">
              <a:solidFill>
                <a:schemeClr val="bg1"/>
              </a:solidFill>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Part Two: The Methodology </a:t>
            </a:r>
            <a:br>
              <a:rPr lang="en-US" dirty="0" smtClean="0"/>
            </a:br>
            <a:r>
              <a:rPr lang="en-US" dirty="0" smtClean="0"/>
              <a:t>of Mind Control</a:t>
            </a:r>
            <a:endParaRPr lang="en-US" dirty="0"/>
          </a:p>
        </p:txBody>
      </p:sp>
      <p:sp>
        <p:nvSpPr>
          <p:cNvPr id="3" name="Content Placeholder 2"/>
          <p:cNvSpPr>
            <a:spLocks noGrp="1"/>
          </p:cNvSpPr>
          <p:nvPr>
            <p:ph idx="1"/>
          </p:nvPr>
        </p:nvSpPr>
        <p:spPr/>
        <p:txBody>
          <a:bodyPr>
            <a:normAutofit/>
          </a:bodyPr>
          <a:lstStyle/>
          <a:p>
            <a:r>
              <a:rPr lang="en-US" dirty="0" smtClean="0"/>
              <a:t>Mind Control? </a:t>
            </a:r>
          </a:p>
          <a:p>
            <a:r>
              <a:rPr lang="en-US" dirty="0" smtClean="0"/>
              <a:t>“Techniques of psychological persuasion”</a:t>
            </a:r>
          </a:p>
          <a:p>
            <a:r>
              <a:rPr lang="en-US" dirty="0" smtClean="0"/>
              <a:t>a.k.a. “psychological coercion,” “coercive persuasion,” “thought reform,” “brainwashing”</a:t>
            </a:r>
          </a:p>
          <a:p>
            <a:r>
              <a:rPr lang="en-US" dirty="0" smtClean="0"/>
              <a:t>Steven Hassan: Mind control is “a system of influences that disrupts an individual’s identity and replaces it with a new identity.” </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Part Two: The Methodology </a:t>
            </a:r>
            <a:br>
              <a:rPr lang="en-US" dirty="0" smtClean="0"/>
            </a:br>
            <a:r>
              <a:rPr lang="en-US" dirty="0" smtClean="0"/>
              <a:t>of Mind Control</a:t>
            </a:r>
            <a:endParaRPr lang="en-US" dirty="0"/>
          </a:p>
        </p:txBody>
      </p:sp>
      <p:sp>
        <p:nvSpPr>
          <p:cNvPr id="3" name="Content Placeholder 2"/>
          <p:cNvSpPr>
            <a:spLocks noGrp="1"/>
          </p:cNvSpPr>
          <p:nvPr>
            <p:ph idx="1"/>
          </p:nvPr>
        </p:nvSpPr>
        <p:spPr/>
        <p:txBody>
          <a:bodyPr>
            <a:normAutofit/>
          </a:bodyPr>
          <a:lstStyle/>
          <a:p>
            <a:r>
              <a:rPr lang="en-US" dirty="0" smtClean="0"/>
              <a:t>Three Stages of Mind Control (Edgar Schein, </a:t>
            </a:r>
            <a:r>
              <a:rPr lang="en-US" i="1" dirty="0" smtClean="0"/>
              <a:t>Coercive Persuasion</a:t>
            </a:r>
            <a:r>
              <a:rPr lang="en-US" dirty="0" smtClean="0"/>
              <a:t>)</a:t>
            </a:r>
          </a:p>
          <a:p>
            <a:pPr lvl="1"/>
            <a:r>
              <a:rPr lang="en-US" dirty="0" smtClean="0"/>
              <a:t>“Unfreezing”</a:t>
            </a:r>
          </a:p>
          <a:p>
            <a:pPr lvl="1"/>
            <a:r>
              <a:rPr lang="en-US" dirty="0" smtClean="0"/>
              <a:t>“Changing”</a:t>
            </a:r>
          </a:p>
          <a:p>
            <a:pPr lvl="1"/>
            <a:r>
              <a:rPr lang="en-US" dirty="0" smtClean="0"/>
              <a:t>“Refreezing”</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Part Two: The Methodology </a:t>
            </a:r>
            <a:br>
              <a:rPr lang="en-US" dirty="0" smtClean="0"/>
            </a:br>
            <a:r>
              <a:rPr lang="en-US" dirty="0" smtClean="0"/>
              <a:t>of Mind Control</a:t>
            </a:r>
            <a:endParaRPr lang="en-US" dirty="0"/>
          </a:p>
        </p:txBody>
      </p:sp>
      <p:sp>
        <p:nvSpPr>
          <p:cNvPr id="3" name="Content Placeholder 2"/>
          <p:cNvSpPr>
            <a:spLocks noGrp="1"/>
          </p:cNvSpPr>
          <p:nvPr>
            <p:ph idx="1"/>
          </p:nvPr>
        </p:nvSpPr>
        <p:spPr>
          <a:xfrm>
            <a:off x="304800" y="1600200"/>
            <a:ext cx="8458200" cy="4525963"/>
          </a:xfrm>
        </p:spPr>
        <p:txBody>
          <a:bodyPr>
            <a:normAutofit/>
          </a:bodyPr>
          <a:lstStyle/>
          <a:p>
            <a:r>
              <a:rPr lang="en-US" dirty="0" smtClean="0"/>
              <a:t>Six Conditions for Mind Control (Margaret </a:t>
            </a:r>
            <a:r>
              <a:rPr lang="en-US" dirty="0" err="1" smtClean="0"/>
              <a:t>Thayler</a:t>
            </a:r>
            <a:r>
              <a:rPr lang="en-US" dirty="0" smtClean="0"/>
              <a:t> Singer, </a:t>
            </a:r>
            <a:r>
              <a:rPr lang="en-US" i="1" dirty="0" smtClean="0"/>
              <a:t>Cults in Our Midst</a:t>
            </a:r>
            <a:r>
              <a:rPr lang="en-US" dirty="0" smtClean="0"/>
              <a:t>)</a:t>
            </a:r>
          </a:p>
          <a:p>
            <a:pPr lvl="1"/>
            <a:r>
              <a:rPr lang="en-US" dirty="0" smtClean="0"/>
              <a:t>1. Keep the person unaware.</a:t>
            </a:r>
          </a:p>
          <a:p>
            <a:pPr lvl="1"/>
            <a:r>
              <a:rPr lang="en-US" dirty="0" smtClean="0"/>
              <a:t>2. Control the person’s environment.</a:t>
            </a:r>
          </a:p>
          <a:p>
            <a:pPr lvl="1"/>
            <a:r>
              <a:rPr lang="en-US" dirty="0" smtClean="0"/>
              <a:t>3. Create a sense of powerlessness in the person.</a:t>
            </a:r>
          </a:p>
          <a:p>
            <a:pPr lvl="1"/>
            <a:r>
              <a:rPr lang="en-US" dirty="0" smtClean="0"/>
              <a:t>4. Inhibit the person’s former social identity.</a:t>
            </a:r>
          </a:p>
          <a:p>
            <a:pPr lvl="1"/>
            <a:r>
              <a:rPr lang="en-US" dirty="0" smtClean="0"/>
              <a:t>5. Promote learning the group’s ideology/behavior.</a:t>
            </a:r>
          </a:p>
          <a:p>
            <a:pPr lvl="1"/>
            <a:r>
              <a:rPr lang="en-US" dirty="0" smtClean="0"/>
              <a:t>6. Permit no feedback/refuse change in structure.</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Part Two: The Methodology </a:t>
            </a:r>
            <a:br>
              <a:rPr lang="en-US" dirty="0" smtClean="0"/>
            </a:br>
            <a:r>
              <a:rPr lang="en-US" dirty="0" smtClean="0"/>
              <a:t>of Mind Control</a:t>
            </a:r>
            <a:endParaRPr lang="en-US" dirty="0"/>
          </a:p>
        </p:txBody>
      </p:sp>
      <p:sp>
        <p:nvSpPr>
          <p:cNvPr id="3" name="Content Placeholder 2"/>
          <p:cNvSpPr>
            <a:spLocks noGrp="1"/>
          </p:cNvSpPr>
          <p:nvPr>
            <p:ph idx="1"/>
          </p:nvPr>
        </p:nvSpPr>
        <p:spPr>
          <a:xfrm>
            <a:off x="304800" y="1600200"/>
            <a:ext cx="8458200" cy="4525963"/>
          </a:xfrm>
        </p:spPr>
        <p:txBody>
          <a:bodyPr>
            <a:normAutofit/>
          </a:bodyPr>
          <a:lstStyle/>
          <a:p>
            <a:r>
              <a:rPr lang="en-US" dirty="0" smtClean="0"/>
              <a:t>Roman Catholic Priest, Sigmund </a:t>
            </a:r>
            <a:r>
              <a:rPr lang="en-US" dirty="0" err="1" smtClean="0"/>
              <a:t>Dragostin</a:t>
            </a:r>
            <a:r>
              <a:rPr lang="en-US" dirty="0" smtClean="0"/>
              <a:t>, “The Cursillo as a social movement.”</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Theme6</Template>
  <TotalTime>983</TotalTime>
  <Words>459</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Theme6</vt:lpstr>
      <vt:lpstr>What is Cursillo?</vt:lpstr>
      <vt:lpstr>Introduction</vt:lpstr>
      <vt:lpstr>Part One: The Quest  for Emotional Experience</vt:lpstr>
      <vt:lpstr>Part Two: The Methodology  of Mind Control</vt:lpstr>
      <vt:lpstr>Slide 5</vt:lpstr>
      <vt:lpstr>Part Two: The Methodology  of Mind Control</vt:lpstr>
      <vt:lpstr>Part Two: The Methodology  of Mind Control</vt:lpstr>
      <vt:lpstr>Part Two: The Methodology  of Mind Control</vt:lpstr>
      <vt:lpstr>Part Two: The Methodology  of Mind Control</vt:lpstr>
      <vt:lpstr>Slide 10</vt:lpstr>
      <vt:lpstr>Slide 11</vt:lpstr>
      <vt:lpstr>Part Two: The Methodology  of Mind Control</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Cursillo?</dc:title>
  <dc:creator>Brian</dc:creator>
  <cp:lastModifiedBy>Brian</cp:lastModifiedBy>
  <cp:revision>7</cp:revision>
  <dcterms:created xsi:type="dcterms:W3CDTF">2015-06-30T20:01:43Z</dcterms:created>
  <dcterms:modified xsi:type="dcterms:W3CDTF">2015-07-01T12:25:18Z</dcterms:modified>
</cp:coreProperties>
</file>